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29"/>
  </p:notesMasterIdLst>
  <p:sldIdLst>
    <p:sldId id="256" r:id="rId4"/>
    <p:sldId id="257" r:id="rId5"/>
    <p:sldId id="258" r:id="rId6"/>
    <p:sldId id="262" r:id="rId7"/>
    <p:sldId id="325" r:id="rId8"/>
    <p:sldId id="272" r:id="rId9"/>
    <p:sldId id="267" r:id="rId10"/>
    <p:sldId id="268" r:id="rId11"/>
    <p:sldId id="320" r:id="rId12"/>
    <p:sldId id="309" r:id="rId13"/>
    <p:sldId id="310" r:id="rId14"/>
    <p:sldId id="321" r:id="rId15"/>
    <p:sldId id="289" r:id="rId16"/>
    <p:sldId id="307" r:id="rId17"/>
    <p:sldId id="308" r:id="rId18"/>
    <p:sldId id="322" r:id="rId19"/>
    <p:sldId id="323" r:id="rId20"/>
    <p:sldId id="324" r:id="rId21"/>
    <p:sldId id="269" r:id="rId22"/>
    <p:sldId id="311" r:id="rId23"/>
    <p:sldId id="312" r:id="rId24"/>
    <p:sldId id="274" r:id="rId25"/>
    <p:sldId id="279" r:id="rId26"/>
    <p:sldId id="275" r:id="rId27"/>
    <p:sldId id="290" r:id="rId28"/>
  </p:sldIdLst>
  <p:sldSz cx="9144000" cy="5143500" type="screen16x9"/>
  <p:notesSz cx="6858000" cy="9144000"/>
  <p:custDataLst>
    <p:tags r:id="rId33"/>
  </p:custDataLst>
  <p:defaultTextStyle>
    <a:defPPr>
      <a:defRPr lang="zh-CN"/>
    </a:defPPr>
    <a:lvl1pPr marL="0" algn="l" defTabSz="913130" rtl="0" eaLnBrk="1" latinLnBrk="0" hangingPunct="1">
      <a:defRPr sz="1800" kern="1200">
        <a:solidFill>
          <a:schemeClr val="tx1"/>
        </a:solidFill>
        <a:latin typeface="+mn-lt"/>
        <a:ea typeface="+mn-ea"/>
        <a:cs typeface="+mn-cs"/>
      </a:defRPr>
    </a:lvl1pPr>
    <a:lvl2pPr marL="456565" algn="l" defTabSz="913130" rtl="0" eaLnBrk="1" latinLnBrk="0" hangingPunct="1">
      <a:defRPr sz="1800" kern="1200">
        <a:solidFill>
          <a:schemeClr val="tx1"/>
        </a:solidFill>
        <a:latin typeface="+mn-lt"/>
        <a:ea typeface="+mn-ea"/>
        <a:cs typeface="+mn-cs"/>
      </a:defRPr>
    </a:lvl2pPr>
    <a:lvl3pPr marL="913765" algn="l" defTabSz="913130" rtl="0" eaLnBrk="1" latinLnBrk="0" hangingPunct="1">
      <a:defRPr sz="1800" kern="1200">
        <a:solidFill>
          <a:schemeClr val="tx1"/>
        </a:solidFill>
        <a:latin typeface="+mn-lt"/>
        <a:ea typeface="+mn-ea"/>
        <a:cs typeface="+mn-cs"/>
      </a:defRPr>
    </a:lvl3pPr>
    <a:lvl4pPr marL="1370330" algn="l" defTabSz="913130" rtl="0" eaLnBrk="1" latinLnBrk="0" hangingPunct="1">
      <a:defRPr sz="1800" kern="1200">
        <a:solidFill>
          <a:schemeClr val="tx1"/>
        </a:solidFill>
        <a:latin typeface="+mn-lt"/>
        <a:ea typeface="+mn-ea"/>
        <a:cs typeface="+mn-cs"/>
      </a:defRPr>
    </a:lvl4pPr>
    <a:lvl5pPr marL="1827530" algn="l" defTabSz="913130" rtl="0" eaLnBrk="1" latinLnBrk="0" hangingPunct="1">
      <a:defRPr sz="1800" kern="1200">
        <a:solidFill>
          <a:schemeClr val="tx1"/>
        </a:solidFill>
        <a:latin typeface="+mn-lt"/>
        <a:ea typeface="+mn-ea"/>
        <a:cs typeface="+mn-cs"/>
      </a:defRPr>
    </a:lvl5pPr>
    <a:lvl6pPr marL="2284095" algn="l" defTabSz="913130" rtl="0" eaLnBrk="1" latinLnBrk="0" hangingPunct="1">
      <a:defRPr sz="1800" kern="1200">
        <a:solidFill>
          <a:schemeClr val="tx1"/>
        </a:solidFill>
        <a:latin typeface="+mn-lt"/>
        <a:ea typeface="+mn-ea"/>
        <a:cs typeface="+mn-cs"/>
      </a:defRPr>
    </a:lvl6pPr>
    <a:lvl7pPr marL="2740660" algn="l" defTabSz="913130" rtl="0" eaLnBrk="1" latinLnBrk="0" hangingPunct="1">
      <a:defRPr sz="1800" kern="1200">
        <a:solidFill>
          <a:schemeClr val="tx1"/>
        </a:solidFill>
        <a:latin typeface="+mn-lt"/>
        <a:ea typeface="+mn-ea"/>
        <a:cs typeface="+mn-cs"/>
      </a:defRPr>
    </a:lvl7pPr>
    <a:lvl8pPr marL="3197860" algn="l" defTabSz="913130" rtl="0" eaLnBrk="1" latinLnBrk="0" hangingPunct="1">
      <a:defRPr sz="1800" kern="1200">
        <a:solidFill>
          <a:schemeClr val="tx1"/>
        </a:solidFill>
        <a:latin typeface="+mn-lt"/>
        <a:ea typeface="+mn-ea"/>
        <a:cs typeface="+mn-cs"/>
      </a:defRPr>
    </a:lvl8pPr>
    <a:lvl9pPr marL="3654425" algn="l" defTabSz="91313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527"/>
    <a:srgbClr val="162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804"/>
      </p:cViewPr>
      <p:guideLst>
        <p:guide orient="horz" pos="680"/>
        <p:guide orient="horz" pos="1343"/>
        <p:guide orient="horz" pos="2353"/>
        <p:guide pos="29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2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037C52-2290-41B0-9AEE-213B478184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EBC72-BC0D-4626-B8CE-92C1F298A9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130" rtl="0" eaLnBrk="1" latinLnBrk="0" hangingPunct="1">
      <a:defRPr sz="1200" kern="1200">
        <a:solidFill>
          <a:schemeClr val="tx1"/>
        </a:solidFill>
        <a:latin typeface="+mn-lt"/>
        <a:ea typeface="+mn-ea"/>
        <a:cs typeface="+mn-cs"/>
      </a:defRPr>
    </a:lvl1pPr>
    <a:lvl2pPr marL="456565" algn="l" defTabSz="913130" rtl="0" eaLnBrk="1" latinLnBrk="0" hangingPunct="1">
      <a:defRPr sz="1200" kern="1200">
        <a:solidFill>
          <a:schemeClr val="tx1"/>
        </a:solidFill>
        <a:latin typeface="+mn-lt"/>
        <a:ea typeface="+mn-ea"/>
        <a:cs typeface="+mn-cs"/>
      </a:defRPr>
    </a:lvl2pPr>
    <a:lvl3pPr marL="913765" algn="l" defTabSz="913130" rtl="0" eaLnBrk="1" latinLnBrk="0" hangingPunct="1">
      <a:defRPr sz="1200" kern="1200">
        <a:solidFill>
          <a:schemeClr val="tx1"/>
        </a:solidFill>
        <a:latin typeface="+mn-lt"/>
        <a:ea typeface="+mn-ea"/>
        <a:cs typeface="+mn-cs"/>
      </a:defRPr>
    </a:lvl3pPr>
    <a:lvl4pPr marL="1370330" algn="l" defTabSz="913130" rtl="0" eaLnBrk="1" latinLnBrk="0" hangingPunct="1">
      <a:defRPr sz="1200" kern="1200">
        <a:solidFill>
          <a:schemeClr val="tx1"/>
        </a:solidFill>
        <a:latin typeface="+mn-lt"/>
        <a:ea typeface="+mn-ea"/>
        <a:cs typeface="+mn-cs"/>
      </a:defRPr>
    </a:lvl4pPr>
    <a:lvl5pPr marL="1827530" algn="l" defTabSz="913130" rtl="0" eaLnBrk="1" latinLnBrk="0" hangingPunct="1">
      <a:defRPr sz="1200" kern="1200">
        <a:solidFill>
          <a:schemeClr val="tx1"/>
        </a:solidFill>
        <a:latin typeface="+mn-lt"/>
        <a:ea typeface="+mn-ea"/>
        <a:cs typeface="+mn-cs"/>
      </a:defRPr>
    </a:lvl5pPr>
    <a:lvl6pPr marL="2284095" algn="l" defTabSz="913130" rtl="0" eaLnBrk="1" latinLnBrk="0" hangingPunct="1">
      <a:defRPr sz="1200" kern="1200">
        <a:solidFill>
          <a:schemeClr val="tx1"/>
        </a:solidFill>
        <a:latin typeface="+mn-lt"/>
        <a:ea typeface="+mn-ea"/>
        <a:cs typeface="+mn-cs"/>
      </a:defRPr>
    </a:lvl6pPr>
    <a:lvl7pPr marL="2740660" algn="l" defTabSz="913130" rtl="0" eaLnBrk="1" latinLnBrk="0" hangingPunct="1">
      <a:defRPr sz="1200" kern="1200">
        <a:solidFill>
          <a:schemeClr val="tx1"/>
        </a:solidFill>
        <a:latin typeface="+mn-lt"/>
        <a:ea typeface="+mn-ea"/>
        <a:cs typeface="+mn-cs"/>
      </a:defRPr>
    </a:lvl7pPr>
    <a:lvl8pPr marL="3197860" algn="l" defTabSz="913130" rtl="0" eaLnBrk="1" latinLnBrk="0" hangingPunct="1">
      <a:defRPr sz="1200" kern="1200">
        <a:solidFill>
          <a:schemeClr val="tx1"/>
        </a:solidFill>
        <a:latin typeface="+mn-lt"/>
        <a:ea typeface="+mn-ea"/>
        <a:cs typeface="+mn-cs"/>
      </a:defRPr>
    </a:lvl8pPr>
    <a:lvl9pPr marL="3654425" algn="l" defTabSz="91313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53"/>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565" indent="0" algn="ctr">
              <a:buNone/>
              <a:defRPr>
                <a:solidFill>
                  <a:schemeClr val="tx1">
                    <a:tint val="75000"/>
                  </a:schemeClr>
                </a:solidFill>
              </a:defRPr>
            </a:lvl2pPr>
            <a:lvl3pPr marL="913765" indent="0" algn="ctr">
              <a:buNone/>
              <a:defRPr>
                <a:solidFill>
                  <a:schemeClr val="tx1">
                    <a:tint val="75000"/>
                  </a:schemeClr>
                </a:solidFill>
              </a:defRPr>
            </a:lvl3pPr>
            <a:lvl4pPr marL="1370330" indent="0" algn="ctr">
              <a:buNone/>
              <a:defRPr>
                <a:solidFill>
                  <a:schemeClr val="tx1">
                    <a:tint val="75000"/>
                  </a:schemeClr>
                </a:solidFill>
              </a:defRPr>
            </a:lvl4pPr>
            <a:lvl5pPr marL="1827530" indent="0" algn="ctr">
              <a:buNone/>
              <a:defRPr>
                <a:solidFill>
                  <a:schemeClr val="tx1">
                    <a:tint val="75000"/>
                  </a:schemeClr>
                </a:solidFill>
              </a:defRPr>
            </a:lvl5pPr>
            <a:lvl6pPr marL="2284095" indent="0" algn="ctr">
              <a:buNone/>
              <a:defRPr>
                <a:solidFill>
                  <a:schemeClr val="tx1">
                    <a:tint val="75000"/>
                  </a:schemeClr>
                </a:solidFill>
              </a:defRPr>
            </a:lvl6pPr>
            <a:lvl7pPr marL="2740660" indent="0" algn="ctr">
              <a:buNone/>
              <a:defRPr>
                <a:solidFill>
                  <a:schemeClr val="tx1">
                    <a:tint val="75000"/>
                  </a:schemeClr>
                </a:solidFill>
              </a:defRPr>
            </a:lvl7pPr>
            <a:lvl8pPr marL="3197860" indent="0" algn="ctr">
              <a:buNone/>
              <a:defRPr>
                <a:solidFill>
                  <a:schemeClr val="tx1">
                    <a:tint val="75000"/>
                  </a:schemeClr>
                </a:solidFill>
              </a:defRPr>
            </a:lvl8pPr>
            <a:lvl9pPr marL="365442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作品概述</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制作过程</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作品展示</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总结回顾</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6565" indent="0">
              <a:buNone/>
              <a:defRPr sz="1200"/>
            </a:lvl2pPr>
            <a:lvl3pPr marL="913765" indent="0">
              <a:buNone/>
              <a:defRPr sz="1000"/>
            </a:lvl3pPr>
            <a:lvl4pPr marL="1370330" indent="0">
              <a:buNone/>
              <a:defRPr sz="900"/>
            </a:lvl4pPr>
            <a:lvl5pPr marL="1827530" indent="0">
              <a:buNone/>
              <a:defRPr sz="900"/>
            </a:lvl5pPr>
            <a:lvl6pPr marL="2284095" indent="0">
              <a:buNone/>
              <a:defRPr sz="900"/>
            </a:lvl6pPr>
            <a:lvl7pPr marL="2740660" indent="0">
              <a:buNone/>
              <a:defRPr sz="900"/>
            </a:lvl7pPr>
            <a:lvl8pPr marL="3197860" indent="0">
              <a:buNone/>
              <a:defRPr sz="900"/>
            </a:lvl8pPr>
            <a:lvl9pPr marL="365442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6565" indent="0">
              <a:buNone/>
              <a:defRPr sz="2800"/>
            </a:lvl2pPr>
            <a:lvl3pPr marL="913765" indent="0">
              <a:buNone/>
              <a:defRPr sz="2400"/>
            </a:lvl3pPr>
            <a:lvl4pPr marL="1370330" indent="0">
              <a:buNone/>
              <a:defRPr sz="2000"/>
            </a:lvl4pPr>
            <a:lvl5pPr marL="1827530" indent="0">
              <a:buNone/>
              <a:defRPr sz="2000"/>
            </a:lvl5pPr>
            <a:lvl6pPr marL="2284095" indent="0">
              <a:buNone/>
              <a:defRPr sz="2000"/>
            </a:lvl6pPr>
            <a:lvl7pPr marL="2740660" indent="0">
              <a:buNone/>
              <a:defRPr sz="2000"/>
            </a:lvl7pPr>
            <a:lvl8pPr marL="3197860" indent="0">
              <a:buNone/>
              <a:defRPr sz="2000"/>
            </a:lvl8pPr>
            <a:lvl9pPr marL="3654425" indent="0">
              <a:buNone/>
              <a:defRPr sz="2000"/>
            </a:lvl9pPr>
          </a:lstStyle>
          <a:p>
            <a:endParaRPr lang="zh-CN" altLang="en-US"/>
          </a:p>
        </p:txBody>
      </p:sp>
      <p:sp>
        <p:nvSpPr>
          <p:cNvPr id="4" name="文本占位符 3"/>
          <p:cNvSpPr>
            <a:spLocks noGrp="1"/>
          </p:cNvSpPr>
          <p:nvPr>
            <p:ph type="body" sz="half" idx="2"/>
          </p:nvPr>
        </p:nvSpPr>
        <p:spPr>
          <a:xfrm>
            <a:off x="1792288" y="4025537"/>
            <a:ext cx="5486400" cy="603647"/>
          </a:xfrm>
        </p:spPr>
        <p:txBody>
          <a:bodyPr/>
          <a:lstStyle>
            <a:lvl1pPr marL="0" indent="0">
              <a:buNone/>
              <a:defRPr sz="1400"/>
            </a:lvl1pPr>
            <a:lvl2pPr marL="456565" indent="0">
              <a:buNone/>
              <a:defRPr sz="1200"/>
            </a:lvl2pPr>
            <a:lvl3pPr marL="913765" indent="0">
              <a:buNone/>
              <a:defRPr sz="1000"/>
            </a:lvl3pPr>
            <a:lvl4pPr marL="1370330" indent="0">
              <a:buNone/>
              <a:defRPr sz="900"/>
            </a:lvl4pPr>
            <a:lvl5pPr marL="1827530" indent="0">
              <a:buNone/>
              <a:defRPr sz="900"/>
            </a:lvl5pPr>
            <a:lvl6pPr marL="2284095" indent="0">
              <a:buNone/>
              <a:defRPr sz="900"/>
            </a:lvl6pPr>
            <a:lvl7pPr marL="2740660" indent="0">
              <a:buNone/>
              <a:defRPr sz="900"/>
            </a:lvl7pPr>
            <a:lvl8pPr marL="3197860" indent="0">
              <a:buNone/>
              <a:defRPr sz="900"/>
            </a:lvl8pPr>
            <a:lvl9pPr marL="365442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6565" indent="0">
              <a:buNone/>
              <a:defRPr sz="1800">
                <a:solidFill>
                  <a:schemeClr val="tx1">
                    <a:tint val="75000"/>
                  </a:schemeClr>
                </a:solidFill>
              </a:defRPr>
            </a:lvl2pPr>
            <a:lvl3pPr marL="913765" indent="0">
              <a:buNone/>
              <a:defRPr sz="1600">
                <a:solidFill>
                  <a:schemeClr val="tx1">
                    <a:tint val="75000"/>
                  </a:schemeClr>
                </a:solidFill>
              </a:defRPr>
            </a:lvl3pPr>
            <a:lvl4pPr marL="1370330" indent="0">
              <a:buNone/>
              <a:defRPr sz="1400">
                <a:solidFill>
                  <a:schemeClr val="tx1">
                    <a:tint val="75000"/>
                  </a:schemeClr>
                </a:solidFill>
              </a:defRPr>
            </a:lvl4pPr>
            <a:lvl5pPr marL="1827530" indent="0">
              <a:buNone/>
              <a:defRPr sz="1400">
                <a:solidFill>
                  <a:schemeClr val="tx1">
                    <a:tint val="75000"/>
                  </a:schemeClr>
                </a:solidFill>
              </a:defRPr>
            </a:lvl5pPr>
            <a:lvl6pPr marL="2284095" indent="0">
              <a:buNone/>
              <a:defRPr sz="1400">
                <a:solidFill>
                  <a:schemeClr val="tx1">
                    <a:tint val="75000"/>
                  </a:schemeClr>
                </a:solidFill>
              </a:defRPr>
            </a:lvl6pPr>
            <a:lvl7pPr marL="2740660" indent="0">
              <a:buNone/>
              <a:defRPr sz="1400">
                <a:solidFill>
                  <a:schemeClr val="tx1">
                    <a:tint val="75000"/>
                  </a:schemeClr>
                </a:solidFill>
              </a:defRPr>
            </a:lvl7pPr>
            <a:lvl8pPr marL="3197860" indent="0">
              <a:buNone/>
              <a:defRPr sz="1400">
                <a:solidFill>
                  <a:schemeClr val="tx1">
                    <a:tint val="75000"/>
                  </a:schemeClr>
                </a:solidFill>
              </a:defRPr>
            </a:lvl8pPr>
            <a:lvl9pPr marL="365442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60" y="1151335"/>
            <a:ext cx="4041775"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6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60" y="1151335"/>
            <a:ext cx="4041775"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6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TextBox 10"/>
          <p:cNvSpPr txBox="1"/>
          <p:nvPr userDrawn="1"/>
        </p:nvSpPr>
        <p:spPr>
          <a:xfrm>
            <a:off x="1835696" y="50250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选题背景</a:t>
            </a:r>
            <a:endParaRPr kumimoji="0" lang="zh-CN" altLang="en-US" sz="2400" b="0" i="0" u="none" strike="noStrike" kern="1200" cap="none" spc="300" normalizeH="0" baseline="0" noProof="0" dirty="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372" tIns="45686" rIns="91372" bIns="4568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372" tIns="45686" rIns="91372" bIns="45686"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372" tIns="45686" rIns="91372" bIns="45686"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372" tIns="45686" rIns="91372" bIns="45686"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372" tIns="45686" rIns="91372" bIns="45686"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xStyles>
    <p:titleStyle>
      <a:lvl1pPr algn="ctr" defTabSz="91313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13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315" indent="-285750" algn="l" defTabSz="91313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1730" indent="-228600" algn="l" defTabSz="91313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8930"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549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269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9260"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582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02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130" rtl="0" eaLnBrk="1" latinLnBrk="0" hangingPunct="1">
        <a:defRPr sz="1800" kern="1200">
          <a:solidFill>
            <a:schemeClr val="tx1"/>
          </a:solidFill>
          <a:latin typeface="+mn-lt"/>
          <a:ea typeface="+mn-ea"/>
          <a:cs typeface="+mn-cs"/>
        </a:defRPr>
      </a:lvl1pPr>
      <a:lvl2pPr marL="456565" algn="l" defTabSz="913130" rtl="0" eaLnBrk="1" latinLnBrk="0" hangingPunct="1">
        <a:defRPr sz="1800" kern="1200">
          <a:solidFill>
            <a:schemeClr val="tx1"/>
          </a:solidFill>
          <a:latin typeface="+mn-lt"/>
          <a:ea typeface="+mn-ea"/>
          <a:cs typeface="+mn-cs"/>
        </a:defRPr>
      </a:lvl2pPr>
      <a:lvl3pPr marL="913765" algn="l" defTabSz="913130" rtl="0" eaLnBrk="1" latinLnBrk="0" hangingPunct="1">
        <a:defRPr sz="1800" kern="1200">
          <a:solidFill>
            <a:schemeClr val="tx1"/>
          </a:solidFill>
          <a:latin typeface="+mn-lt"/>
          <a:ea typeface="+mn-ea"/>
          <a:cs typeface="+mn-cs"/>
        </a:defRPr>
      </a:lvl3pPr>
      <a:lvl4pPr marL="1370330" algn="l" defTabSz="913130" rtl="0" eaLnBrk="1" latinLnBrk="0" hangingPunct="1">
        <a:defRPr sz="1800" kern="1200">
          <a:solidFill>
            <a:schemeClr val="tx1"/>
          </a:solidFill>
          <a:latin typeface="+mn-lt"/>
          <a:ea typeface="+mn-ea"/>
          <a:cs typeface="+mn-cs"/>
        </a:defRPr>
      </a:lvl4pPr>
      <a:lvl5pPr marL="1827530" algn="l" defTabSz="913130" rtl="0" eaLnBrk="1" latinLnBrk="0" hangingPunct="1">
        <a:defRPr sz="1800" kern="1200">
          <a:solidFill>
            <a:schemeClr val="tx1"/>
          </a:solidFill>
          <a:latin typeface="+mn-lt"/>
          <a:ea typeface="+mn-ea"/>
          <a:cs typeface="+mn-cs"/>
        </a:defRPr>
      </a:lvl5pPr>
      <a:lvl6pPr marL="2284095" algn="l" defTabSz="913130" rtl="0" eaLnBrk="1" latinLnBrk="0" hangingPunct="1">
        <a:defRPr sz="1800" kern="1200">
          <a:solidFill>
            <a:schemeClr val="tx1"/>
          </a:solidFill>
          <a:latin typeface="+mn-lt"/>
          <a:ea typeface="+mn-ea"/>
          <a:cs typeface="+mn-cs"/>
        </a:defRPr>
      </a:lvl6pPr>
      <a:lvl7pPr marL="2740660" algn="l" defTabSz="913130" rtl="0" eaLnBrk="1" latinLnBrk="0" hangingPunct="1">
        <a:defRPr sz="1800" kern="1200">
          <a:solidFill>
            <a:schemeClr val="tx1"/>
          </a:solidFill>
          <a:latin typeface="+mn-lt"/>
          <a:ea typeface="+mn-ea"/>
          <a:cs typeface="+mn-cs"/>
        </a:defRPr>
      </a:lvl7pPr>
      <a:lvl8pPr marL="3197860" algn="l" defTabSz="913130" rtl="0" eaLnBrk="1" latinLnBrk="0" hangingPunct="1">
        <a:defRPr sz="1800" kern="1200">
          <a:solidFill>
            <a:schemeClr val="tx1"/>
          </a:solidFill>
          <a:latin typeface="+mn-lt"/>
          <a:ea typeface="+mn-ea"/>
          <a:cs typeface="+mn-cs"/>
        </a:defRPr>
      </a:lvl8pPr>
      <a:lvl9pPr marL="3654425" algn="l" defTabSz="91313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9.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0.xml"/><Relationship Id="rId2" Type="http://schemas.openxmlformats.org/officeDocument/2006/relationships/tags" Target="../tags/tag10.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1.xml"/><Relationship Id="rId2" Type="http://schemas.openxmlformats.org/officeDocument/2006/relationships/tags" Target="../tags/tag1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1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hemeOverride" Target="../theme/themeOverride13.xml"/><Relationship Id="rId3" Type="http://schemas.openxmlformats.org/officeDocument/2006/relationships/tags" Target="../tags/tag1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4.xml"/><Relationship Id="rId2" Type="http://schemas.openxmlformats.org/officeDocument/2006/relationships/tags" Target="../tags/tag1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5.xml"/><Relationship Id="rId2" Type="http://schemas.openxmlformats.org/officeDocument/2006/relationships/tags" Target="../tags/tag15.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6.xml"/><Relationship Id="rId2" Type="http://schemas.openxmlformats.org/officeDocument/2006/relationships/tags" Target="../tags/tag16.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7.xml"/><Relationship Id="rId2" Type="http://schemas.openxmlformats.org/officeDocument/2006/relationships/tags" Target="../tags/tag1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hemeOverride" Target="../theme/themeOverride18.xml"/><Relationship Id="rId3" Type="http://schemas.openxmlformats.org/officeDocument/2006/relationships/tags" Target="../tags/tag18.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xml"/><Relationship Id="rId2" Type="http://schemas.openxmlformats.org/officeDocument/2006/relationships/tags" Target="../tags/tag1.xml"/><Relationship Id="rId1" Type="http://schemas.openxmlformats.org/officeDocument/2006/relationships/image" Target="../media/image3.tif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19.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themeOverride" Target="../theme/themeOverride20.xml"/><Relationship Id="rId4" Type="http://schemas.openxmlformats.org/officeDocument/2006/relationships/tags" Target="../tags/tag20.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hemeOverride" Target="../theme/themeOverride21.xml"/><Relationship Id="rId4" Type="http://schemas.openxmlformats.org/officeDocument/2006/relationships/tags" Target="../tags/tag2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2.xml"/><Relationship Id="rId2" Type="http://schemas.openxmlformats.org/officeDocument/2006/relationships/tags" Target="../tags/tag22.xml"/><Relationship Id="rId1" Type="http://schemas.openxmlformats.org/officeDocument/2006/relationships/image" Target="../media/image4.tiff"/></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hemeOverride" Target="../theme/themeOverride23.xml"/><Relationship Id="rId2" Type="http://schemas.openxmlformats.org/officeDocument/2006/relationships/tags" Target="../tags/tag23.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4.xml"/><Relationship Id="rId2" Type="http://schemas.openxmlformats.org/officeDocument/2006/relationships/tags" Target="../tags/tag24.xml"/><Relationship Id="rId1" Type="http://schemas.openxmlformats.org/officeDocument/2006/relationships/image" Target="../media/image4.tiff"/></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3.xml"/><Relationship Id="rId2" Type="http://schemas.openxmlformats.org/officeDocument/2006/relationships/tags" Target="../tags/tag2.xml"/><Relationship Id="rId1"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5.xml"/><Relationship Id="rId2" Type="http://schemas.openxmlformats.org/officeDocument/2006/relationships/tags" Target="../tags/tag4.xml"/><Relationship Id="rId1" Type="http://schemas.openxmlformats.org/officeDocument/2006/relationships/image" Target="../media/image4.tif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hemeOverride" Target="../theme/themeOverride7.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8.xml"/><Relationship Id="rId2" Type="http://schemas.openxmlformats.org/officeDocument/2006/relationships/tags" Target="../tags/tag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Administrator\Desktop\素材透明模版制作\1.tif"/>
          <p:cNvPicPr>
            <a:picLocks noChangeAspect="1" noChangeArrowheads="1"/>
          </p:cNvPicPr>
          <p:nvPr/>
        </p:nvPicPr>
        <p:blipFill>
          <a:blip r:embed="rId1"/>
          <a:srcRect/>
          <a:stretch>
            <a:fillRect/>
          </a:stretch>
        </p:blipFill>
        <p:spPr bwMode="auto">
          <a:xfrm>
            <a:off x="22225" y="0"/>
            <a:ext cx="914428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3"/>
          <p:cNvSpPr txBox="1"/>
          <p:nvPr/>
        </p:nvSpPr>
        <p:spPr>
          <a:xfrm>
            <a:off x="683260" y="1635760"/>
            <a:ext cx="8072120" cy="1247775"/>
          </a:xfrm>
          <a:prstGeom prst="rect">
            <a:avLst/>
          </a:prstGeom>
          <a:noFill/>
        </p:spPr>
        <p:txBody>
          <a:bodyPr wrap="square" lIns="91372" tIns="45686" rIns="91372" bIns="45686" rtlCol="0">
            <a:noAutofit/>
          </a:bodyPr>
          <a:lstStyle/>
          <a:p>
            <a:pPr algn="ctr"/>
            <a:r>
              <a:rPr kumimoji="1" lang="zh-CN" altLang="en-US" sz="6600" b="1" dirty="0">
                <a:solidFill>
                  <a:schemeClr val="bg1"/>
                </a:solidFill>
                <a:cs typeface="+mn-ea"/>
                <a:sym typeface="+mn-lt"/>
              </a:rPr>
              <a:t>程序设计与算法答辩</a:t>
            </a:r>
            <a:endParaRPr kumimoji="1" lang="zh-CN" altLang="en-US" sz="6600" b="1" dirty="0">
              <a:solidFill>
                <a:schemeClr val="bg1"/>
              </a:solidFill>
              <a:cs typeface="+mn-ea"/>
              <a:sym typeface="+mn-lt"/>
            </a:endParaRPr>
          </a:p>
        </p:txBody>
      </p:sp>
      <p:grpSp>
        <p:nvGrpSpPr>
          <p:cNvPr id="7" name="组合 6"/>
          <p:cNvGrpSpPr/>
          <p:nvPr/>
        </p:nvGrpSpPr>
        <p:grpSpPr>
          <a:xfrm>
            <a:off x="1658992" y="3642655"/>
            <a:ext cx="5902295" cy="384619"/>
            <a:chOff x="1608218" y="3751754"/>
            <a:chExt cx="5902294" cy="384622"/>
          </a:xfrm>
        </p:grpSpPr>
        <p:sp>
          <p:nvSpPr>
            <p:cNvPr id="4" name="矩形 3"/>
            <p:cNvSpPr/>
            <p:nvPr/>
          </p:nvSpPr>
          <p:spPr>
            <a:xfrm>
              <a:off x="1608218" y="3751754"/>
              <a:ext cx="2341245" cy="368303"/>
            </a:xfrm>
            <a:prstGeom prst="rect">
              <a:avLst/>
            </a:prstGeom>
          </p:spPr>
          <p:txBody>
            <a:bodyPr wrap="none">
              <a:spAutoFit/>
            </a:bodyPr>
            <a:lstStyle/>
            <a:p>
              <a:pPr marL="285750" indent="-285750" algn="ctr">
                <a:lnSpc>
                  <a:spcPct val="150000"/>
                </a:lnSpc>
                <a:buFont typeface="Wingdings" panose="05000000000000000000" pitchFamily="2" charset="2"/>
                <a:buChar char="l"/>
              </a:pPr>
              <a:r>
                <a:rPr lang="zh-CN" altLang="en-US" sz="1200" b="1" dirty="0">
                  <a:solidFill>
                    <a:schemeClr val="bg1"/>
                  </a:solidFill>
                  <a:cs typeface="+mn-ea"/>
                  <a:sym typeface="+mn-lt"/>
                </a:rPr>
                <a:t>学校名称</a:t>
              </a:r>
              <a:r>
                <a:rPr lang="en-US" altLang="zh-CN" sz="1200" b="1" dirty="0" smtClean="0">
                  <a:solidFill>
                    <a:schemeClr val="bg1"/>
                  </a:solidFill>
                  <a:cs typeface="+mn-ea"/>
                  <a:sym typeface="+mn-lt"/>
                </a:rPr>
                <a:t>:</a:t>
              </a:r>
              <a:r>
                <a:rPr lang="zh-CN" altLang="en-US" sz="1200" b="1" dirty="0" smtClean="0">
                  <a:solidFill>
                    <a:schemeClr val="bg1"/>
                  </a:solidFill>
                  <a:cs typeface="+mn-ea"/>
                  <a:sym typeface="+mn-lt"/>
                </a:rPr>
                <a:t>北京航空航天大学</a:t>
              </a:r>
              <a:endParaRPr lang="zh-CN" altLang="en-US" sz="1200" b="1" dirty="0" smtClean="0">
                <a:solidFill>
                  <a:schemeClr val="bg1"/>
                </a:solidFill>
                <a:cs typeface="+mn-ea"/>
                <a:sym typeface="+mn-lt"/>
              </a:endParaRPr>
            </a:p>
          </p:txBody>
        </p:sp>
        <p:sp>
          <p:nvSpPr>
            <p:cNvPr id="5" name="矩形 4"/>
            <p:cNvSpPr/>
            <p:nvPr/>
          </p:nvSpPr>
          <p:spPr>
            <a:xfrm>
              <a:off x="3753416" y="3768073"/>
              <a:ext cx="1579245" cy="368303"/>
            </a:xfrm>
            <a:prstGeom prst="rect">
              <a:avLst/>
            </a:prstGeom>
          </p:spPr>
          <p:txBody>
            <a:bodyPr wrap="none">
              <a:spAutoFit/>
            </a:bodyPr>
            <a:lstStyle/>
            <a:p>
              <a:pPr marL="285750" indent="-285750" algn="ctr">
                <a:lnSpc>
                  <a:spcPct val="150000"/>
                </a:lnSpc>
                <a:buFont typeface="Wingdings" panose="05000000000000000000" pitchFamily="2" charset="2"/>
                <a:buChar char="l"/>
              </a:pPr>
              <a:r>
                <a:rPr lang="zh-CN" altLang="en-US" sz="1200" b="1" dirty="0">
                  <a:solidFill>
                    <a:schemeClr val="bg1"/>
                  </a:solidFill>
                  <a:cs typeface="+mn-ea"/>
                  <a:sym typeface="+mn-lt"/>
                </a:rPr>
                <a:t>指导老师</a:t>
              </a:r>
              <a:r>
                <a:rPr lang="en-US" altLang="zh-CN" sz="1200" b="1" dirty="0" smtClean="0">
                  <a:solidFill>
                    <a:schemeClr val="bg1"/>
                  </a:solidFill>
                  <a:cs typeface="+mn-ea"/>
                  <a:sym typeface="+mn-lt"/>
                </a:rPr>
                <a:t>:</a:t>
              </a:r>
              <a:r>
                <a:rPr lang="zh-CN" altLang="en-US" sz="1200" b="1" dirty="0" smtClean="0">
                  <a:solidFill>
                    <a:schemeClr val="bg1"/>
                  </a:solidFill>
                  <a:cs typeface="+mn-ea"/>
                  <a:sym typeface="+mn-lt"/>
                </a:rPr>
                <a:t>周号益</a:t>
              </a:r>
              <a:endParaRPr lang="zh-CN" altLang="en-US" sz="1200" b="1" dirty="0" smtClean="0">
                <a:solidFill>
                  <a:schemeClr val="bg1"/>
                </a:solidFill>
                <a:cs typeface="+mn-ea"/>
                <a:sym typeface="+mn-lt"/>
              </a:endParaRPr>
            </a:p>
          </p:txBody>
        </p:sp>
        <p:sp>
          <p:nvSpPr>
            <p:cNvPr id="6" name="矩形 5"/>
            <p:cNvSpPr/>
            <p:nvPr/>
          </p:nvSpPr>
          <p:spPr>
            <a:xfrm>
              <a:off x="5060682" y="3751754"/>
              <a:ext cx="2449830" cy="368303"/>
            </a:xfrm>
            <a:prstGeom prst="rect">
              <a:avLst/>
            </a:prstGeom>
          </p:spPr>
          <p:txBody>
            <a:bodyPr wrap="none">
              <a:spAutoFit/>
            </a:bodyPr>
            <a:lstStyle/>
            <a:p>
              <a:pPr marL="285750" indent="-285750" algn="ctr">
                <a:lnSpc>
                  <a:spcPct val="150000"/>
                </a:lnSpc>
                <a:buFont typeface="Wingdings" panose="05000000000000000000" pitchFamily="2" charset="2"/>
                <a:buChar char="l"/>
              </a:pPr>
              <a:r>
                <a:rPr lang="zh-CN" altLang="en-US" sz="1200" b="1" dirty="0">
                  <a:solidFill>
                    <a:schemeClr val="bg1"/>
                  </a:solidFill>
                  <a:cs typeface="+mn-ea"/>
                  <a:sym typeface="+mn-lt"/>
                </a:rPr>
                <a:t>报告人</a:t>
              </a:r>
              <a:r>
                <a:rPr lang="zh-CN" altLang="en-US" sz="1200" b="1" dirty="0" smtClean="0">
                  <a:solidFill>
                    <a:schemeClr val="bg1"/>
                  </a:solidFill>
                  <a:cs typeface="+mn-ea"/>
                  <a:sym typeface="+mn-lt"/>
                </a:rPr>
                <a:t>：艾昊、何金泽、徐龙</a:t>
              </a:r>
              <a:endParaRPr lang="zh-CN" altLang="en-US" sz="1200" b="1"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1799"/>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希尔排序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992870" cy="3054985"/>
          </a:xfrm>
          <a:prstGeom prst="rect">
            <a:avLst/>
          </a:prstGeom>
          <a:noFill/>
        </p:spPr>
        <p:txBody>
          <a:bodyPr wrap="square" rtlCol="0" anchor="t">
            <a:noAutofit/>
          </a:bodyPr>
          <a:p>
            <a:r>
              <a:rPr lang="zh-CN" altLang="en-US"/>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t>过程如下：</a:t>
            </a:r>
            <a:endParaRPr lang="zh-CN" altLang="en-US"/>
          </a:p>
          <a:p>
            <a:endParaRPr lang="zh-CN" altLang="en-US"/>
          </a:p>
          <a:p>
            <a:r>
              <a:rPr lang="zh-CN" altLang="en-US"/>
              <a:t>选择一个增量序列 t1，t2，……，tk，其中 ti &gt; tj, tk = 1；</a:t>
            </a:r>
            <a:endParaRPr lang="zh-CN" altLang="en-US"/>
          </a:p>
          <a:p>
            <a:endParaRPr lang="zh-CN" altLang="en-US"/>
          </a:p>
          <a:p>
            <a:r>
              <a:rPr lang="zh-CN" altLang="en-US"/>
              <a:t>按增量序列个数 k，对序列进行 k 趟排序；</a:t>
            </a:r>
            <a:endParaRPr lang="zh-CN" altLang="en-US"/>
          </a:p>
          <a:p>
            <a:endParaRPr lang="zh-CN" altLang="en-US"/>
          </a:p>
          <a:p>
            <a:r>
              <a:rPr lang="zh-CN" altLang="en-US"/>
              <a:t>每趟排序，根据对应的增量 ti，将待排序列分割成若干长度为 m 的子序列，分别对各子表进行直接插入排序。仅增量因子为 1 时，整个序列作为一个表来处理，表长度即为整个序列的长度。 最好情况：O(n) 最坏情况：O(n^2)</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希尔排序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992870" cy="3054985"/>
          </a:xfrm>
          <a:prstGeom prst="rect">
            <a:avLst/>
          </a:prstGeom>
          <a:noFill/>
        </p:spPr>
        <p:txBody>
          <a:bodyPr wrap="square" rtlCol="0" anchor="t">
            <a:noAutofit/>
          </a:bodyPr>
          <a:p>
            <a:endParaRPr lang="zh-CN" altLang="en-US"/>
          </a:p>
        </p:txBody>
      </p:sp>
      <p:pic>
        <p:nvPicPr>
          <p:cNvPr id="4" name="图片 3"/>
          <p:cNvPicPr>
            <a:picLocks noChangeAspect="1"/>
          </p:cNvPicPr>
          <p:nvPr/>
        </p:nvPicPr>
        <p:blipFill>
          <a:blip r:embed="rId1"/>
          <a:stretch>
            <a:fillRect/>
          </a:stretch>
        </p:blipFill>
        <p:spPr>
          <a:xfrm>
            <a:off x="2297430" y="681990"/>
            <a:ext cx="4549140" cy="377952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希尔排序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992870" cy="3054985"/>
          </a:xfrm>
          <a:prstGeom prst="rect">
            <a:avLst/>
          </a:prstGeom>
          <a:noFill/>
        </p:spPr>
        <p:txBody>
          <a:bodyPr wrap="square" rtlCol="0" anchor="t">
            <a:noAutofit/>
          </a:bodyPr>
          <a:p>
            <a:endParaRPr lang="zh-CN" altLang="en-US"/>
          </a:p>
        </p:txBody>
      </p:sp>
      <p:pic>
        <p:nvPicPr>
          <p:cNvPr id="5" name="图片 4"/>
          <p:cNvPicPr>
            <a:picLocks noChangeAspect="1"/>
          </p:cNvPicPr>
          <p:nvPr/>
        </p:nvPicPr>
        <p:blipFill>
          <a:blip r:embed="rId1"/>
          <a:stretch>
            <a:fillRect/>
          </a:stretch>
        </p:blipFill>
        <p:spPr>
          <a:xfrm>
            <a:off x="1977390" y="571500"/>
            <a:ext cx="5189220" cy="40005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r>
              <a:rPr lang="zh-CN" altLang="en-US"/>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t>在待排序的数列中，我们首先要找一个数字作为基准数（这只是个专用名词）。为了方便，我们一般选择第 1 个数字作为基准数（其实选择第几个并没有关系）。</a:t>
            </a:r>
            <a:endParaRPr lang="zh-CN" altLang="en-US"/>
          </a:p>
          <a:p>
            <a:r>
              <a:rPr lang="zh-CN" altLang="en-US"/>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t>接着把两个分区的元素分别按照上面两种方法继续对每个分区找出基准数，然后移动，直到各个分区只有一个数时为止。</a:t>
            </a:r>
            <a:endParaRPr lang="zh-CN" altLang="en-US"/>
          </a:p>
          <a:p>
            <a:r>
              <a:rPr lang="zh-CN" altLang="en-US"/>
              <a:t>其最好时间复杂度为 O(nlogn) 最坏时间复杂度为 O(n2)</a:t>
            </a:r>
            <a:endParaRPr lang="zh-CN" altLang="en-US"/>
          </a:p>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3" name="图片 2"/>
          <p:cNvPicPr>
            <a:picLocks noChangeAspect="1"/>
          </p:cNvPicPr>
          <p:nvPr/>
        </p:nvPicPr>
        <p:blipFill>
          <a:blip r:embed="rId1"/>
          <a:stretch>
            <a:fillRect/>
          </a:stretch>
        </p:blipFill>
        <p:spPr>
          <a:xfrm>
            <a:off x="251460" y="628015"/>
            <a:ext cx="4526280" cy="3604260"/>
          </a:xfrm>
          <a:prstGeom prst="rect">
            <a:avLst/>
          </a:prstGeom>
        </p:spPr>
      </p:pic>
      <p:pic>
        <p:nvPicPr>
          <p:cNvPr id="4" name="图片 3"/>
          <p:cNvPicPr>
            <a:picLocks noChangeAspect="1"/>
          </p:cNvPicPr>
          <p:nvPr/>
        </p:nvPicPr>
        <p:blipFill>
          <a:blip r:embed="rId2"/>
          <a:stretch>
            <a:fillRect/>
          </a:stretch>
        </p:blipFill>
        <p:spPr>
          <a:xfrm>
            <a:off x="4572000" y="700405"/>
            <a:ext cx="4381500" cy="345948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5" name="图片 4"/>
          <p:cNvPicPr>
            <a:picLocks noChangeAspect="1"/>
          </p:cNvPicPr>
          <p:nvPr/>
        </p:nvPicPr>
        <p:blipFill>
          <a:blip r:embed="rId1"/>
          <a:stretch>
            <a:fillRect/>
          </a:stretch>
        </p:blipFill>
        <p:spPr>
          <a:xfrm>
            <a:off x="2457450" y="918210"/>
            <a:ext cx="4229100" cy="33070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4" name="图片 3"/>
          <p:cNvPicPr>
            <a:picLocks noChangeAspect="1"/>
          </p:cNvPicPr>
          <p:nvPr/>
        </p:nvPicPr>
        <p:blipFill>
          <a:blip r:embed="rId1"/>
          <a:stretch>
            <a:fillRect/>
          </a:stretch>
        </p:blipFill>
        <p:spPr>
          <a:xfrm>
            <a:off x="2051685" y="1348105"/>
            <a:ext cx="4419600" cy="15544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7" name="图片 6"/>
          <p:cNvPicPr>
            <a:picLocks noChangeAspect="1"/>
          </p:cNvPicPr>
          <p:nvPr/>
        </p:nvPicPr>
        <p:blipFill>
          <a:blip r:embed="rId1"/>
          <a:stretch>
            <a:fillRect/>
          </a:stretch>
        </p:blipFill>
        <p:spPr>
          <a:xfrm>
            <a:off x="0" y="-20320"/>
            <a:ext cx="7840980" cy="501396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3" name="图片 2"/>
          <p:cNvPicPr>
            <a:picLocks noChangeAspect="1"/>
          </p:cNvPicPr>
          <p:nvPr/>
        </p:nvPicPr>
        <p:blipFill>
          <a:blip r:embed="rId1"/>
          <a:stretch>
            <a:fillRect/>
          </a:stretch>
        </p:blipFill>
        <p:spPr>
          <a:xfrm>
            <a:off x="-108585" y="0"/>
            <a:ext cx="8359140" cy="519684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zh-CN"/>
              <a:t> </a:t>
            </a:r>
            <a:r>
              <a:rPr lang="zh-CN" altLang="en-US"/>
              <a:t>归并排序</a:t>
            </a:r>
            <a:endParaRPr lang="zh-CN" altLang="en-US"/>
          </a:p>
        </p:txBody>
      </p:sp>
      <p:sp>
        <p:nvSpPr>
          <p:cNvPr id="3" name="文本框 2"/>
          <p:cNvSpPr txBox="1"/>
          <p:nvPr/>
        </p:nvSpPr>
        <p:spPr>
          <a:xfrm>
            <a:off x="248285" y="501015"/>
            <a:ext cx="8613775" cy="1064260"/>
          </a:xfrm>
          <a:prstGeom prst="rect">
            <a:avLst/>
          </a:prstGeom>
          <a:noFill/>
        </p:spPr>
        <p:txBody>
          <a:bodyPr wrap="square" rtlCol="0" anchor="t">
            <a:noAutofit/>
          </a:bodyPr>
          <a:p>
            <a:r>
              <a:rPr lang="zh-CN" altLang="en-US"/>
              <a:t>归并排序算法实现排序的思路是：</a:t>
            </a:r>
            <a:endParaRPr lang="zh-CN" altLang="en-US"/>
          </a:p>
          <a:p>
            <a:endParaRPr lang="zh-CN" altLang="en-US"/>
          </a:p>
          <a:p>
            <a:r>
              <a:rPr lang="zh-CN" altLang="en-US"/>
              <a:t>将整个待排序序列划分成多个不可再分的子序列，每个子序列中仅有 1 个元素；</a:t>
            </a:r>
            <a:endParaRPr lang="zh-CN" altLang="en-US"/>
          </a:p>
          <a:p>
            <a:r>
              <a:rPr lang="zh-CN" altLang="en-US"/>
              <a:t>所有的子序列进行两两合并，合并过程中完成排序操作，最终合并得到的新序列就是有序序列。其时间复杂度为 O(nlogn)</a:t>
            </a:r>
            <a:endParaRPr lang="zh-CN" altLang="en-US"/>
          </a:p>
        </p:txBody>
      </p:sp>
      <p:pic>
        <p:nvPicPr>
          <p:cNvPr id="4" name="图片 3"/>
          <p:cNvPicPr>
            <a:picLocks noChangeAspect="1"/>
          </p:cNvPicPr>
          <p:nvPr/>
        </p:nvPicPr>
        <p:blipFill>
          <a:blip r:embed="rId1"/>
          <a:stretch>
            <a:fillRect/>
          </a:stretch>
        </p:blipFill>
        <p:spPr>
          <a:xfrm>
            <a:off x="107315" y="2139950"/>
            <a:ext cx="4314190" cy="1720215"/>
          </a:xfrm>
          <a:prstGeom prst="rect">
            <a:avLst/>
          </a:prstGeom>
        </p:spPr>
      </p:pic>
      <p:pic>
        <p:nvPicPr>
          <p:cNvPr id="5" name="图片 4"/>
          <p:cNvPicPr>
            <a:picLocks noChangeAspect="1"/>
          </p:cNvPicPr>
          <p:nvPr/>
        </p:nvPicPr>
        <p:blipFill>
          <a:blip r:embed="rId2"/>
          <a:stretch>
            <a:fillRect/>
          </a:stretch>
        </p:blipFill>
        <p:spPr>
          <a:xfrm>
            <a:off x="4358640" y="2107565"/>
            <a:ext cx="4785360" cy="17526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5115" y="-1"/>
            <a:ext cx="9166806" cy="5158767"/>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1"/>
          <p:cNvSpPr txBox="1"/>
          <p:nvPr/>
        </p:nvSpPr>
        <p:spPr>
          <a:xfrm>
            <a:off x="891006" y="2921941"/>
            <a:ext cx="2207233" cy="530913"/>
          </a:xfrm>
          <a:prstGeom prst="rect">
            <a:avLst/>
          </a:prstGeom>
          <a:noFill/>
        </p:spPr>
        <p:txBody>
          <a:bodyPr wrap="none" lIns="68529" tIns="34289" rIns="68529" bIns="34289" rtlCol="0">
            <a:spAutoFit/>
          </a:bodyPr>
          <a:lstStyle/>
          <a:p>
            <a:pPr algn="ctr"/>
            <a:r>
              <a:rPr kumimoji="1" lang="en-US" altLang="zh-CN" sz="3000" dirty="0">
                <a:solidFill>
                  <a:schemeClr val="bg1"/>
                </a:solidFill>
                <a:cs typeface="+mn-ea"/>
                <a:sym typeface="+mn-lt"/>
              </a:rPr>
              <a:t>CONTENTS</a:t>
            </a:r>
            <a:endParaRPr kumimoji="1" lang="zh-CN" altLang="en-US" sz="3000" dirty="0">
              <a:solidFill>
                <a:schemeClr val="bg1"/>
              </a:solidFill>
              <a:cs typeface="+mn-ea"/>
              <a:sym typeface="+mn-lt"/>
            </a:endParaRPr>
          </a:p>
        </p:txBody>
      </p:sp>
      <p:sp>
        <p:nvSpPr>
          <p:cNvPr id="26" name="文本框 2"/>
          <p:cNvSpPr txBox="1"/>
          <p:nvPr/>
        </p:nvSpPr>
        <p:spPr>
          <a:xfrm>
            <a:off x="4745594" y="1031124"/>
            <a:ext cx="10248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选题与分工</a:t>
            </a:r>
            <a:endParaRPr kumimoji="1" lang="zh-CN" altLang="en-US" sz="1400" b="1" kern="0" dirty="0">
              <a:solidFill>
                <a:srgbClr val="FFFFFF"/>
              </a:solidFill>
              <a:cs typeface="+mn-ea"/>
              <a:sym typeface="+mn-lt"/>
            </a:endParaRPr>
          </a:p>
        </p:txBody>
      </p:sp>
      <p:sp>
        <p:nvSpPr>
          <p:cNvPr id="28" name="椭圆 27"/>
          <p:cNvSpPr/>
          <p:nvPr/>
        </p:nvSpPr>
        <p:spPr>
          <a:xfrm>
            <a:off x="4149392" y="1080032"/>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1</a:t>
            </a:r>
            <a:endParaRPr kumimoji="1" lang="zh-CN" altLang="en-US" sz="2400" b="1" kern="0" dirty="0">
              <a:solidFill>
                <a:srgbClr val="FFFFFF"/>
              </a:solidFill>
              <a:cs typeface="+mn-ea"/>
              <a:sym typeface="+mn-lt"/>
            </a:endParaRPr>
          </a:p>
        </p:txBody>
      </p:sp>
      <p:sp>
        <p:nvSpPr>
          <p:cNvPr id="29" name="文本框 5"/>
          <p:cNvSpPr txBox="1"/>
          <p:nvPr/>
        </p:nvSpPr>
        <p:spPr>
          <a:xfrm>
            <a:off x="4745594" y="1695024"/>
            <a:ext cx="13804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算法原理与实现</a:t>
            </a:r>
            <a:endParaRPr kumimoji="1" lang="zh-CN" altLang="en-US" sz="1400" b="1" kern="0" dirty="0">
              <a:solidFill>
                <a:srgbClr val="FFFFFF"/>
              </a:solidFill>
              <a:cs typeface="+mn-ea"/>
              <a:sym typeface="+mn-lt"/>
            </a:endParaRPr>
          </a:p>
        </p:txBody>
      </p:sp>
      <p:sp>
        <p:nvSpPr>
          <p:cNvPr id="31" name="椭圆 30"/>
          <p:cNvSpPr/>
          <p:nvPr/>
        </p:nvSpPr>
        <p:spPr>
          <a:xfrm>
            <a:off x="4149392" y="1743935"/>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2</a:t>
            </a:r>
            <a:endParaRPr kumimoji="1" lang="zh-CN" altLang="en-US" sz="2400" b="1" kern="0" dirty="0">
              <a:solidFill>
                <a:srgbClr val="FFFFFF"/>
              </a:solidFill>
              <a:cs typeface="+mn-ea"/>
              <a:sym typeface="+mn-lt"/>
            </a:endParaRPr>
          </a:p>
        </p:txBody>
      </p:sp>
      <p:sp>
        <p:nvSpPr>
          <p:cNvPr id="32" name="文本框 8"/>
          <p:cNvSpPr txBox="1"/>
          <p:nvPr/>
        </p:nvSpPr>
        <p:spPr>
          <a:xfrm>
            <a:off x="4745594" y="2379919"/>
            <a:ext cx="491490" cy="497840"/>
          </a:xfrm>
          <a:prstGeom prst="rect">
            <a:avLst/>
          </a:prstGeom>
          <a:noFill/>
        </p:spPr>
        <p:txBody>
          <a:bodyPr wrap="none" lIns="68529" tIns="34289" rIns="68529" bIns="34289" rtlCol="0">
            <a:spAutoFit/>
          </a:bodyPr>
          <a:lstStyle/>
          <a:p>
            <a:pPr algn="l" defTabSz="456565">
              <a:defRPr/>
            </a:pPr>
            <a:r>
              <a:rPr kumimoji="1" lang="zh-CN" altLang="en-US" sz="1400" b="1" kern="0" dirty="0">
                <a:solidFill>
                  <a:srgbClr val="FFFFFF"/>
                </a:solidFill>
                <a:cs typeface="+mn-ea"/>
                <a:sym typeface="+mn-lt"/>
              </a:rPr>
              <a:t>总结</a:t>
            </a:r>
            <a:endParaRPr kumimoji="1" lang="zh-CN" altLang="en-US" sz="1400" b="1" kern="0" dirty="0">
              <a:solidFill>
                <a:srgbClr val="FFFFFF"/>
              </a:solidFill>
              <a:cs typeface="+mn-ea"/>
              <a:sym typeface="+mn-lt"/>
            </a:endParaRPr>
          </a:p>
          <a:p>
            <a:pPr defTabSz="456565">
              <a:defRPr/>
            </a:pPr>
            <a:endParaRPr kumimoji="1" lang="zh-CN" altLang="en-US" sz="1400" b="1" kern="0" dirty="0">
              <a:solidFill>
                <a:srgbClr val="FFFFFF"/>
              </a:solidFill>
              <a:cs typeface="+mn-ea"/>
              <a:sym typeface="+mn-lt"/>
            </a:endParaRPr>
          </a:p>
        </p:txBody>
      </p:sp>
      <p:sp>
        <p:nvSpPr>
          <p:cNvPr id="34" name="椭圆 33"/>
          <p:cNvSpPr/>
          <p:nvPr/>
        </p:nvSpPr>
        <p:spPr>
          <a:xfrm>
            <a:off x="4149392" y="2428829"/>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3</a:t>
            </a:r>
            <a:endParaRPr kumimoji="1" lang="zh-CN" altLang="en-US" sz="2400" b="1" kern="0" dirty="0">
              <a:solidFill>
                <a:srgbClr val="FFFFFF"/>
              </a:solidFill>
              <a:cs typeface="+mn-ea"/>
              <a:sym typeface="+mn-lt"/>
            </a:endParaRPr>
          </a:p>
        </p:txBody>
      </p:sp>
      <p:sp>
        <p:nvSpPr>
          <p:cNvPr id="38" name="文本框 14"/>
          <p:cNvSpPr txBox="1"/>
          <p:nvPr/>
        </p:nvSpPr>
        <p:spPr>
          <a:xfrm>
            <a:off x="4745594" y="3685947"/>
            <a:ext cx="262890" cy="282575"/>
          </a:xfrm>
          <a:prstGeom prst="rect">
            <a:avLst/>
          </a:prstGeom>
          <a:noFill/>
        </p:spPr>
        <p:txBody>
          <a:bodyPr wrap="none" lIns="68529" tIns="34289" rIns="68529" bIns="34289" rtlCol="0">
            <a:spAutoFit/>
          </a:bodyPr>
          <a:lstStyle/>
          <a:p>
            <a:pPr defTabSz="456565">
              <a:defRPr/>
            </a:pPr>
            <a:endParaRPr kumimoji="1" lang="zh-CN" altLang="en-US" sz="1400" b="1" kern="0" dirty="0">
              <a:solidFill>
                <a:srgbClr val="FFFFFF"/>
              </a:solidFill>
              <a:cs typeface="+mn-ea"/>
              <a:sym typeface="+mn-lt"/>
            </a:endParaRPr>
          </a:p>
        </p:txBody>
      </p:sp>
      <p:sp>
        <p:nvSpPr>
          <p:cNvPr id="41" name="文本框 17"/>
          <p:cNvSpPr txBox="1"/>
          <p:nvPr/>
        </p:nvSpPr>
        <p:spPr>
          <a:xfrm>
            <a:off x="817711" y="1669898"/>
            <a:ext cx="2350643" cy="1396536"/>
          </a:xfrm>
          <a:prstGeom prst="rect">
            <a:avLst/>
          </a:prstGeom>
          <a:noFill/>
        </p:spPr>
        <p:txBody>
          <a:bodyPr wrap="none" lIns="68529" tIns="34289" rIns="68529" bIns="34289" rtlCol="0">
            <a:spAutoFit/>
          </a:bodyPr>
          <a:lstStyle/>
          <a:p>
            <a:pPr algn="ctr"/>
            <a:r>
              <a:rPr kumimoji="1" lang="zh-CN" altLang="en-US" sz="8600" b="1" dirty="0">
                <a:solidFill>
                  <a:schemeClr val="bg1"/>
                </a:solidFill>
                <a:cs typeface="+mn-ea"/>
                <a:sym typeface="+mn-lt"/>
              </a:rPr>
              <a:t>目录</a:t>
            </a:r>
            <a:endParaRPr kumimoji="1" lang="zh-CN" altLang="en-US" sz="8600" b="1" dirty="0">
              <a:solidFill>
                <a:schemeClr val="bg1"/>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ppt_x"/>
                                          </p:val>
                                        </p:tav>
                                        <p:tav tm="100000">
                                          <p:val>
                                            <p:strVal val="#ppt_x"/>
                                          </p:val>
                                        </p:tav>
                                      </p:tavLst>
                                    </p:anim>
                                    <p:anim calcmode="lin" valueType="num">
                                      <p:cBhvr additive="base">
                                        <p:cTn id="21" dur="500" fill="hold"/>
                                        <p:tgtEl>
                                          <p:spTgt spid="3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26"/>
                                        </p:tgtEl>
                                        <p:attrNameLst>
                                          <p:attrName>style.visibility</p:attrName>
                                        </p:attrNameLst>
                                      </p:cBhvr>
                                      <p:to>
                                        <p:strVal val="visible"/>
                                      </p:to>
                                    </p:set>
                                    <p:anim by="(-#ppt_w*2)" calcmode="lin" valueType="num">
                                      <p:cBhvr rctx="PPT">
                                        <p:cTn id="30" dur="500" autoRev="1" fill="hold">
                                          <p:stCondLst>
                                            <p:cond delay="0"/>
                                          </p:stCondLst>
                                        </p:cTn>
                                        <p:tgtEl>
                                          <p:spTgt spid="26"/>
                                        </p:tgtEl>
                                        <p:attrNameLst>
                                          <p:attrName>ppt_w</p:attrName>
                                        </p:attrNameLst>
                                      </p:cBhvr>
                                    </p:anim>
                                    <p:anim by="(#ppt_w*0.50)" calcmode="lin" valueType="num">
                                      <p:cBhvr>
                                        <p:cTn id="31" dur="500" decel="50000" autoRev="1" fill="hold">
                                          <p:stCondLst>
                                            <p:cond delay="0"/>
                                          </p:stCondLst>
                                        </p:cTn>
                                        <p:tgtEl>
                                          <p:spTgt spid="26"/>
                                        </p:tgtEl>
                                        <p:attrNameLst>
                                          <p:attrName>ppt_x</p:attrName>
                                        </p:attrNameLst>
                                      </p:cBhvr>
                                    </p:anim>
                                    <p:anim from="(-#ppt_h/2)" to="(#ppt_y)" calcmode="lin" valueType="num">
                                      <p:cBhvr>
                                        <p:cTn id="32" dur="1000" fill="hold">
                                          <p:stCondLst>
                                            <p:cond delay="0"/>
                                          </p:stCondLst>
                                        </p:cTn>
                                        <p:tgtEl>
                                          <p:spTgt spid="26"/>
                                        </p:tgtEl>
                                        <p:attrNameLst>
                                          <p:attrName>ppt_y</p:attrName>
                                        </p:attrNameLst>
                                      </p:cBhvr>
                                    </p:anim>
                                    <p:animRot by="21600000">
                                      <p:cBhvr>
                                        <p:cTn id="33" dur="1000" fill="hold">
                                          <p:stCondLst>
                                            <p:cond delay="0"/>
                                          </p:stCondLst>
                                        </p:cTn>
                                        <p:tgtEl>
                                          <p:spTgt spid="26"/>
                                        </p:tgtEl>
                                        <p:attrNameLst>
                                          <p:attrName>r</p:attrName>
                                        </p:attrNameLst>
                                      </p:cBhvr>
                                    </p:animRot>
                                  </p:childTnLst>
                                </p:cTn>
                              </p:par>
                            </p:childTnLst>
                          </p:cTn>
                        </p:par>
                        <p:par>
                          <p:cTn id="34" fill="hold">
                            <p:stCondLst>
                              <p:cond delay="39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29"/>
                                        </p:tgtEl>
                                        <p:attrNameLst>
                                          <p:attrName>style.visibility</p:attrName>
                                        </p:attrNameLst>
                                      </p:cBhvr>
                                      <p:to>
                                        <p:strVal val="visible"/>
                                      </p:to>
                                    </p:set>
                                    <p:anim by="(-#ppt_w*2)" calcmode="lin" valueType="num">
                                      <p:cBhvr rctx="PPT">
                                        <p:cTn id="37" dur="500" autoRev="1" fill="hold">
                                          <p:stCondLst>
                                            <p:cond delay="0"/>
                                          </p:stCondLst>
                                        </p:cTn>
                                        <p:tgtEl>
                                          <p:spTgt spid="29"/>
                                        </p:tgtEl>
                                        <p:attrNameLst>
                                          <p:attrName>ppt_w</p:attrName>
                                        </p:attrNameLst>
                                      </p:cBhvr>
                                    </p:anim>
                                    <p:anim by="(#ppt_w*0.50)" calcmode="lin" valueType="num">
                                      <p:cBhvr>
                                        <p:cTn id="38" dur="500" decel="50000" autoRev="1" fill="hold">
                                          <p:stCondLst>
                                            <p:cond delay="0"/>
                                          </p:stCondLst>
                                        </p:cTn>
                                        <p:tgtEl>
                                          <p:spTgt spid="29"/>
                                        </p:tgtEl>
                                        <p:attrNameLst>
                                          <p:attrName>ppt_x</p:attrName>
                                        </p:attrNameLst>
                                      </p:cBhvr>
                                    </p:anim>
                                    <p:anim from="(-#ppt_h/2)" to="(#ppt_y)" calcmode="lin" valueType="num">
                                      <p:cBhvr>
                                        <p:cTn id="39" dur="1000" fill="hold">
                                          <p:stCondLst>
                                            <p:cond delay="0"/>
                                          </p:stCondLst>
                                        </p:cTn>
                                        <p:tgtEl>
                                          <p:spTgt spid="29"/>
                                        </p:tgtEl>
                                        <p:attrNameLst>
                                          <p:attrName>ppt_y</p:attrName>
                                        </p:attrNameLst>
                                      </p:cBhvr>
                                    </p:anim>
                                    <p:animRot by="21600000">
                                      <p:cBhvr>
                                        <p:cTn id="40" dur="1000" fill="hold">
                                          <p:stCondLst>
                                            <p:cond delay="0"/>
                                          </p:stCondLst>
                                        </p:cTn>
                                        <p:tgtEl>
                                          <p:spTgt spid="29"/>
                                        </p:tgtEl>
                                        <p:attrNameLst>
                                          <p:attrName>r</p:attrName>
                                        </p:attrNameLst>
                                      </p:cBhvr>
                                    </p:animRot>
                                  </p:childTnLst>
                                </p:cTn>
                              </p:par>
                            </p:childTnLst>
                          </p:cTn>
                        </p:par>
                        <p:par>
                          <p:cTn id="41" fill="hold">
                            <p:stCondLst>
                              <p:cond delay="550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32"/>
                                        </p:tgtEl>
                                        <p:attrNameLst>
                                          <p:attrName>style.visibility</p:attrName>
                                        </p:attrNameLst>
                                      </p:cBhvr>
                                      <p:to>
                                        <p:strVal val="visible"/>
                                      </p:to>
                                    </p:set>
                                    <p:anim by="(-#ppt_w*2)" calcmode="lin" valueType="num">
                                      <p:cBhvr rctx="PPT">
                                        <p:cTn id="44" dur="500" autoRev="1" fill="hold">
                                          <p:stCondLst>
                                            <p:cond delay="0"/>
                                          </p:stCondLst>
                                        </p:cTn>
                                        <p:tgtEl>
                                          <p:spTgt spid="32"/>
                                        </p:tgtEl>
                                        <p:attrNameLst>
                                          <p:attrName>ppt_w</p:attrName>
                                        </p:attrNameLst>
                                      </p:cBhvr>
                                    </p:anim>
                                    <p:anim by="(#ppt_w*0.50)" calcmode="lin" valueType="num">
                                      <p:cBhvr>
                                        <p:cTn id="45" dur="500" decel="50000" autoRev="1" fill="hold">
                                          <p:stCondLst>
                                            <p:cond delay="0"/>
                                          </p:stCondLst>
                                        </p:cTn>
                                        <p:tgtEl>
                                          <p:spTgt spid="32"/>
                                        </p:tgtEl>
                                        <p:attrNameLst>
                                          <p:attrName>ppt_x</p:attrName>
                                        </p:attrNameLst>
                                      </p:cBhvr>
                                    </p:anim>
                                    <p:anim from="(-#ppt_h/2)" to="(#ppt_y)" calcmode="lin" valueType="num">
                                      <p:cBhvr>
                                        <p:cTn id="46" dur="1000" fill="hold">
                                          <p:stCondLst>
                                            <p:cond delay="0"/>
                                          </p:stCondLst>
                                        </p:cTn>
                                        <p:tgtEl>
                                          <p:spTgt spid="32"/>
                                        </p:tgtEl>
                                        <p:attrNameLst>
                                          <p:attrName>ppt_y</p:attrName>
                                        </p:attrNameLst>
                                      </p:cBhvr>
                                    </p:anim>
                                    <p:animRot by="21600000">
                                      <p:cBhvr>
                                        <p:cTn id="47" dur="1000" fill="hold">
                                          <p:stCondLst>
                                            <p:cond delay="0"/>
                                          </p:stCondLst>
                                        </p:cTn>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animBg="1"/>
      <p:bldP spid="29" grpId="0"/>
      <p:bldP spid="31" grpId="0" animBg="1"/>
      <p:bldP spid="32" grpId="0"/>
      <p:bldP spid="34" grpId="0" animBg="1"/>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基数排序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833485" cy="1080135"/>
          </a:xfrm>
          <a:prstGeom prst="rect">
            <a:avLst/>
          </a:prstGeom>
          <a:noFill/>
        </p:spPr>
        <p:txBody>
          <a:bodyPr wrap="square" rtlCol="0" anchor="t">
            <a:noAutofit/>
          </a:bodyPr>
          <a:p>
            <a:r>
              <a:rPr lang="zh-CN" altLang="en-US"/>
              <a:t>基数排序不同于之前所介绍的各类排序，前边介绍到的排序方法或多或少的是通过使用比较和移动记录来实现排序，而基数排序的实现不需要进行对关键字的比较，只需要对关键字进行“分配”与“收集”两种操作即可完成。</a:t>
            </a:r>
            <a:endParaRPr lang="zh-CN" altLang="en-US"/>
          </a:p>
        </p:txBody>
      </p:sp>
      <p:sp>
        <p:nvSpPr>
          <p:cNvPr id="5" name="文本框 4"/>
          <p:cNvSpPr txBox="1"/>
          <p:nvPr/>
        </p:nvSpPr>
        <p:spPr>
          <a:xfrm>
            <a:off x="150495" y="1892935"/>
            <a:ext cx="8625205" cy="1231900"/>
          </a:xfrm>
          <a:prstGeom prst="rect">
            <a:avLst/>
          </a:prstGeom>
          <a:noFill/>
        </p:spPr>
        <p:txBody>
          <a:bodyPr wrap="square" rtlCol="0" anchor="t">
            <a:noAutofit/>
          </a:bodyPr>
          <a:p>
            <a:r>
              <a:rPr lang="zh-CN" altLang="en-US"/>
              <a:t>例如对无序表{50，123，543，187，49，30，0，2，11，100}进行基数排序，由于每个关键字都是整数数值，且其中的最大值由个位、十位和百位构成，每个数位上的数字从 0 到 9，首先将各个关键字按照其个位数字的不同进行分配分配表如下图所示</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基数排序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19380" y="506095"/>
            <a:ext cx="8833485" cy="1080135"/>
          </a:xfrm>
          <a:prstGeom prst="rect">
            <a:avLst/>
          </a:prstGeom>
          <a:noFill/>
        </p:spPr>
        <p:txBody>
          <a:bodyPr wrap="square" rtlCol="0" anchor="t">
            <a:noAutofit/>
          </a:bodyPr>
          <a:p>
            <a:endParaRPr lang="zh-CN" altLang="en-US"/>
          </a:p>
        </p:txBody>
      </p:sp>
      <p:sp>
        <p:nvSpPr>
          <p:cNvPr id="5" name="文本框 4"/>
          <p:cNvSpPr txBox="1"/>
          <p:nvPr/>
        </p:nvSpPr>
        <p:spPr>
          <a:xfrm>
            <a:off x="150495" y="1892935"/>
            <a:ext cx="8625205" cy="1231900"/>
          </a:xfrm>
          <a:prstGeom prst="rect">
            <a:avLst/>
          </a:prstGeom>
          <a:noFill/>
        </p:spPr>
        <p:txBody>
          <a:bodyPr wrap="square" rtlCol="0" anchor="t">
            <a:noAutofit/>
          </a:bodyPr>
          <a:p>
            <a:endParaRPr lang="zh-CN" altLang="en-US"/>
          </a:p>
        </p:txBody>
      </p:sp>
      <p:pic>
        <p:nvPicPr>
          <p:cNvPr id="4" name="图片 3"/>
          <p:cNvPicPr>
            <a:picLocks noChangeAspect="1"/>
          </p:cNvPicPr>
          <p:nvPr/>
        </p:nvPicPr>
        <p:blipFill>
          <a:blip r:embed="rId1"/>
          <a:stretch>
            <a:fillRect/>
          </a:stretch>
        </p:blipFill>
        <p:spPr>
          <a:xfrm>
            <a:off x="251460" y="961390"/>
            <a:ext cx="2766060" cy="3238500"/>
          </a:xfrm>
          <a:prstGeom prst="rect">
            <a:avLst/>
          </a:prstGeom>
        </p:spPr>
      </p:pic>
      <p:pic>
        <p:nvPicPr>
          <p:cNvPr id="6" name="图片 5"/>
          <p:cNvPicPr>
            <a:picLocks noChangeAspect="1"/>
          </p:cNvPicPr>
          <p:nvPr/>
        </p:nvPicPr>
        <p:blipFill>
          <a:blip r:embed="rId2"/>
          <a:stretch>
            <a:fillRect/>
          </a:stretch>
        </p:blipFill>
        <p:spPr>
          <a:xfrm>
            <a:off x="3208020" y="902970"/>
            <a:ext cx="2727960" cy="3337560"/>
          </a:xfrm>
          <a:prstGeom prst="rect">
            <a:avLst/>
          </a:prstGeom>
        </p:spPr>
      </p:pic>
      <p:pic>
        <p:nvPicPr>
          <p:cNvPr id="7" name="图片 6"/>
          <p:cNvPicPr>
            <a:picLocks noChangeAspect="1"/>
          </p:cNvPicPr>
          <p:nvPr/>
        </p:nvPicPr>
        <p:blipFill>
          <a:blip r:embed="rId3"/>
          <a:stretch>
            <a:fillRect/>
          </a:stretch>
        </p:blipFill>
        <p:spPr>
          <a:xfrm>
            <a:off x="6299835" y="915670"/>
            <a:ext cx="2644140" cy="328422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97250" y="51435"/>
            <a:ext cx="2559050" cy="3105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zh-CN"/>
              <a:t>Java</a:t>
            </a:r>
            <a:r>
              <a:rPr lang="zh-CN" altLang="en-US"/>
              <a:t>分布式多线程排序</a:t>
            </a:r>
            <a:endParaRPr lang="zh-CN" altLang="en-US"/>
          </a:p>
        </p:txBody>
      </p:sp>
      <p:pic>
        <p:nvPicPr>
          <p:cNvPr id="3" name="图片 2"/>
          <p:cNvPicPr>
            <a:picLocks noChangeAspect="1"/>
          </p:cNvPicPr>
          <p:nvPr/>
        </p:nvPicPr>
        <p:blipFill>
          <a:blip r:embed="rId1"/>
          <a:stretch>
            <a:fillRect/>
          </a:stretch>
        </p:blipFill>
        <p:spPr>
          <a:xfrm>
            <a:off x="5363845" y="843915"/>
            <a:ext cx="3535680" cy="1432560"/>
          </a:xfrm>
          <a:prstGeom prst="rect">
            <a:avLst/>
          </a:prstGeom>
        </p:spPr>
      </p:pic>
      <p:pic>
        <p:nvPicPr>
          <p:cNvPr id="4" name="图片 3"/>
          <p:cNvPicPr>
            <a:picLocks noChangeAspect="1"/>
          </p:cNvPicPr>
          <p:nvPr/>
        </p:nvPicPr>
        <p:blipFill>
          <a:blip r:embed="rId2"/>
          <a:stretch>
            <a:fillRect/>
          </a:stretch>
        </p:blipFill>
        <p:spPr>
          <a:xfrm>
            <a:off x="5363845" y="2499995"/>
            <a:ext cx="3520440" cy="1501140"/>
          </a:xfrm>
          <a:prstGeom prst="rect">
            <a:avLst/>
          </a:prstGeom>
        </p:spPr>
      </p:pic>
      <p:pic>
        <p:nvPicPr>
          <p:cNvPr id="7" name="图片 6"/>
          <p:cNvPicPr>
            <a:picLocks noChangeAspect="1"/>
          </p:cNvPicPr>
          <p:nvPr/>
        </p:nvPicPr>
        <p:blipFill>
          <a:blip r:embed="rId3"/>
          <a:stretch>
            <a:fillRect/>
          </a:stretch>
        </p:blipFill>
        <p:spPr>
          <a:xfrm>
            <a:off x="107315" y="771525"/>
            <a:ext cx="4965700" cy="331914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03</a:t>
            </a:r>
            <a:endParaRPr kumimoji="1" lang="zh-CN" altLang="en-US" sz="9600" dirty="0">
              <a:solidFill>
                <a:schemeClr val="bg1"/>
              </a:solidFill>
              <a:cs typeface="+mn-ea"/>
              <a:sym typeface="+mn-lt"/>
            </a:endParaRPr>
          </a:p>
        </p:txBody>
      </p:sp>
      <p:sp>
        <p:nvSpPr>
          <p:cNvPr id="31" name="文本框 8"/>
          <p:cNvSpPr txBox="1"/>
          <p:nvPr/>
        </p:nvSpPr>
        <p:spPr>
          <a:xfrm>
            <a:off x="4103239" y="2510661"/>
            <a:ext cx="2364218" cy="329565"/>
          </a:xfrm>
          <a:prstGeom prst="rect">
            <a:avLst/>
          </a:prstGeom>
          <a:noFill/>
        </p:spPr>
        <p:txBody>
          <a:bodyPr wrap="squar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lumMod val="85000"/>
                </a:schemeClr>
              </a:solidFill>
              <a:cs typeface="+mn-ea"/>
              <a:sym typeface="+mn-lt"/>
            </a:endParaRPr>
          </a:p>
        </p:txBody>
      </p:sp>
      <p:sp>
        <p:nvSpPr>
          <p:cNvPr id="33" name="文本框 4"/>
          <p:cNvSpPr txBox="1"/>
          <p:nvPr/>
        </p:nvSpPr>
        <p:spPr>
          <a:xfrm>
            <a:off x="4103268" y="1931945"/>
            <a:ext cx="10960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dirty="0">
                <a:sym typeface="+mn-lt"/>
              </a:rPr>
              <a:t>总结</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par>
                          <p:cTn id="17" fill="hold">
                            <p:stCondLst>
                              <p:cond delay="16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1"/>
                                        </p:tgtEl>
                                        <p:attrNameLst>
                                          <p:attrName>style.visibility</p:attrName>
                                        </p:attrNameLst>
                                      </p:cBhvr>
                                      <p:to>
                                        <p:strVal val="visible"/>
                                      </p:to>
                                    </p:set>
                                    <p:anim by="(-#ppt_w*2)" calcmode="lin" valueType="num">
                                      <p:cBhvr rctx="PPT">
                                        <p:cTn id="20" dur="500" autoRev="1" fill="hold">
                                          <p:stCondLst>
                                            <p:cond delay="0"/>
                                          </p:stCondLst>
                                        </p:cTn>
                                        <p:tgtEl>
                                          <p:spTgt spid="31"/>
                                        </p:tgtEl>
                                        <p:attrNameLst>
                                          <p:attrName>ppt_w</p:attrName>
                                        </p:attrNameLst>
                                      </p:cBhvr>
                                    </p:anim>
                                    <p:anim by="(#ppt_w*0.50)" calcmode="lin" valueType="num">
                                      <p:cBhvr>
                                        <p:cTn id="21" dur="500" decel="50000" autoRev="1" fill="hold">
                                          <p:stCondLst>
                                            <p:cond delay="0"/>
                                          </p:stCondLst>
                                        </p:cTn>
                                        <p:tgtEl>
                                          <p:spTgt spid="31"/>
                                        </p:tgtEl>
                                        <p:attrNameLst>
                                          <p:attrName>ppt_x</p:attrName>
                                        </p:attrNameLst>
                                      </p:cBhvr>
                                    </p:anim>
                                    <p:anim from="(-#ppt_h/2)" to="(#ppt_y)" calcmode="lin" valueType="num">
                                      <p:cBhvr>
                                        <p:cTn id="22" dur="1000" fill="hold">
                                          <p:stCondLst>
                                            <p:cond delay="0"/>
                                          </p:stCondLst>
                                        </p:cTn>
                                        <p:tgtEl>
                                          <p:spTgt spid="31"/>
                                        </p:tgtEl>
                                        <p:attrNameLst>
                                          <p:attrName>ppt_y</p:attrName>
                                        </p:attrNameLst>
                                      </p:cBhvr>
                                    </p:anim>
                                    <p:animRot by="21600000">
                                      <p:cBhvr>
                                        <p:cTn id="23" dur="1000"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基础排序</a:t>
            </a:r>
            <a:endParaRPr lang="zh-CN" altLang="en-US"/>
          </a:p>
        </p:txBody>
      </p:sp>
      <p:pic>
        <p:nvPicPr>
          <p:cNvPr id="2" name="图片 1"/>
          <p:cNvPicPr>
            <a:picLocks noChangeAspect="1"/>
          </p:cNvPicPr>
          <p:nvPr/>
        </p:nvPicPr>
        <p:blipFill>
          <a:blip r:embed="rId1"/>
          <a:stretch>
            <a:fillRect/>
          </a:stretch>
        </p:blipFill>
        <p:spPr>
          <a:xfrm>
            <a:off x="2230755" y="771525"/>
            <a:ext cx="4610100" cy="24765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685569" y="1995686"/>
            <a:ext cx="5772863" cy="1107996"/>
          </a:xfrm>
          <a:prstGeom prst="rect">
            <a:avLst/>
          </a:prstGeom>
        </p:spPr>
        <p:txBody>
          <a:bodyPr wrap="none">
            <a:spAutoFit/>
          </a:bodyPr>
          <a:lstStyle/>
          <a:p>
            <a:pPr algn="ctr"/>
            <a:r>
              <a:rPr kumimoji="1" lang="en-US" altLang="zh-CN" sz="6600" b="1" dirty="0">
                <a:solidFill>
                  <a:schemeClr val="bg1"/>
                </a:solidFill>
                <a:cs typeface="+mn-ea"/>
                <a:sym typeface="+mn-lt"/>
              </a:rPr>
              <a:t>THANK</a:t>
            </a:r>
            <a:r>
              <a:rPr kumimoji="1" lang="zh-CN" altLang="en-US" sz="6600" b="1" dirty="0">
                <a:solidFill>
                  <a:schemeClr val="bg1"/>
                </a:solidFill>
                <a:cs typeface="+mn-ea"/>
                <a:sym typeface="+mn-lt"/>
              </a:rPr>
              <a:t> </a:t>
            </a:r>
            <a:r>
              <a:rPr kumimoji="1" lang="en-US" altLang="zh-CN" sz="6600" b="1" dirty="0">
                <a:solidFill>
                  <a:schemeClr val="bg1"/>
                </a:solidFill>
                <a:cs typeface="+mn-ea"/>
                <a:sym typeface="+mn-lt"/>
              </a:rPr>
              <a:t>YOU!</a:t>
            </a:r>
            <a:endParaRPr kumimoji="1" lang="zh-CN" altLang="en-US" sz="6600" b="1" dirty="0">
              <a:solidFill>
                <a:schemeClr val="bg1"/>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01</a:t>
            </a:r>
            <a:endParaRPr kumimoji="1" lang="zh-CN" altLang="en-US" sz="9600" dirty="0">
              <a:solidFill>
                <a:schemeClr val="bg1"/>
              </a:solidFill>
              <a:cs typeface="+mn-ea"/>
              <a:sym typeface="+mn-lt"/>
            </a:endParaRPr>
          </a:p>
        </p:txBody>
      </p:sp>
      <p:sp>
        <p:nvSpPr>
          <p:cNvPr id="31" name="文本框 8"/>
          <p:cNvSpPr txBox="1"/>
          <p:nvPr/>
        </p:nvSpPr>
        <p:spPr>
          <a:xfrm>
            <a:off x="4103239" y="2510661"/>
            <a:ext cx="2364218" cy="329565"/>
          </a:xfrm>
          <a:prstGeom prst="rect">
            <a:avLst/>
          </a:prstGeom>
          <a:noFill/>
        </p:spPr>
        <p:txBody>
          <a:bodyPr wrap="squar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lumMod val="85000"/>
                </a:schemeClr>
              </a:solidFill>
              <a:cs typeface="+mn-ea"/>
              <a:sym typeface="+mn-lt"/>
            </a:endParaRPr>
          </a:p>
        </p:txBody>
      </p:sp>
      <p:sp>
        <p:nvSpPr>
          <p:cNvPr id="33" name="文本框 4"/>
          <p:cNvSpPr txBox="1"/>
          <p:nvPr/>
        </p:nvSpPr>
        <p:spPr>
          <a:xfrm>
            <a:off x="4103268" y="1931945"/>
            <a:ext cx="24676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dirty="0">
                <a:sym typeface="+mn-lt"/>
              </a:rPr>
              <a:t>选题与分工</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par>
                          <p:cTn id="17" fill="hold">
                            <p:stCondLst>
                              <p:cond delay="1899"/>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1"/>
                                        </p:tgtEl>
                                        <p:attrNameLst>
                                          <p:attrName>style.visibility</p:attrName>
                                        </p:attrNameLst>
                                      </p:cBhvr>
                                      <p:to>
                                        <p:strVal val="visible"/>
                                      </p:to>
                                    </p:set>
                                    <p:anim by="(-#ppt_w*2)" calcmode="lin" valueType="num">
                                      <p:cBhvr rctx="PPT">
                                        <p:cTn id="20" dur="500" autoRev="1" fill="hold">
                                          <p:stCondLst>
                                            <p:cond delay="0"/>
                                          </p:stCondLst>
                                        </p:cTn>
                                        <p:tgtEl>
                                          <p:spTgt spid="31"/>
                                        </p:tgtEl>
                                        <p:attrNameLst>
                                          <p:attrName>ppt_w</p:attrName>
                                        </p:attrNameLst>
                                      </p:cBhvr>
                                    </p:anim>
                                    <p:anim by="(#ppt_w*0.50)" calcmode="lin" valueType="num">
                                      <p:cBhvr>
                                        <p:cTn id="21" dur="500" decel="50000" autoRev="1" fill="hold">
                                          <p:stCondLst>
                                            <p:cond delay="0"/>
                                          </p:stCondLst>
                                        </p:cTn>
                                        <p:tgtEl>
                                          <p:spTgt spid="31"/>
                                        </p:tgtEl>
                                        <p:attrNameLst>
                                          <p:attrName>ppt_x</p:attrName>
                                        </p:attrNameLst>
                                      </p:cBhvr>
                                    </p:anim>
                                    <p:anim from="(-#ppt_h/2)" to="(#ppt_y)" calcmode="lin" valueType="num">
                                      <p:cBhvr>
                                        <p:cTn id="22" dur="1000" fill="hold">
                                          <p:stCondLst>
                                            <p:cond delay="0"/>
                                          </p:stCondLst>
                                        </p:cTn>
                                        <p:tgtEl>
                                          <p:spTgt spid="31"/>
                                        </p:tgtEl>
                                        <p:attrNameLst>
                                          <p:attrName>ppt_y</p:attrName>
                                        </p:attrNameLst>
                                      </p:cBhvr>
                                    </p:anim>
                                    <p:animRot by="21600000">
                                      <p:cBhvr>
                                        <p:cTn id="23" dur="1000"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4"/>
          <p:cNvGrpSpPr>
            <a:grpSpLocks noChangeAspect="1"/>
          </p:cNvGrpSpPr>
          <p:nvPr/>
        </p:nvGrpSpPr>
        <p:grpSpPr bwMode="auto">
          <a:xfrm>
            <a:off x="491764" y="1409736"/>
            <a:ext cx="3298031" cy="3164681"/>
            <a:chOff x="1672" y="-2"/>
            <a:chExt cx="3733" cy="3581"/>
          </a:xfrm>
        </p:grpSpPr>
        <p:sp>
          <p:nvSpPr>
            <p:cNvPr id="52" name="Freeform 5"/>
            <p:cNvSpPr/>
            <p:nvPr/>
          </p:nvSpPr>
          <p:spPr bwMode="auto">
            <a:xfrm>
              <a:off x="3154" y="3311"/>
              <a:ext cx="811" cy="268"/>
            </a:xfrm>
            <a:custGeom>
              <a:avLst/>
              <a:gdLst>
                <a:gd name="T0" fmla="*/ 466 w 466"/>
                <a:gd name="T1" fmla="*/ 0 h 154"/>
                <a:gd name="T2" fmla="*/ 233 w 466"/>
                <a:gd name="T3" fmla="*/ 154 h 154"/>
                <a:gd name="T4" fmla="*/ 0 w 466"/>
                <a:gd name="T5" fmla="*/ 0 h 154"/>
                <a:gd name="T6" fmla="*/ 466 w 466"/>
                <a:gd name="T7" fmla="*/ 0 h 154"/>
              </a:gdLst>
              <a:ahLst/>
              <a:cxnLst>
                <a:cxn ang="0">
                  <a:pos x="T0" y="T1"/>
                </a:cxn>
                <a:cxn ang="0">
                  <a:pos x="T2" y="T3"/>
                </a:cxn>
                <a:cxn ang="0">
                  <a:pos x="T4" y="T5"/>
                </a:cxn>
                <a:cxn ang="0">
                  <a:pos x="T6" y="T7"/>
                </a:cxn>
              </a:cxnLst>
              <a:rect l="0" t="0" r="r" b="b"/>
              <a:pathLst>
                <a:path w="466" h="154">
                  <a:moveTo>
                    <a:pt x="466" y="0"/>
                  </a:moveTo>
                  <a:cubicBezTo>
                    <a:pt x="466" y="85"/>
                    <a:pt x="362" y="154"/>
                    <a:pt x="233" y="154"/>
                  </a:cubicBezTo>
                  <a:cubicBezTo>
                    <a:pt x="104" y="154"/>
                    <a:pt x="0" y="85"/>
                    <a:pt x="0" y="0"/>
                  </a:cubicBezTo>
                  <a:cubicBezTo>
                    <a:pt x="230" y="0"/>
                    <a:pt x="227" y="0"/>
                    <a:pt x="466"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solidFill>
                  <a:prstClr val="black"/>
                </a:solidFill>
                <a:cs typeface="+mn-ea"/>
                <a:sym typeface="+mn-lt"/>
              </a:endParaRPr>
            </a:p>
          </p:txBody>
        </p:sp>
        <p:sp>
          <p:nvSpPr>
            <p:cNvPr id="53" name="Freeform 6"/>
            <p:cNvSpPr/>
            <p:nvPr/>
          </p:nvSpPr>
          <p:spPr bwMode="auto">
            <a:xfrm>
              <a:off x="4555" y="2365"/>
              <a:ext cx="599" cy="443"/>
            </a:xfrm>
            <a:custGeom>
              <a:avLst/>
              <a:gdLst>
                <a:gd name="T0" fmla="*/ 493 w 344"/>
                <a:gd name="T1" fmla="*/ 443 h 254"/>
                <a:gd name="T2" fmla="*/ 444 w 344"/>
                <a:gd name="T3" fmla="*/ 429 h 254"/>
                <a:gd name="T4" fmla="*/ 57 w 344"/>
                <a:gd name="T5" fmla="*/ 185 h 254"/>
                <a:gd name="T6" fmla="*/ 28 w 344"/>
                <a:gd name="T7" fmla="*/ 56 h 254"/>
                <a:gd name="T8" fmla="*/ 155 w 344"/>
                <a:gd name="T9" fmla="*/ 28 h 254"/>
                <a:gd name="T10" fmla="*/ 543 w 344"/>
                <a:gd name="T11" fmla="*/ 272 h 254"/>
                <a:gd name="T12" fmla="*/ 571 w 344"/>
                <a:gd name="T13" fmla="*/ 399 h 254"/>
                <a:gd name="T14" fmla="*/ 493 w 344"/>
                <a:gd name="T15" fmla="*/ 443 h 2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4" name="Freeform 7"/>
            <p:cNvSpPr/>
            <p:nvPr/>
          </p:nvSpPr>
          <p:spPr bwMode="auto">
            <a:xfrm>
              <a:off x="4753" y="1426"/>
              <a:ext cx="652" cy="286"/>
            </a:xfrm>
            <a:custGeom>
              <a:avLst/>
              <a:gdLst>
                <a:gd name="T0" fmla="*/ 101 w 374"/>
                <a:gd name="T1" fmla="*/ 286 h 164"/>
                <a:gd name="T2" fmla="*/ 10 w 374"/>
                <a:gd name="T3" fmla="*/ 211 h 164"/>
                <a:gd name="T4" fmla="*/ 84 w 374"/>
                <a:gd name="T5" fmla="*/ 101 h 164"/>
                <a:gd name="T6" fmla="*/ 532 w 374"/>
                <a:gd name="T7" fmla="*/ 10 h 164"/>
                <a:gd name="T8" fmla="*/ 642 w 374"/>
                <a:gd name="T9" fmla="*/ 84 h 164"/>
                <a:gd name="T10" fmla="*/ 568 w 374"/>
                <a:gd name="T11" fmla="*/ 192 h 164"/>
                <a:gd name="T12" fmla="*/ 120 w 374"/>
                <a:gd name="T13" fmla="*/ 284 h 164"/>
                <a:gd name="T14" fmla="*/ 101 w 374"/>
                <a:gd name="T15" fmla="*/ 286 h 1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4"/>
                    <a:pt x="326" y="110"/>
                  </a:cubicBezTo>
                  <a:cubicBezTo>
                    <a:pt x="69" y="163"/>
                    <a:pt x="69" y="163"/>
                    <a:pt x="69" y="163"/>
                  </a:cubicBezTo>
                  <a:cubicBezTo>
                    <a:pt x="65" y="163"/>
                    <a:pt x="62" y="164"/>
                    <a:pt x="58" y="16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5" name="Freeform 8"/>
            <p:cNvSpPr/>
            <p:nvPr/>
          </p:nvSpPr>
          <p:spPr bwMode="auto">
            <a:xfrm>
              <a:off x="4294" y="333"/>
              <a:ext cx="463" cy="578"/>
            </a:xfrm>
            <a:custGeom>
              <a:avLst/>
              <a:gdLst>
                <a:gd name="T0" fmla="*/ 104 w 266"/>
                <a:gd name="T1" fmla="*/ 578 h 332"/>
                <a:gd name="T2" fmla="*/ 54 w 266"/>
                <a:gd name="T3" fmla="*/ 564 h 332"/>
                <a:gd name="T4" fmla="*/ 28 w 266"/>
                <a:gd name="T5" fmla="*/ 435 h 332"/>
                <a:gd name="T6" fmla="*/ 280 w 266"/>
                <a:gd name="T7" fmla="*/ 54 h 332"/>
                <a:gd name="T8" fmla="*/ 409 w 266"/>
                <a:gd name="T9" fmla="*/ 28 h 332"/>
                <a:gd name="T10" fmla="*/ 435 w 266"/>
                <a:gd name="T11" fmla="*/ 157 h 332"/>
                <a:gd name="T12" fmla="*/ 183 w 266"/>
                <a:gd name="T13" fmla="*/ 538 h 332"/>
                <a:gd name="T14" fmla="*/ 104 w 266"/>
                <a:gd name="T15" fmla="*/ 578 h 3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 h="332">
                  <a:moveTo>
                    <a:pt x="60" y="332"/>
                  </a:moveTo>
                  <a:cubicBezTo>
                    <a:pt x="50" y="332"/>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2"/>
                    <a:pt x="60" y="3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6" name="Freeform 9"/>
            <p:cNvSpPr/>
            <p:nvPr/>
          </p:nvSpPr>
          <p:spPr bwMode="auto">
            <a:xfrm>
              <a:off x="3465" y="-2"/>
              <a:ext cx="189" cy="645"/>
            </a:xfrm>
            <a:custGeom>
              <a:avLst/>
              <a:gdLst>
                <a:gd name="T0" fmla="*/ 97 w 109"/>
                <a:gd name="T1" fmla="*/ 645 h 370"/>
                <a:gd name="T2" fmla="*/ 3 w 109"/>
                <a:gd name="T3" fmla="*/ 553 h 370"/>
                <a:gd name="T4" fmla="*/ 0 w 109"/>
                <a:gd name="T5" fmla="*/ 94 h 370"/>
                <a:gd name="T6" fmla="*/ 92 w 109"/>
                <a:gd name="T7" fmla="*/ 0 h 370"/>
                <a:gd name="T8" fmla="*/ 184 w 109"/>
                <a:gd name="T9" fmla="*/ 92 h 370"/>
                <a:gd name="T10" fmla="*/ 189 w 109"/>
                <a:gd name="T11" fmla="*/ 551 h 370"/>
                <a:gd name="T12" fmla="*/ 97 w 109"/>
                <a:gd name="T13" fmla="*/ 645 h 370"/>
                <a:gd name="T14" fmla="*/ 97 w 109"/>
                <a:gd name="T15" fmla="*/ 645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9" h="370">
                  <a:moveTo>
                    <a:pt x="56" y="370"/>
                  </a:moveTo>
                  <a:cubicBezTo>
                    <a:pt x="26" y="370"/>
                    <a:pt x="3" y="346"/>
                    <a:pt x="2" y="317"/>
                  </a:cubicBezTo>
                  <a:cubicBezTo>
                    <a:pt x="0" y="54"/>
                    <a:pt x="0" y="54"/>
                    <a:pt x="0" y="54"/>
                  </a:cubicBezTo>
                  <a:cubicBezTo>
                    <a:pt x="0" y="25"/>
                    <a:pt x="23" y="1"/>
                    <a:pt x="53" y="0"/>
                  </a:cubicBezTo>
                  <a:cubicBezTo>
                    <a:pt x="82" y="0"/>
                    <a:pt x="106" y="24"/>
                    <a:pt x="106" y="53"/>
                  </a:cubicBezTo>
                  <a:cubicBezTo>
                    <a:pt x="109" y="316"/>
                    <a:pt x="109" y="316"/>
                    <a:pt x="109" y="316"/>
                  </a:cubicBezTo>
                  <a:cubicBezTo>
                    <a:pt x="109" y="345"/>
                    <a:pt x="86" y="369"/>
                    <a:pt x="56" y="370"/>
                  </a:cubicBezTo>
                  <a:cubicBezTo>
                    <a:pt x="56" y="370"/>
                    <a:pt x="56" y="370"/>
                    <a:pt x="56" y="37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7" name="Freeform 10"/>
            <p:cNvSpPr/>
            <p:nvPr/>
          </p:nvSpPr>
          <p:spPr bwMode="auto">
            <a:xfrm>
              <a:off x="1923" y="2362"/>
              <a:ext cx="599" cy="442"/>
            </a:xfrm>
            <a:custGeom>
              <a:avLst/>
              <a:gdLst>
                <a:gd name="T0" fmla="*/ 106 w 344"/>
                <a:gd name="T1" fmla="*/ 442 h 254"/>
                <a:gd name="T2" fmla="*/ 28 w 344"/>
                <a:gd name="T3" fmla="*/ 398 h 254"/>
                <a:gd name="T4" fmla="*/ 56 w 344"/>
                <a:gd name="T5" fmla="*/ 271 h 254"/>
                <a:gd name="T6" fmla="*/ 444 w 344"/>
                <a:gd name="T7" fmla="*/ 28 h 254"/>
                <a:gd name="T8" fmla="*/ 571 w 344"/>
                <a:gd name="T9" fmla="*/ 57 h 254"/>
                <a:gd name="T10" fmla="*/ 542 w 344"/>
                <a:gd name="T11" fmla="*/ 184 h 254"/>
                <a:gd name="T12" fmla="*/ 155 w 344"/>
                <a:gd name="T13" fmla="*/ 428 h 254"/>
                <a:gd name="T14" fmla="*/ 106 w 344"/>
                <a:gd name="T15" fmla="*/ 442 h 2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54">
                  <a:moveTo>
                    <a:pt x="61" y="254"/>
                  </a:moveTo>
                  <a:cubicBezTo>
                    <a:pt x="43" y="254"/>
                    <a:pt x="26" y="245"/>
                    <a:pt x="16" y="229"/>
                  </a:cubicBezTo>
                  <a:cubicBezTo>
                    <a:pt x="0" y="204"/>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8" name="Freeform 11"/>
            <p:cNvSpPr/>
            <p:nvPr/>
          </p:nvSpPr>
          <p:spPr bwMode="auto">
            <a:xfrm>
              <a:off x="1672" y="1425"/>
              <a:ext cx="652" cy="284"/>
            </a:xfrm>
            <a:custGeom>
              <a:avLst/>
              <a:gdLst>
                <a:gd name="T0" fmla="*/ 551 w 374"/>
                <a:gd name="T1" fmla="*/ 284 h 163"/>
                <a:gd name="T2" fmla="*/ 532 w 374"/>
                <a:gd name="T3" fmla="*/ 282 h 163"/>
                <a:gd name="T4" fmla="*/ 84 w 374"/>
                <a:gd name="T5" fmla="*/ 192 h 163"/>
                <a:gd name="T6" fmla="*/ 10 w 374"/>
                <a:gd name="T7" fmla="*/ 82 h 163"/>
                <a:gd name="T8" fmla="*/ 120 w 374"/>
                <a:gd name="T9" fmla="*/ 9 h 163"/>
                <a:gd name="T10" fmla="*/ 568 w 374"/>
                <a:gd name="T11" fmla="*/ 101 h 163"/>
                <a:gd name="T12" fmla="*/ 642 w 374"/>
                <a:gd name="T13" fmla="*/ 209 h 163"/>
                <a:gd name="T14" fmla="*/ 551 w 374"/>
                <a:gd name="T15" fmla="*/ 284 h 1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3"/>
                    <a:pt x="374" y="92"/>
                    <a:pt x="368" y="120"/>
                  </a:cubicBezTo>
                  <a:cubicBezTo>
                    <a:pt x="363" y="146"/>
                    <a:pt x="341" y="163"/>
                    <a:pt x="316" y="16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9" name="Freeform 12"/>
            <p:cNvSpPr/>
            <p:nvPr/>
          </p:nvSpPr>
          <p:spPr bwMode="auto">
            <a:xfrm>
              <a:off x="2320" y="329"/>
              <a:ext cx="464" cy="580"/>
            </a:xfrm>
            <a:custGeom>
              <a:avLst/>
              <a:gdLst>
                <a:gd name="T0" fmla="*/ 359 w 266"/>
                <a:gd name="T1" fmla="*/ 580 h 333"/>
                <a:gd name="T2" fmla="*/ 281 w 266"/>
                <a:gd name="T3" fmla="*/ 538 h 333"/>
                <a:gd name="T4" fmla="*/ 28 w 266"/>
                <a:gd name="T5" fmla="*/ 157 h 333"/>
                <a:gd name="T6" fmla="*/ 54 w 266"/>
                <a:gd name="T7" fmla="*/ 28 h 333"/>
                <a:gd name="T8" fmla="*/ 183 w 266"/>
                <a:gd name="T9" fmla="*/ 54 h 333"/>
                <a:gd name="T10" fmla="*/ 436 w 266"/>
                <a:gd name="T11" fmla="*/ 435 h 333"/>
                <a:gd name="T12" fmla="*/ 410 w 266"/>
                <a:gd name="T13" fmla="*/ 564 h 333"/>
                <a:gd name="T14" fmla="*/ 359 w 266"/>
                <a:gd name="T15" fmla="*/ 580 h 3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 h="333">
                  <a:moveTo>
                    <a:pt x="206" y="333"/>
                  </a:moveTo>
                  <a:cubicBezTo>
                    <a:pt x="189" y="333"/>
                    <a:pt x="172" y="324"/>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60" name="Freeform 13"/>
            <p:cNvSpPr>
              <a:spLocks noEditPoints="1"/>
            </p:cNvSpPr>
            <p:nvPr/>
          </p:nvSpPr>
          <p:spPr bwMode="auto">
            <a:xfrm>
              <a:off x="2498" y="817"/>
              <a:ext cx="2100" cy="2567"/>
            </a:xfrm>
            <a:custGeom>
              <a:avLst/>
              <a:gdLst>
                <a:gd name="T0" fmla="*/ 1050 w 1206"/>
                <a:gd name="T1" fmla="*/ 0 h 1474"/>
                <a:gd name="T2" fmla="*/ 0 w 1206"/>
                <a:gd name="T3" fmla="*/ 1050 h 1474"/>
                <a:gd name="T4" fmla="*/ 165 w 1206"/>
                <a:gd name="T5" fmla="*/ 1616 h 1474"/>
                <a:gd name="T6" fmla="*/ 536 w 1206"/>
                <a:gd name="T7" fmla="*/ 1966 h 1474"/>
                <a:gd name="T8" fmla="*/ 536 w 1206"/>
                <a:gd name="T9" fmla="*/ 2314 h 1474"/>
                <a:gd name="T10" fmla="*/ 789 w 1206"/>
                <a:gd name="T11" fmla="*/ 2567 h 1474"/>
                <a:gd name="T12" fmla="*/ 1339 w 1206"/>
                <a:gd name="T13" fmla="*/ 2567 h 1474"/>
                <a:gd name="T14" fmla="*/ 1592 w 1206"/>
                <a:gd name="T15" fmla="*/ 2314 h 1474"/>
                <a:gd name="T16" fmla="*/ 1592 w 1206"/>
                <a:gd name="T17" fmla="*/ 1951 h 1474"/>
                <a:gd name="T18" fmla="*/ 2100 w 1206"/>
                <a:gd name="T19" fmla="*/ 1050 h 1474"/>
                <a:gd name="T20" fmla="*/ 1050 w 1206"/>
                <a:gd name="T21" fmla="*/ 0 h 1474"/>
                <a:gd name="T22" fmla="*/ 1440 w 1206"/>
                <a:gd name="T23" fmla="*/ 1797 h 1474"/>
                <a:gd name="T24" fmla="*/ 1384 w 1206"/>
                <a:gd name="T25" fmla="*/ 1890 h 1474"/>
                <a:gd name="T26" fmla="*/ 1384 w 1206"/>
                <a:gd name="T27" fmla="*/ 1973 h 1474"/>
                <a:gd name="T28" fmla="*/ 744 w 1206"/>
                <a:gd name="T29" fmla="*/ 1973 h 1474"/>
                <a:gd name="T30" fmla="*/ 744 w 1206"/>
                <a:gd name="T31" fmla="*/ 1903 h 1474"/>
                <a:gd name="T32" fmla="*/ 686 w 1206"/>
                <a:gd name="T33" fmla="*/ 1809 h 1474"/>
                <a:gd name="T34" fmla="*/ 207 w 1206"/>
                <a:gd name="T35" fmla="*/ 1050 h 1474"/>
                <a:gd name="T36" fmla="*/ 1050 w 1206"/>
                <a:gd name="T37" fmla="*/ 207 h 1474"/>
                <a:gd name="T38" fmla="*/ 1893 w 1206"/>
                <a:gd name="T39" fmla="*/ 1050 h 1474"/>
                <a:gd name="T40" fmla="*/ 1440 w 1206"/>
                <a:gd name="T41" fmla="*/ 1797 h 14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4"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16294C"/>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61" name="Oval 14"/>
            <p:cNvSpPr>
              <a:spLocks noChangeArrowheads="1"/>
            </p:cNvSpPr>
            <p:nvPr/>
          </p:nvSpPr>
          <p:spPr bwMode="auto">
            <a:xfrm>
              <a:off x="2907" y="1200"/>
              <a:ext cx="1343" cy="1343"/>
            </a:xfrm>
            <a:prstGeom prst="ellipse">
              <a:avLst/>
            </a:prstGeom>
            <a:solidFill>
              <a:srgbClr val="F05C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2" name="Oval 15"/>
            <p:cNvSpPr>
              <a:spLocks noChangeArrowheads="1"/>
            </p:cNvSpPr>
            <p:nvPr/>
          </p:nvSpPr>
          <p:spPr bwMode="auto">
            <a:xfrm>
              <a:off x="3040" y="1334"/>
              <a:ext cx="1076" cy="1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3" name="Oval 16"/>
            <p:cNvSpPr>
              <a:spLocks noChangeArrowheads="1"/>
            </p:cNvSpPr>
            <p:nvPr/>
          </p:nvSpPr>
          <p:spPr bwMode="auto">
            <a:xfrm>
              <a:off x="3155" y="1449"/>
              <a:ext cx="846" cy="846"/>
            </a:xfrm>
            <a:prstGeom prst="ellipse">
              <a:avLst/>
            </a:prstGeom>
            <a:solidFill>
              <a:srgbClr val="F05C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4" name="Oval 17"/>
            <p:cNvSpPr>
              <a:spLocks noChangeArrowheads="1"/>
            </p:cNvSpPr>
            <p:nvPr/>
          </p:nvSpPr>
          <p:spPr bwMode="auto">
            <a:xfrm>
              <a:off x="3280" y="1573"/>
              <a:ext cx="596" cy="59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5" name="Oval 18"/>
            <p:cNvSpPr>
              <a:spLocks noChangeArrowheads="1"/>
            </p:cNvSpPr>
            <p:nvPr/>
          </p:nvSpPr>
          <p:spPr bwMode="auto">
            <a:xfrm>
              <a:off x="3391" y="1684"/>
              <a:ext cx="373" cy="375"/>
            </a:xfrm>
            <a:prstGeom prst="ellipse">
              <a:avLst/>
            </a:prstGeom>
            <a:solidFill>
              <a:srgbClr val="F05C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6" name="Oval 19"/>
            <p:cNvSpPr>
              <a:spLocks noChangeArrowheads="1"/>
            </p:cNvSpPr>
            <p:nvPr/>
          </p:nvSpPr>
          <p:spPr bwMode="auto">
            <a:xfrm>
              <a:off x="3508" y="1803"/>
              <a:ext cx="139" cy="13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7" name="Freeform 20"/>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 name="T20" fmla="*/ 543 w 792"/>
                <a:gd name="T21" fmla="*/ 282 h 7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lnTo>
                    <a:pt x="543" y="28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68" name="Freeform 21"/>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grpSp>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选题和分工</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100" fill="hold"/>
                                        <p:tgtEl>
                                          <p:spTgt spid="51"/>
                                        </p:tgtEl>
                                        <p:attrNameLst>
                                          <p:attrName>ppt_w</p:attrName>
                                        </p:attrNameLst>
                                      </p:cBhvr>
                                      <p:tavLst>
                                        <p:tav tm="0">
                                          <p:val>
                                            <p:fltVal val="0"/>
                                          </p:val>
                                        </p:tav>
                                        <p:tav tm="100000">
                                          <p:val>
                                            <p:strVal val="#ppt_w"/>
                                          </p:val>
                                        </p:tav>
                                      </p:tavLst>
                                    </p:anim>
                                    <p:anim calcmode="lin" valueType="num">
                                      <p:cBhvr>
                                        <p:cTn id="8" dur="1100" fill="hold"/>
                                        <p:tgtEl>
                                          <p:spTgt spid="51"/>
                                        </p:tgtEl>
                                        <p:attrNameLst>
                                          <p:attrName>ppt_h</p:attrName>
                                        </p:attrNameLst>
                                      </p:cBhvr>
                                      <p:tavLst>
                                        <p:tav tm="0">
                                          <p:val>
                                            <p:fltVal val="0"/>
                                          </p:val>
                                        </p:tav>
                                        <p:tav tm="100000">
                                          <p:val>
                                            <p:strVal val="#ppt_h"/>
                                          </p:val>
                                        </p:tav>
                                      </p:tavLst>
                                    </p:anim>
                                    <p:animEffect transition="in" filter="fade">
                                      <p:cBhvr>
                                        <p:cTn id="9" dur="11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3519" y="1779069"/>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基础排序部分</a:t>
            </a:r>
            <a:r>
              <a:rPr lang="zh-CN" altLang="en-US" sz="1100" dirty="0" smtClean="0">
                <a:solidFill>
                  <a:srgbClr val="EEECE1">
                    <a:lumMod val="25000"/>
                  </a:srgbClr>
                </a:solidFill>
                <a:latin typeface="微软雅黑" panose="020B0503020204020204" charset="-122"/>
                <a:ea typeface="微软雅黑" panose="020B0503020204020204" charset="-122"/>
              </a:rPr>
              <a:t>：  徐龙  </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pPr defTabSz="914400"/>
            <a:r>
              <a:rPr lang="en-US" altLang="zh-CN" sz="1100" dirty="0">
                <a:solidFill>
                  <a:srgbClr val="EEECE1">
                    <a:lumMod val="25000"/>
                  </a:srgbClr>
                </a:solidFill>
                <a:latin typeface="微软雅黑" panose="020B0503020204020204" charset="-122"/>
                <a:ea typeface="微软雅黑" panose="020B0503020204020204" charset="-122"/>
              </a:rPr>
              <a:t>githubreadme</a:t>
            </a:r>
            <a:r>
              <a:rPr lang="zh-CN" altLang="en-US" sz="1100" dirty="0">
                <a:solidFill>
                  <a:srgbClr val="EEECE1">
                    <a:lumMod val="25000"/>
                  </a:srgbClr>
                </a:solidFill>
                <a:latin typeface="微软雅黑" panose="020B0503020204020204" charset="-122"/>
                <a:ea typeface="微软雅黑" panose="020B0503020204020204" charset="-122"/>
              </a:rPr>
              <a:t>基础排序部分：</a:t>
            </a:r>
            <a:r>
              <a:rPr lang="en-US" altLang="zh-CN" sz="1100" dirty="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徐龙</a:t>
            </a:r>
            <a:endParaRPr lang="zh-CN" altLang="en-US" sz="1100" dirty="0">
              <a:solidFill>
                <a:srgbClr val="EEECE1">
                  <a:lumMod val="25000"/>
                </a:srgbClr>
              </a:solidFill>
              <a:latin typeface="微软雅黑" panose="020B0503020204020204" charset="-122"/>
              <a:ea typeface="微软雅黑" panose="020B0503020204020204" charset="-122"/>
            </a:endParaRPr>
          </a:p>
          <a:p>
            <a:pPr defTabSz="914400"/>
            <a:r>
              <a:rPr lang="zh-CN" altLang="en-US" sz="1100" dirty="0">
                <a:solidFill>
                  <a:srgbClr val="EEECE1">
                    <a:lumMod val="25000"/>
                  </a:srgbClr>
                </a:solidFill>
                <a:latin typeface="微软雅黑" panose="020B0503020204020204" charset="-122"/>
                <a:ea typeface="微软雅黑" panose="020B0503020204020204" charset="-122"/>
              </a:rPr>
              <a:t>算法实现：基础排序选择排序，希尔排序，快速排序</a:t>
            </a:r>
            <a:r>
              <a:rPr lang="en-US" altLang="zh-CN" sz="1100" dirty="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徐龙</a:t>
            </a:r>
            <a:endParaRPr lang="zh-CN" altLang="en-US" sz="1100" dirty="0">
              <a:solidFill>
                <a:srgbClr val="EEECE1">
                  <a:lumMod val="25000"/>
                </a:srgbClr>
              </a:solidFill>
              <a:latin typeface="微软雅黑" panose="020B0503020204020204" charset="-122"/>
              <a:ea typeface="微软雅黑" panose="020B0503020204020204" charset="-122"/>
            </a:endParaRPr>
          </a:p>
          <a:p>
            <a:pPr defTabSz="914400"/>
            <a:r>
              <a:rPr lang="zh-CN" altLang="en-US" sz="1100" dirty="0">
                <a:solidFill>
                  <a:srgbClr val="EEECE1">
                    <a:lumMod val="25000"/>
                  </a:srgbClr>
                </a:solidFill>
                <a:latin typeface="微软雅黑" panose="020B0503020204020204" charset="-122"/>
                <a:ea typeface="微软雅黑" panose="020B0503020204020204" charset="-122"/>
              </a:rPr>
              <a:t>分布式排序：</a:t>
            </a:r>
            <a:r>
              <a:rPr lang="en-US" altLang="zh-CN" sz="1100" dirty="0">
                <a:solidFill>
                  <a:srgbClr val="EEECE1">
                    <a:lumMod val="25000"/>
                  </a:srgbClr>
                </a:solidFill>
                <a:latin typeface="微软雅黑" panose="020B0503020204020204" charset="-122"/>
                <a:ea typeface="微软雅黑" panose="020B0503020204020204" charset="-122"/>
              </a:rPr>
              <a:t>Java</a:t>
            </a:r>
            <a:r>
              <a:rPr lang="zh-CN" altLang="en-US" sz="1100" dirty="0">
                <a:solidFill>
                  <a:srgbClr val="EEECE1">
                    <a:lumMod val="25000"/>
                  </a:srgbClr>
                </a:solidFill>
                <a:latin typeface="微软雅黑" panose="020B0503020204020204" charset="-122"/>
                <a:ea typeface="微软雅黑" panose="020B0503020204020204" charset="-122"/>
              </a:rPr>
              <a:t>实现多线程快速排序</a:t>
            </a:r>
            <a:r>
              <a:rPr lang="en-US" altLang="zh-CN" sz="1100" dirty="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徐龙</a:t>
            </a:r>
            <a:endParaRPr lang="zh-CN" altLang="en-US" sz="1100" dirty="0">
              <a:solidFill>
                <a:srgbClr val="EEECE1">
                  <a:lumMod val="25000"/>
                </a:srgbClr>
              </a:solidFill>
              <a:latin typeface="微软雅黑" panose="020B0503020204020204" charset="-122"/>
              <a:ea typeface="微软雅黑" panose="020B0503020204020204" charset="-122"/>
            </a:endParaRPr>
          </a:p>
          <a:p>
            <a:pPr defTabSz="914400"/>
            <a:r>
              <a:rPr lang="zh-CN" altLang="en-US" sz="1100" dirty="0" smtClean="0">
                <a:solidFill>
                  <a:srgbClr val="EEECE1">
                    <a:lumMod val="25000"/>
                  </a:srgbClr>
                </a:solidFill>
                <a:latin typeface="微软雅黑" panose="020B0503020204020204" charset="-122"/>
                <a:ea typeface="微软雅黑" panose="020B0503020204020204" charset="-122"/>
              </a:rPr>
              <a:t>性能比较：</a:t>
            </a:r>
            <a:r>
              <a:rPr lang="en-US" altLang="zh-CN" sz="1100" dirty="0" smtClean="0">
                <a:solidFill>
                  <a:srgbClr val="EEECE1">
                    <a:lumMod val="25000"/>
                  </a:srgbClr>
                </a:solidFill>
                <a:latin typeface="微软雅黑" panose="020B0503020204020204" charset="-122"/>
                <a:ea typeface="微软雅黑" panose="020B0503020204020204" charset="-122"/>
              </a:rPr>
              <a:t>c++</a:t>
            </a:r>
            <a:r>
              <a:rPr lang="zh-CN" altLang="en-US" sz="1100" dirty="0" smtClean="0">
                <a:solidFill>
                  <a:srgbClr val="EEECE1">
                    <a:lumMod val="25000"/>
                  </a:srgbClr>
                </a:solidFill>
                <a:latin typeface="微软雅黑" panose="020B0503020204020204" charset="-122"/>
                <a:ea typeface="微软雅黑" panose="020B0503020204020204" charset="-122"/>
              </a:rPr>
              <a:t>多线程排序和</a:t>
            </a:r>
            <a:r>
              <a:rPr lang="en-US" altLang="zh-CN" sz="1100" dirty="0" smtClean="0">
                <a:solidFill>
                  <a:srgbClr val="EEECE1">
                    <a:lumMod val="25000"/>
                  </a:srgbClr>
                </a:solidFill>
                <a:latin typeface="微软雅黑" panose="020B0503020204020204" charset="-122"/>
                <a:ea typeface="微软雅黑" panose="020B0503020204020204" charset="-122"/>
              </a:rPr>
              <a:t>Java</a:t>
            </a:r>
            <a:r>
              <a:rPr lang="zh-CN" altLang="en-US" sz="1100" dirty="0" smtClean="0">
                <a:solidFill>
                  <a:srgbClr val="EEECE1">
                    <a:lumMod val="25000"/>
                  </a:srgbClr>
                </a:solidFill>
                <a:latin typeface="微软雅黑" panose="020B0503020204020204" charset="-122"/>
                <a:ea typeface="微软雅黑" panose="020B0503020204020204" charset="-122"/>
              </a:rPr>
              <a:t>多线程排序</a:t>
            </a:r>
            <a:r>
              <a:rPr lang="en-US" altLang="zh-CN" sz="1100" dirty="0" smtClean="0">
                <a:solidFill>
                  <a:srgbClr val="EEECE1">
                    <a:lumMod val="25000"/>
                  </a:srgbClr>
                </a:solidFill>
                <a:latin typeface="微软雅黑" panose="020B0503020204020204" charset="-122"/>
                <a:ea typeface="微软雅黑" panose="020B0503020204020204" charset="-122"/>
              </a:rPr>
              <a:t>CPU</a:t>
            </a:r>
            <a:r>
              <a:rPr lang="zh-CN" altLang="en-US" sz="1100" dirty="0" smtClean="0">
                <a:solidFill>
                  <a:srgbClr val="EEECE1">
                    <a:lumMod val="25000"/>
                  </a:srgbClr>
                </a:solidFill>
                <a:latin typeface="微软雅黑" panose="020B0503020204020204" charset="-122"/>
                <a:ea typeface="微软雅黑" panose="020B0503020204020204" charset="-122"/>
              </a:rPr>
              <a:t>利用率比较</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徐龙</a:t>
            </a:r>
            <a:endParaRPr lang="zh-CN" altLang="en-US" sz="1100" dirty="0" smtClean="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179070" y="339262"/>
            <a:ext cx="9144000" cy="1025122"/>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marL="3657600" lvl="8" indent="457200" defTabSz="914400">
              <a:defRPr/>
            </a:pPr>
            <a:r>
              <a:rPr lang="zh-CN" altLang="en-US" kern="0" dirty="0">
                <a:solidFill>
                  <a:srgbClr val="005397"/>
                </a:solidFill>
                <a:latin typeface="Arial" panose="020B0604020202020204"/>
                <a:ea typeface="微软雅黑" panose="020B0503020204020204" charset="-122"/>
              </a:rPr>
              <a:t>团队分工</a:t>
            </a: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396305" y="2323010"/>
            <a:ext cx="4103687"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endParaRPr lang="zh-CN" altLang="en-GB" sz="1200" kern="0" dirty="0" smtClean="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02</a:t>
            </a:r>
            <a:endParaRPr kumimoji="1" lang="zh-CN" altLang="en-US" sz="9600" dirty="0">
              <a:solidFill>
                <a:schemeClr val="bg1"/>
              </a:solidFill>
              <a:cs typeface="+mn-ea"/>
              <a:sym typeface="+mn-lt"/>
            </a:endParaRPr>
          </a:p>
        </p:txBody>
      </p:sp>
      <p:sp>
        <p:nvSpPr>
          <p:cNvPr id="33" name="文本框 4"/>
          <p:cNvSpPr txBox="1"/>
          <p:nvPr/>
        </p:nvSpPr>
        <p:spPr>
          <a:xfrm>
            <a:off x="4103268" y="1931945"/>
            <a:ext cx="33820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pPr algn="l" defTabSz="456565">
              <a:defRPr/>
            </a:pPr>
            <a:r>
              <a:rPr kumimoji="1" lang="zh-CN" altLang="en-US" kern="0" dirty="0">
                <a:solidFill>
                  <a:srgbClr val="FFFFFF"/>
                </a:solidFill>
                <a:sym typeface="+mn-lt"/>
              </a:rPr>
              <a:t>算法原理与实现</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bwMode="auto">
          <a:xfrm>
            <a:off x="1836888" y="1419622"/>
            <a:ext cx="741760" cy="741759"/>
            <a:chOff x="3760631" y="2078243"/>
            <a:chExt cx="989462" cy="988804"/>
          </a:xfrm>
        </p:grpSpPr>
        <p:sp>
          <p:nvSpPr>
            <p:cNvPr id="7" name="Rectangle 7"/>
            <p:cNvSpPr/>
            <p:nvPr/>
          </p:nvSpPr>
          <p:spPr>
            <a:xfrm>
              <a:off x="3760631" y="2203629"/>
              <a:ext cx="875110" cy="863418"/>
            </a:xfrm>
            <a:prstGeom prst="rect">
              <a:avLst/>
            </a:prstGeom>
            <a:solidFill>
              <a:srgbClr val="16294C">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8" name="Rectangle 8"/>
            <p:cNvSpPr/>
            <p:nvPr/>
          </p:nvSpPr>
          <p:spPr>
            <a:xfrm>
              <a:off x="3874983" y="2078243"/>
              <a:ext cx="875110" cy="863418"/>
            </a:xfrm>
            <a:prstGeom prst="rect">
              <a:avLst/>
            </a:prstGeom>
            <a:solidFill>
              <a:srgbClr val="16294C">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9" name="Oval 9"/>
            <p:cNvSpPr/>
            <p:nvPr/>
          </p:nvSpPr>
          <p:spPr>
            <a:xfrm>
              <a:off x="3816219" y="2135381"/>
              <a:ext cx="876698"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1</a:t>
              </a:r>
              <a:endParaRPr lang="en-US" sz="3000" kern="0" dirty="0">
                <a:solidFill>
                  <a:prstClr val="white"/>
                </a:solidFill>
                <a:cs typeface="+mn-ea"/>
                <a:sym typeface="+mn-lt"/>
              </a:endParaRPr>
            </a:p>
          </p:txBody>
        </p:sp>
      </p:grpSp>
      <p:grpSp>
        <p:nvGrpSpPr>
          <p:cNvPr id="10" name="Group 10"/>
          <p:cNvGrpSpPr/>
          <p:nvPr/>
        </p:nvGrpSpPr>
        <p:grpSpPr bwMode="auto">
          <a:xfrm>
            <a:off x="1835696" y="2407843"/>
            <a:ext cx="742950" cy="741759"/>
            <a:chOff x="3760631" y="2078243"/>
            <a:chExt cx="989462" cy="988804"/>
          </a:xfrm>
        </p:grpSpPr>
        <p:sp>
          <p:nvSpPr>
            <p:cNvPr id="11" name="Rectangle 11"/>
            <p:cNvSpPr/>
            <p:nvPr/>
          </p:nvSpPr>
          <p:spPr>
            <a:xfrm>
              <a:off x="3760631" y="2203629"/>
              <a:ext cx="875293" cy="863418"/>
            </a:xfrm>
            <a:prstGeom prst="rect">
              <a:avLst/>
            </a:prstGeom>
            <a:solidFill>
              <a:srgbClr val="00B09B">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2" name="Rectangle 12"/>
            <p:cNvSpPr/>
            <p:nvPr/>
          </p:nvSpPr>
          <p:spPr>
            <a:xfrm>
              <a:off x="3874800" y="2078243"/>
              <a:ext cx="875293" cy="863418"/>
            </a:xfrm>
            <a:prstGeom prst="rect">
              <a:avLst/>
            </a:prstGeom>
            <a:solidFill>
              <a:srgbClr val="00B09B">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3" name="Oval 13"/>
            <p:cNvSpPr/>
            <p:nvPr/>
          </p:nvSpPr>
          <p:spPr>
            <a:xfrm>
              <a:off x="3816129" y="2135381"/>
              <a:ext cx="876879"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2</a:t>
              </a:r>
              <a:endParaRPr lang="en-US" sz="3000" kern="0" dirty="0">
                <a:solidFill>
                  <a:prstClr val="white"/>
                </a:solidFill>
                <a:cs typeface="+mn-ea"/>
                <a:sym typeface="+mn-lt"/>
              </a:endParaRPr>
            </a:p>
          </p:txBody>
        </p:sp>
      </p:grpSp>
      <p:grpSp>
        <p:nvGrpSpPr>
          <p:cNvPr id="14" name="Group 14"/>
          <p:cNvGrpSpPr/>
          <p:nvPr/>
        </p:nvGrpSpPr>
        <p:grpSpPr bwMode="auto">
          <a:xfrm>
            <a:off x="1835696" y="3377011"/>
            <a:ext cx="742950" cy="741759"/>
            <a:chOff x="3760631" y="2078243"/>
            <a:chExt cx="989462" cy="988804"/>
          </a:xfrm>
        </p:grpSpPr>
        <p:sp>
          <p:nvSpPr>
            <p:cNvPr id="15" name="Rectangle 15"/>
            <p:cNvSpPr/>
            <p:nvPr/>
          </p:nvSpPr>
          <p:spPr>
            <a:xfrm>
              <a:off x="3760631" y="2203629"/>
              <a:ext cx="875293" cy="863418"/>
            </a:xfrm>
            <a:prstGeom prst="rect">
              <a:avLst/>
            </a:prstGeom>
            <a:solidFill>
              <a:srgbClr val="0175BE">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6" name="Rectangle 16"/>
            <p:cNvSpPr/>
            <p:nvPr/>
          </p:nvSpPr>
          <p:spPr>
            <a:xfrm>
              <a:off x="3874800" y="2078243"/>
              <a:ext cx="875293" cy="863418"/>
            </a:xfrm>
            <a:prstGeom prst="rect">
              <a:avLst/>
            </a:prstGeom>
            <a:solidFill>
              <a:srgbClr val="0175BE">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7" name="Oval 17"/>
            <p:cNvSpPr/>
            <p:nvPr/>
          </p:nvSpPr>
          <p:spPr>
            <a:xfrm>
              <a:off x="3816129" y="2135381"/>
              <a:ext cx="876879"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3</a:t>
              </a:r>
              <a:endParaRPr lang="en-US" sz="3000" kern="0" dirty="0">
                <a:solidFill>
                  <a:prstClr val="white"/>
                </a:solidFill>
                <a:cs typeface="+mn-ea"/>
                <a:sym typeface="+mn-lt"/>
              </a:endParaRPr>
            </a:p>
          </p:txBody>
        </p:sp>
      </p:grpSp>
      <p:sp>
        <p:nvSpPr>
          <p:cNvPr id="18" name="Content Placeholder 2"/>
          <p:cNvSpPr txBox="1"/>
          <p:nvPr/>
        </p:nvSpPr>
        <p:spPr bwMode="auto">
          <a:xfrm>
            <a:off x="2642942" y="1539910"/>
            <a:ext cx="2322909"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选择排序</a:t>
            </a:r>
            <a:endParaRPr lang="zh-CN" altLang="en-US" sz="800" kern="0" dirty="0">
              <a:solidFill>
                <a:srgbClr val="16294C"/>
              </a:solidFill>
              <a:latin typeface="+mn-lt"/>
              <a:cs typeface="+mn-ea"/>
              <a:sym typeface="+mn-lt"/>
            </a:endParaRPr>
          </a:p>
        </p:txBody>
      </p:sp>
      <p:grpSp>
        <p:nvGrpSpPr>
          <p:cNvPr id="19" name="Group 19"/>
          <p:cNvGrpSpPr/>
          <p:nvPr/>
        </p:nvGrpSpPr>
        <p:grpSpPr bwMode="auto">
          <a:xfrm>
            <a:off x="5164684" y="1419622"/>
            <a:ext cx="742950" cy="741759"/>
            <a:chOff x="3760631" y="2078243"/>
            <a:chExt cx="989462" cy="988804"/>
          </a:xfrm>
        </p:grpSpPr>
        <p:sp>
          <p:nvSpPr>
            <p:cNvPr id="20" name="Rectangle 20"/>
            <p:cNvSpPr/>
            <p:nvPr/>
          </p:nvSpPr>
          <p:spPr>
            <a:xfrm>
              <a:off x="3760631" y="2203629"/>
              <a:ext cx="875293" cy="863418"/>
            </a:xfrm>
            <a:prstGeom prst="rect">
              <a:avLst/>
            </a:prstGeom>
            <a:solidFill>
              <a:srgbClr val="90BC33">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1" name="Rectangle 21"/>
            <p:cNvSpPr/>
            <p:nvPr/>
          </p:nvSpPr>
          <p:spPr>
            <a:xfrm>
              <a:off x="3874800" y="2078243"/>
              <a:ext cx="875293" cy="863418"/>
            </a:xfrm>
            <a:prstGeom prst="rect">
              <a:avLst/>
            </a:prstGeom>
            <a:solidFill>
              <a:srgbClr val="90BC33">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2" name="Oval 22"/>
            <p:cNvSpPr/>
            <p:nvPr/>
          </p:nvSpPr>
          <p:spPr>
            <a:xfrm>
              <a:off x="3816129" y="2135381"/>
              <a:ext cx="876879"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4</a:t>
              </a:r>
              <a:endParaRPr lang="en-US" sz="3000" kern="0" dirty="0">
                <a:solidFill>
                  <a:prstClr val="white"/>
                </a:solidFill>
                <a:cs typeface="+mn-ea"/>
                <a:sym typeface="+mn-lt"/>
              </a:endParaRPr>
            </a:p>
          </p:txBody>
        </p:sp>
      </p:grpSp>
      <p:sp>
        <p:nvSpPr>
          <p:cNvPr id="23" name="Content Placeholder 2"/>
          <p:cNvSpPr txBox="1"/>
          <p:nvPr/>
        </p:nvSpPr>
        <p:spPr bwMode="auto">
          <a:xfrm>
            <a:off x="5970738" y="1539910"/>
            <a:ext cx="2322910"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归并排序</a:t>
            </a:r>
            <a:endParaRPr lang="zh-CN" altLang="en-US" sz="800" kern="0" dirty="0">
              <a:solidFill>
                <a:srgbClr val="16294C"/>
              </a:solidFill>
              <a:latin typeface="+mn-lt"/>
              <a:cs typeface="+mn-ea"/>
              <a:sym typeface="+mn-lt"/>
            </a:endParaRPr>
          </a:p>
          <a:p>
            <a:pPr fontAlgn="base">
              <a:lnSpc>
                <a:spcPct val="100000"/>
              </a:lnSpc>
              <a:spcBef>
                <a:spcPct val="20000"/>
              </a:spcBef>
              <a:spcAft>
                <a:spcPct val="0"/>
              </a:spcAft>
              <a:buNone/>
            </a:pPr>
            <a:r>
              <a:rPr lang="en-US" altLang="zh-CN" sz="800" kern="0" dirty="0">
                <a:solidFill>
                  <a:srgbClr val="16294C"/>
                </a:solidFill>
                <a:latin typeface="+mn-lt"/>
                <a:cs typeface="+mn-ea"/>
                <a:sym typeface="+mn-lt"/>
              </a:rPr>
              <a:t> </a:t>
            </a:r>
            <a:endParaRPr lang="en-US" altLang="zh-CN" sz="800" kern="0" dirty="0">
              <a:solidFill>
                <a:srgbClr val="16294C"/>
              </a:solidFill>
              <a:latin typeface="+mn-lt"/>
              <a:cs typeface="+mn-ea"/>
              <a:sym typeface="+mn-lt"/>
            </a:endParaRPr>
          </a:p>
        </p:txBody>
      </p:sp>
      <p:sp>
        <p:nvSpPr>
          <p:cNvPr id="24" name="Content Placeholder 2"/>
          <p:cNvSpPr txBox="1"/>
          <p:nvPr/>
        </p:nvSpPr>
        <p:spPr bwMode="auto">
          <a:xfrm>
            <a:off x="2642942" y="2532856"/>
            <a:ext cx="2322909"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希尔排序</a:t>
            </a:r>
            <a:endParaRPr lang="zh-CN" altLang="en-US" sz="800" kern="0" dirty="0">
              <a:solidFill>
                <a:srgbClr val="16294C"/>
              </a:solidFill>
              <a:latin typeface="+mn-lt"/>
              <a:cs typeface="+mn-ea"/>
              <a:sym typeface="+mn-lt"/>
            </a:endParaRPr>
          </a:p>
        </p:txBody>
      </p:sp>
      <p:sp>
        <p:nvSpPr>
          <p:cNvPr id="25" name="Content Placeholder 2"/>
          <p:cNvSpPr txBox="1"/>
          <p:nvPr/>
        </p:nvSpPr>
        <p:spPr bwMode="auto">
          <a:xfrm>
            <a:off x="2642942" y="3471104"/>
            <a:ext cx="2322909"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简单快速排序</a:t>
            </a:r>
            <a:endParaRPr lang="zh-CN" altLang="en-US" sz="800" kern="0" dirty="0">
              <a:solidFill>
                <a:srgbClr val="16294C"/>
              </a:solidFill>
              <a:latin typeface="+mn-lt"/>
              <a:cs typeface="+mn-ea"/>
              <a:sym typeface="+mn-lt"/>
            </a:endParaRPr>
          </a:p>
          <a:p>
            <a:pPr fontAlgn="base">
              <a:lnSpc>
                <a:spcPct val="100000"/>
              </a:lnSpc>
              <a:spcBef>
                <a:spcPct val="20000"/>
              </a:spcBef>
              <a:spcAft>
                <a:spcPct val="0"/>
              </a:spcAft>
              <a:buNone/>
            </a:pPr>
            <a:endParaRPr lang="zh-CN" altLang="en-US" sz="800" kern="0" dirty="0">
              <a:solidFill>
                <a:srgbClr val="16294C"/>
              </a:solidFill>
              <a:latin typeface="+mn-lt"/>
              <a:cs typeface="+mn-ea"/>
              <a:sym typeface="+mn-lt"/>
            </a:endParaRPr>
          </a:p>
        </p:txBody>
      </p:sp>
      <p:grpSp>
        <p:nvGrpSpPr>
          <p:cNvPr id="26" name="Group 26"/>
          <p:cNvGrpSpPr/>
          <p:nvPr/>
        </p:nvGrpSpPr>
        <p:grpSpPr bwMode="auto">
          <a:xfrm>
            <a:off x="5163493" y="2403079"/>
            <a:ext cx="741760" cy="741759"/>
            <a:chOff x="3760631" y="2078243"/>
            <a:chExt cx="989462" cy="988804"/>
          </a:xfrm>
        </p:grpSpPr>
        <p:sp>
          <p:nvSpPr>
            <p:cNvPr id="27" name="Rectangle 27"/>
            <p:cNvSpPr/>
            <p:nvPr/>
          </p:nvSpPr>
          <p:spPr>
            <a:xfrm>
              <a:off x="3760631" y="2203629"/>
              <a:ext cx="875110" cy="863418"/>
            </a:xfrm>
            <a:prstGeom prst="rect">
              <a:avLst/>
            </a:prstGeom>
            <a:solidFill>
              <a:srgbClr val="DF361F">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8" name="Rectangle 28"/>
            <p:cNvSpPr/>
            <p:nvPr/>
          </p:nvSpPr>
          <p:spPr>
            <a:xfrm>
              <a:off x="3874983" y="2078243"/>
              <a:ext cx="875110" cy="863418"/>
            </a:xfrm>
            <a:prstGeom prst="rect">
              <a:avLst/>
            </a:prstGeom>
            <a:solidFill>
              <a:srgbClr val="DF361F">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9" name="Oval 29"/>
            <p:cNvSpPr/>
            <p:nvPr/>
          </p:nvSpPr>
          <p:spPr>
            <a:xfrm>
              <a:off x="3816219" y="2135381"/>
              <a:ext cx="876698"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5</a:t>
              </a:r>
              <a:endParaRPr lang="en-US" sz="3000" kern="0" dirty="0">
                <a:solidFill>
                  <a:prstClr val="white"/>
                </a:solidFill>
                <a:cs typeface="+mn-ea"/>
                <a:sym typeface="+mn-lt"/>
              </a:endParaRPr>
            </a:p>
          </p:txBody>
        </p:sp>
      </p:grpSp>
      <p:grpSp>
        <p:nvGrpSpPr>
          <p:cNvPr id="30" name="Group 30"/>
          <p:cNvGrpSpPr/>
          <p:nvPr/>
        </p:nvGrpSpPr>
        <p:grpSpPr bwMode="auto">
          <a:xfrm>
            <a:off x="5163493" y="3379393"/>
            <a:ext cx="741760" cy="741759"/>
            <a:chOff x="3760631" y="2078243"/>
            <a:chExt cx="989462" cy="988804"/>
          </a:xfrm>
        </p:grpSpPr>
        <p:sp>
          <p:nvSpPr>
            <p:cNvPr id="31" name="Rectangle 31"/>
            <p:cNvSpPr/>
            <p:nvPr/>
          </p:nvSpPr>
          <p:spPr>
            <a:xfrm>
              <a:off x="3760631" y="2203629"/>
              <a:ext cx="875110" cy="863418"/>
            </a:xfrm>
            <a:prstGeom prst="rect">
              <a:avLst/>
            </a:prstGeom>
            <a:solidFill>
              <a:srgbClr val="44546A">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32" name="Rectangle 32"/>
            <p:cNvSpPr/>
            <p:nvPr/>
          </p:nvSpPr>
          <p:spPr>
            <a:xfrm>
              <a:off x="3874983" y="2078243"/>
              <a:ext cx="875110" cy="863418"/>
            </a:xfrm>
            <a:prstGeom prst="rect">
              <a:avLst/>
            </a:prstGeom>
            <a:solidFill>
              <a:srgbClr val="44546A">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33" name="Oval 33"/>
            <p:cNvSpPr/>
            <p:nvPr/>
          </p:nvSpPr>
          <p:spPr>
            <a:xfrm>
              <a:off x="3816219" y="2135381"/>
              <a:ext cx="876698"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6</a:t>
              </a:r>
              <a:endParaRPr lang="en-US" sz="3000" kern="0" dirty="0">
                <a:solidFill>
                  <a:prstClr val="white"/>
                </a:solidFill>
                <a:cs typeface="+mn-ea"/>
                <a:sym typeface="+mn-lt"/>
              </a:endParaRPr>
            </a:p>
          </p:txBody>
        </p:sp>
      </p:grpSp>
      <p:sp>
        <p:nvSpPr>
          <p:cNvPr id="34" name="Content Placeholder 2"/>
          <p:cNvSpPr txBox="1"/>
          <p:nvPr/>
        </p:nvSpPr>
        <p:spPr bwMode="auto">
          <a:xfrm>
            <a:off x="5970738" y="2532856"/>
            <a:ext cx="232291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基数排序</a:t>
            </a:r>
            <a:r>
              <a:rPr lang="en-US" altLang="zh-CN" sz="800" kern="0" dirty="0">
                <a:solidFill>
                  <a:srgbClr val="16294C"/>
                </a:solidFill>
                <a:latin typeface="+mn-lt"/>
                <a:cs typeface="+mn-ea"/>
                <a:sym typeface="+mn-lt"/>
              </a:rPr>
              <a:t> </a:t>
            </a:r>
            <a:endParaRPr lang="en-US" altLang="zh-CN" sz="800" kern="0" dirty="0">
              <a:solidFill>
                <a:srgbClr val="16294C"/>
              </a:solidFill>
              <a:latin typeface="+mn-lt"/>
              <a:cs typeface="+mn-ea"/>
              <a:sym typeface="+mn-lt"/>
            </a:endParaRPr>
          </a:p>
        </p:txBody>
      </p:sp>
      <p:sp>
        <p:nvSpPr>
          <p:cNvPr id="35" name="Content Placeholder 2"/>
          <p:cNvSpPr txBox="1"/>
          <p:nvPr/>
        </p:nvSpPr>
        <p:spPr bwMode="auto">
          <a:xfrm>
            <a:off x="5975499" y="3471104"/>
            <a:ext cx="2322910"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a:solidFill>
                  <a:srgbClr val="16294C"/>
                </a:solidFill>
                <a:latin typeface="+mn-lt"/>
                <a:cs typeface="+mn-ea"/>
                <a:sym typeface="+mn-lt"/>
              </a:rPr>
              <a:t>多线程排序</a:t>
            </a:r>
            <a:endParaRPr lang="zh-CN" altLang="en-US" sz="800" kern="0">
              <a:solidFill>
                <a:srgbClr val="16294C"/>
              </a:solidFill>
              <a:latin typeface="+mn-lt"/>
              <a:cs typeface="+mn-ea"/>
              <a:sym typeface="+mn-lt"/>
            </a:endParaRPr>
          </a:p>
        </p:txBody>
      </p:sp>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par>
                                <p:cTn id="10" presetID="41" presetClass="entr" presetSubtype="0" fill="hold" grpId="0" nodeType="withEffect">
                                  <p:stCondLst>
                                    <p:cond delay="0"/>
                                  </p:stCondLst>
                                  <p:iterate type="lt">
                                    <p:tmPct val="10000"/>
                                  </p:iterate>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8"/>
                                        </p:tgtEl>
                                        <p:attrNameLst>
                                          <p:attrName>ppt_y</p:attrName>
                                        </p:attrNameLst>
                                      </p:cBhvr>
                                      <p:tavLst>
                                        <p:tav tm="0">
                                          <p:val>
                                            <p:strVal val="#ppt_y"/>
                                          </p:val>
                                        </p:tav>
                                        <p:tav tm="100000">
                                          <p:val>
                                            <p:strVal val="#ppt_y"/>
                                          </p:val>
                                        </p:tav>
                                      </p:tavLst>
                                    </p:anim>
                                    <p:anim calcmode="lin" valueType="num">
                                      <p:cBhvr>
                                        <p:cTn id="1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8"/>
                                        </p:tgtEl>
                                      </p:cBhvr>
                                    </p:animEffect>
                                  </p:childTnLst>
                                </p:cTn>
                              </p:par>
                              <p:par>
                                <p:cTn id="17" presetID="5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Scale>
                                      <p:cBhvr>
                                        <p:cTn id="19"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
                                        </p:tgtEl>
                                        <p:attrNameLst>
                                          <p:attrName>ppt_x</p:attrName>
                                          <p:attrName>ppt_y</p:attrName>
                                        </p:attrNameLst>
                                      </p:cBhvr>
                                    </p:animMotion>
                                    <p:animEffect transition="in" filter="fade">
                                      <p:cBhvr>
                                        <p:cTn id="21" dur="1000"/>
                                        <p:tgtEl>
                                          <p:spTgt spid="10"/>
                                        </p:tgtEl>
                                      </p:cBhvr>
                                    </p:animEffect>
                                  </p:childTnLst>
                                </p:cTn>
                              </p:par>
                              <p:par>
                                <p:cTn id="22" presetID="41" presetClass="entr" presetSubtype="0" fill="hold" grpId="0" nodeType="withEffect">
                                  <p:stCondLst>
                                    <p:cond delay="0"/>
                                  </p:stCondLst>
                                  <p:iterate type="lt">
                                    <p:tmPct val="10000"/>
                                  </p:iterate>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4"/>
                                        </p:tgtEl>
                                        <p:attrNameLst>
                                          <p:attrName>ppt_y</p:attrName>
                                        </p:attrNameLst>
                                      </p:cBhvr>
                                      <p:tavLst>
                                        <p:tav tm="0">
                                          <p:val>
                                            <p:strVal val="#ppt_y"/>
                                          </p:val>
                                        </p:tav>
                                        <p:tav tm="100000">
                                          <p:val>
                                            <p:strVal val="#ppt_y"/>
                                          </p:val>
                                        </p:tav>
                                      </p:tavLst>
                                    </p:anim>
                                    <p:anim calcmode="lin" valueType="num">
                                      <p:cBhvr>
                                        <p:cTn id="26"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4"/>
                                        </p:tgtEl>
                                      </p:cBhvr>
                                    </p:animEffect>
                                  </p:childTnLst>
                                </p:cTn>
                              </p:par>
                              <p:par>
                                <p:cTn id="29" presetID="5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Scale>
                                      <p:cBhvr>
                                        <p:cTn id="31"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4"/>
                                        </p:tgtEl>
                                        <p:attrNameLst>
                                          <p:attrName>ppt_x</p:attrName>
                                          <p:attrName>ppt_y</p:attrName>
                                        </p:attrNameLst>
                                      </p:cBhvr>
                                    </p:animMotion>
                                    <p:animEffect transition="in" filter="fade">
                                      <p:cBhvr>
                                        <p:cTn id="33" dur="1000"/>
                                        <p:tgtEl>
                                          <p:spTgt spid="14"/>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5"/>
                                        </p:tgtEl>
                                        <p:attrNameLst>
                                          <p:attrName>ppt_y</p:attrName>
                                        </p:attrNameLst>
                                      </p:cBhvr>
                                      <p:tavLst>
                                        <p:tav tm="0">
                                          <p:val>
                                            <p:strVal val="#ppt_y"/>
                                          </p:val>
                                        </p:tav>
                                        <p:tav tm="100000">
                                          <p:val>
                                            <p:strVal val="#ppt_y"/>
                                          </p:val>
                                        </p:tav>
                                      </p:tavLst>
                                    </p:anim>
                                    <p:anim calcmode="lin" valueType="num">
                                      <p:cBhvr>
                                        <p:cTn id="38"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25"/>
                                        </p:tgtEl>
                                      </p:cBhvr>
                                    </p:animEffect>
                                  </p:childTnLst>
                                </p:cTn>
                              </p:par>
                              <p:par>
                                <p:cTn id="41" presetID="52"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Scale>
                                      <p:cBhvr>
                                        <p:cTn id="4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9"/>
                                        </p:tgtEl>
                                        <p:attrNameLst>
                                          <p:attrName>ppt_x</p:attrName>
                                          <p:attrName>ppt_y</p:attrName>
                                        </p:attrNameLst>
                                      </p:cBhvr>
                                    </p:animMotion>
                                    <p:animEffect transition="in" filter="fade">
                                      <p:cBhvr>
                                        <p:cTn id="45" dur="1000"/>
                                        <p:tgtEl>
                                          <p:spTgt spid="19"/>
                                        </p:tgtEl>
                                      </p:cBhvr>
                                    </p:animEffect>
                                  </p:childTnLst>
                                </p:cTn>
                              </p:par>
                              <p:par>
                                <p:cTn id="46" presetID="41" presetClass="entr" presetSubtype="0" fill="hold" grpId="0" nodeType="withEffect">
                                  <p:stCondLst>
                                    <p:cond delay="0"/>
                                  </p:stCondLst>
                                  <p:iterate type="lt">
                                    <p:tmPct val="10000"/>
                                  </p:iterate>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23"/>
                                        </p:tgtEl>
                                        <p:attrNameLst>
                                          <p:attrName>ppt_y</p:attrName>
                                        </p:attrNameLst>
                                      </p:cBhvr>
                                      <p:tavLst>
                                        <p:tav tm="0">
                                          <p:val>
                                            <p:strVal val="#ppt_y"/>
                                          </p:val>
                                        </p:tav>
                                        <p:tav tm="100000">
                                          <p:val>
                                            <p:strVal val="#ppt_y"/>
                                          </p:val>
                                        </p:tav>
                                      </p:tavLst>
                                    </p:anim>
                                    <p:anim calcmode="lin" valueType="num">
                                      <p:cBhvr>
                                        <p:cTn id="50"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23"/>
                                        </p:tgtEl>
                                      </p:cBhvr>
                                    </p:animEffect>
                                  </p:childTnLst>
                                </p:cTn>
                              </p:par>
                              <p:par>
                                <p:cTn id="53" presetID="52"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Scale>
                                      <p:cBhvr>
                                        <p:cTn id="55"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6"/>
                                        </p:tgtEl>
                                        <p:attrNameLst>
                                          <p:attrName>ppt_x</p:attrName>
                                          <p:attrName>ppt_y</p:attrName>
                                        </p:attrNameLst>
                                      </p:cBhvr>
                                    </p:animMotion>
                                    <p:animEffect transition="in" filter="fade">
                                      <p:cBhvr>
                                        <p:cTn id="57" dur="1000"/>
                                        <p:tgtEl>
                                          <p:spTgt spid="26"/>
                                        </p:tgtEl>
                                      </p:cBhvr>
                                    </p:animEffect>
                                  </p:childTnLst>
                                </p:cTn>
                              </p:par>
                              <p:par>
                                <p:cTn id="58" presetID="41" presetClass="entr" presetSubtype="0" fill="hold" grpId="0" nodeType="withEffect">
                                  <p:stCondLst>
                                    <p:cond delay="0"/>
                                  </p:stCondLst>
                                  <p:iterate type="lt">
                                    <p:tmPct val="10000"/>
                                  </p:iterate>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34"/>
                                        </p:tgtEl>
                                        <p:attrNameLst>
                                          <p:attrName>ppt_y</p:attrName>
                                        </p:attrNameLst>
                                      </p:cBhvr>
                                      <p:tavLst>
                                        <p:tav tm="0">
                                          <p:val>
                                            <p:strVal val="#ppt_y"/>
                                          </p:val>
                                        </p:tav>
                                        <p:tav tm="100000">
                                          <p:val>
                                            <p:strVal val="#ppt_y"/>
                                          </p:val>
                                        </p:tav>
                                      </p:tavLst>
                                    </p:anim>
                                    <p:anim calcmode="lin" valueType="num">
                                      <p:cBhvr>
                                        <p:cTn id="62"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34"/>
                                        </p:tgtEl>
                                      </p:cBhvr>
                                    </p:animEffect>
                                  </p:childTnLst>
                                </p:cTn>
                              </p:par>
                              <p:par>
                                <p:cTn id="65" presetID="52"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Scale>
                                      <p:cBhvr>
                                        <p:cTn id="67"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30"/>
                                        </p:tgtEl>
                                        <p:attrNameLst>
                                          <p:attrName>ppt_x</p:attrName>
                                          <p:attrName>ppt_y</p:attrName>
                                        </p:attrNameLst>
                                      </p:cBhvr>
                                    </p:animMotion>
                                    <p:animEffect transition="in" filter="fade">
                                      <p:cBhvr>
                                        <p:cTn id="69" dur="1000"/>
                                        <p:tgtEl>
                                          <p:spTgt spid="30"/>
                                        </p:tgtEl>
                                      </p:cBhvr>
                                    </p:animEffect>
                                  </p:childTnLst>
                                </p:cTn>
                              </p:par>
                              <p:par>
                                <p:cTn id="70" presetID="41" presetClass="entr" presetSubtype="0" fill="hold" grpId="0" nodeType="withEffect">
                                  <p:stCondLst>
                                    <p:cond delay="0"/>
                                  </p:stCondLst>
                                  <p:iterate type="lt">
                                    <p:tmPct val="10000"/>
                                  </p:iterate>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35"/>
                                        </p:tgtEl>
                                        <p:attrNameLst>
                                          <p:attrName>ppt_y</p:attrName>
                                        </p:attrNameLst>
                                      </p:cBhvr>
                                      <p:tavLst>
                                        <p:tav tm="0">
                                          <p:val>
                                            <p:strVal val="#ppt_y"/>
                                          </p:val>
                                        </p:tav>
                                        <p:tav tm="100000">
                                          <p:val>
                                            <p:strVal val="#ppt_y"/>
                                          </p:val>
                                        </p:tav>
                                      </p:tavLst>
                                    </p:anim>
                                    <p:anim calcmode="lin" valueType="num">
                                      <p:cBhvr>
                                        <p:cTn id="7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4" grpId="0"/>
      <p:bldP spid="25"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选择排序</a:t>
            </a:r>
            <a:endParaRPr lang="zh-CN" altLang="en-US"/>
          </a:p>
        </p:txBody>
      </p:sp>
      <p:sp>
        <p:nvSpPr>
          <p:cNvPr id="2" name="文本框 1"/>
          <p:cNvSpPr txBox="1"/>
          <p:nvPr/>
        </p:nvSpPr>
        <p:spPr>
          <a:xfrm>
            <a:off x="494665" y="581660"/>
            <a:ext cx="8242300" cy="1125855"/>
          </a:xfrm>
          <a:prstGeom prst="rect">
            <a:avLst/>
          </a:prstGeom>
          <a:noFill/>
        </p:spPr>
        <p:txBody>
          <a:bodyPr wrap="square" rtlCol="0" anchor="t">
            <a:noAutofit/>
          </a:bodyPr>
          <a:p>
            <a:r>
              <a:rPr lang="zh-CN" altLang="en-US"/>
              <a:t>从待排序序列中，找到关键字最小的元素；</a:t>
            </a:r>
            <a:endParaRPr lang="zh-CN" altLang="en-US"/>
          </a:p>
          <a:p>
            <a:r>
              <a:rPr lang="zh-CN" altLang="en-US"/>
              <a:t>如果最小元素不是待排序序列的第一个元素，将其和第一个元素互换；</a:t>
            </a:r>
            <a:endParaRPr lang="zh-CN" altLang="en-US"/>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979295" y="3004185"/>
            <a:ext cx="4671060" cy="141732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选择排序</a:t>
            </a:r>
            <a:endParaRPr lang="zh-CN" altLang="en-US"/>
          </a:p>
        </p:txBody>
      </p:sp>
      <p:pic>
        <p:nvPicPr>
          <p:cNvPr id="4" name="图片 3"/>
          <p:cNvPicPr>
            <a:picLocks noChangeAspect="1"/>
          </p:cNvPicPr>
          <p:nvPr/>
        </p:nvPicPr>
        <p:blipFill>
          <a:blip r:embed="rId1"/>
          <a:stretch>
            <a:fillRect/>
          </a:stretch>
        </p:blipFill>
        <p:spPr>
          <a:xfrm>
            <a:off x="2350770" y="822960"/>
            <a:ext cx="4442460" cy="34975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MH_TYPE" val="#NeiR#"/>
  <p:tag name="MH_NUMBER" val="4"/>
  <p:tag name="MH" val="20160306140514"/>
  <p:tag name="MH_LIBRARY" val="GRAPHIC"/>
</p:tagLst>
</file>

<file path=ppt/tags/tag10.xml><?xml version="1.0" encoding="utf-8"?>
<p:tagLst xmlns:p="http://schemas.openxmlformats.org/presentationml/2006/main">
  <p:tag name="MH_TYPE" val="#NeiR#"/>
  <p:tag name="MH_NUMBER" val="4"/>
  <p:tag name="MH" val="20160306144648"/>
  <p:tag name="MH_LIBRARY" val="GRAPHIC"/>
</p:tagLst>
</file>

<file path=ppt/tags/tag11.xml><?xml version="1.0" encoding="utf-8"?>
<p:tagLst xmlns:p="http://schemas.openxmlformats.org/presentationml/2006/main">
  <p:tag name="MH_TYPE" val="#NeiR#"/>
  <p:tag name="MH_NUMBER" val="4"/>
  <p:tag name="MH" val="20160306144648"/>
  <p:tag name="MH_LIBRARY" val="GRAPHIC"/>
</p:tagLst>
</file>

<file path=ppt/tags/tag12.xml><?xml version="1.0" encoding="utf-8"?>
<p:tagLst xmlns:p="http://schemas.openxmlformats.org/presentationml/2006/main">
  <p:tag name="MH_TYPE" val="#NeiR#"/>
  <p:tag name="MH_NUMBER" val="4"/>
  <p:tag name="MH" val="20160306144648"/>
  <p:tag name="MH_LIBRARY" val="GRAPHIC"/>
</p:tagLst>
</file>

<file path=ppt/tags/tag13.xml><?xml version="1.0" encoding="utf-8"?>
<p:tagLst xmlns:p="http://schemas.openxmlformats.org/presentationml/2006/main">
  <p:tag name="MH_TYPE" val="#NeiR#"/>
  <p:tag name="MH_NUMBER" val="4"/>
  <p:tag name="MH" val="20160306144648"/>
  <p:tag name="MH_LIBRARY" val="GRAPHIC"/>
</p:tagLst>
</file>

<file path=ppt/tags/tag14.xml><?xml version="1.0" encoding="utf-8"?>
<p:tagLst xmlns:p="http://schemas.openxmlformats.org/presentationml/2006/main">
  <p:tag name="MH_TYPE" val="#NeiR#"/>
  <p:tag name="MH_NUMBER" val="4"/>
  <p:tag name="MH" val="20160306144648"/>
  <p:tag name="MH_LIBRARY" val="GRAPHIC"/>
</p:tagLst>
</file>

<file path=ppt/tags/tag15.xml><?xml version="1.0" encoding="utf-8"?>
<p:tagLst xmlns:p="http://schemas.openxmlformats.org/presentationml/2006/main">
  <p:tag name="MH_TYPE" val="#NeiR#"/>
  <p:tag name="MH_NUMBER" val="4"/>
  <p:tag name="MH" val="20160306144648"/>
  <p:tag name="MH_LIBRARY" val="GRAPHIC"/>
</p:tagLst>
</file>

<file path=ppt/tags/tag16.xml><?xml version="1.0" encoding="utf-8"?>
<p:tagLst xmlns:p="http://schemas.openxmlformats.org/presentationml/2006/main">
  <p:tag name="MH_TYPE" val="#NeiR#"/>
  <p:tag name="MH_NUMBER" val="4"/>
  <p:tag name="MH" val="20160306144648"/>
  <p:tag name="MH_LIBRARY" val="GRAPHIC"/>
</p:tagLst>
</file>

<file path=ppt/tags/tag17.xml><?xml version="1.0" encoding="utf-8"?>
<p:tagLst xmlns:p="http://schemas.openxmlformats.org/presentationml/2006/main">
  <p:tag name="MH_TYPE" val="#NeiR#"/>
  <p:tag name="MH_NUMBER" val="4"/>
  <p:tag name="MH" val="20160306144648"/>
  <p:tag name="MH_LIBRARY" val="GRAPHIC"/>
</p:tagLst>
</file>

<file path=ppt/tags/tag18.xml><?xml version="1.0" encoding="utf-8"?>
<p:tagLst xmlns:p="http://schemas.openxmlformats.org/presentationml/2006/main">
  <p:tag name="MH_TYPE" val="#NeiR#"/>
  <p:tag name="MH_NUMBER" val="4"/>
  <p:tag name="MH" val="20160306144648"/>
  <p:tag name="MH_LIBRARY" val="GRAPHIC"/>
</p:tagLst>
</file>

<file path=ppt/tags/tag19.xml><?xml version="1.0" encoding="utf-8"?>
<p:tagLst xmlns:p="http://schemas.openxmlformats.org/presentationml/2006/main">
  <p:tag name="MH_TYPE" val="#NeiR#"/>
  <p:tag name="MH_NUMBER" val="4"/>
  <p:tag name="MH" val="20160306144648"/>
  <p:tag name="MH_LIBRARY" val="GRAPHIC"/>
</p:tagLst>
</file>

<file path=ppt/tags/tag2.xml><?xml version="1.0" encoding="utf-8"?>
<p:tagLst xmlns:p="http://schemas.openxmlformats.org/presentationml/2006/main">
  <p:tag name="MH_TYPE" val="#NeiR#"/>
  <p:tag name="MH_NUMBER" val="4"/>
  <p:tag name="MH" val="20160306144648"/>
  <p:tag name="MH_LIBRARY" val="GRAPHIC"/>
</p:tagLst>
</file>

<file path=ppt/tags/tag20.xml><?xml version="1.0" encoding="utf-8"?>
<p:tagLst xmlns:p="http://schemas.openxmlformats.org/presentationml/2006/main">
  <p:tag name="MH_TYPE" val="#NeiR#"/>
  <p:tag name="MH_NUMBER" val="4"/>
  <p:tag name="MH" val="20160306144648"/>
  <p:tag name="MH_LIBRARY" val="GRAPHIC"/>
</p:tagLst>
</file>

<file path=ppt/tags/tag21.xml><?xml version="1.0" encoding="utf-8"?>
<p:tagLst xmlns:p="http://schemas.openxmlformats.org/presentationml/2006/main">
  <p:tag name="MH_TYPE" val="#NeiR#"/>
  <p:tag name="MH_NUMBER" val="4"/>
  <p:tag name="MH" val="20160306144648"/>
  <p:tag name="MH_LIBRARY" val="GRAPHIC"/>
</p:tagLst>
</file>

<file path=ppt/tags/tag22.xml><?xml version="1.0" encoding="utf-8"?>
<p:tagLst xmlns:p="http://schemas.openxmlformats.org/presentationml/2006/main">
  <p:tag name="MH_TYPE" val="#NeiR#"/>
  <p:tag name="MH_NUMBER" val="4"/>
  <p:tag name="MH" val="20160306144648"/>
  <p:tag name="MH_LIBRARY" val="GRAPHIC"/>
</p:tagLst>
</file>

<file path=ppt/tags/tag23.xml><?xml version="1.0" encoding="utf-8"?>
<p:tagLst xmlns:p="http://schemas.openxmlformats.org/presentationml/2006/main">
  <p:tag name="MH_TYPE" val="#NeiR#"/>
  <p:tag name="MH_NUMBER" val="4"/>
  <p:tag name="MH" val="20160306144648"/>
  <p:tag name="MH_LIBRARY" val="GRAPHIC"/>
</p:tagLst>
</file>

<file path=ppt/tags/tag24.xml><?xml version="1.0" encoding="utf-8"?>
<p:tagLst xmlns:p="http://schemas.openxmlformats.org/presentationml/2006/main">
  <p:tag name="MH_TYPE" val="#NeiR#"/>
  <p:tag name="MH_NUMBER" val="4"/>
  <p:tag name="MH" val="20160306144648"/>
  <p:tag name="MH_LIBRARY" val="GRAPHIC"/>
</p:tagLst>
</file>

<file path=ppt/tags/tag25.xml><?xml version="1.0" encoding="utf-8"?>
<p:tagLst xmlns:p="http://schemas.openxmlformats.org/presentationml/2006/main">
  <p:tag name="KSO_WPP_MARK_KEY" val="8c0d1ba0-078f-478c-abae-61c405037c2d"/>
  <p:tag name="COMMONDATA" val="eyJoZGlkIjoiMTBmZDIzZTAzNjkzYjNiZGJiZjk0MDRmMzQ3OTk3YjEifQ=="/>
</p:tagLst>
</file>

<file path=ppt/tags/tag3.xml><?xml version="1.0" encoding="utf-8"?>
<p:tagLst xmlns:p="http://schemas.openxmlformats.org/presentationml/2006/main">
  <p:tag name="MH_TYPE" val="#NeiR#"/>
  <p:tag name="MH_NUMBER" val="4"/>
  <p:tag name="MH" val="20160306144648"/>
  <p:tag name="MH_LIBRARY" val="GRAPHIC"/>
</p:tagLst>
</file>

<file path=ppt/tags/tag4.xml><?xml version="1.0" encoding="utf-8"?>
<p:tagLst xmlns:p="http://schemas.openxmlformats.org/presentationml/2006/main">
  <p:tag name="MH_TYPE" val="#NeiR#"/>
  <p:tag name="MH_NUMBER" val="4"/>
  <p:tag name="MH" val="20160306144648"/>
  <p:tag name="MH_LIBRARY" val="GRAPHIC"/>
</p:tagLst>
</file>

<file path=ppt/tags/tag5.xml><?xml version="1.0" encoding="utf-8"?>
<p:tagLst xmlns:p="http://schemas.openxmlformats.org/presentationml/2006/main">
  <p:tag name="MH_TYPE" val="#NeiR#"/>
  <p:tag name="MH_NUMBER" val="4"/>
  <p:tag name="MH" val="20160306144648"/>
  <p:tag name="MH_LIBRARY" val="GRAPHIC"/>
</p:tagLst>
</file>

<file path=ppt/tags/tag6.xml><?xml version="1.0" encoding="utf-8"?>
<p:tagLst xmlns:p="http://schemas.openxmlformats.org/presentationml/2006/main">
  <p:tag name="KSO_WM_UNIT_PLACING_PICTURE_USER_VIEWPORT" val="{&quot;height&quot;:2232,&quot;width&quot;:7356}"/>
</p:tagLst>
</file>

<file path=ppt/tags/tag7.xml><?xml version="1.0" encoding="utf-8"?>
<p:tagLst xmlns:p="http://schemas.openxmlformats.org/presentationml/2006/main">
  <p:tag name="MH_TYPE" val="#NeiR#"/>
  <p:tag name="MH_NUMBER" val="4"/>
  <p:tag name="MH" val="20160306144648"/>
  <p:tag name="MH_LIBRARY" val="GRAPHIC"/>
</p:tagLst>
</file>

<file path=ppt/tags/tag8.xml><?xml version="1.0" encoding="utf-8"?>
<p:tagLst xmlns:p="http://schemas.openxmlformats.org/presentationml/2006/main">
  <p:tag name="MH_TYPE" val="#NeiR#"/>
  <p:tag name="MH_NUMBER" val="4"/>
  <p:tag name="MH" val="20160306144648"/>
  <p:tag name="MH_LIBRARY" val="GRAPHIC"/>
</p:tagLst>
</file>

<file path=ppt/tags/tag9.xml><?xml version="1.0" encoding="utf-8"?>
<p:tagLst xmlns:p="http://schemas.openxmlformats.org/presentationml/2006/main">
  <p:tag name="MH_TYPE" val="#NeiR#"/>
  <p:tag name="MH_NUMBER" val="4"/>
  <p:tag name="MH" val="20160306144648"/>
  <p:tag name="MH_LIBRARY" val="GRAPHIC"/>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lyr03zo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1509</Words>
  <Application>WPS 演示</Application>
  <PresentationFormat>全屏显示(16:9)</PresentationFormat>
  <Paragraphs>138</Paragraphs>
  <Slides>25</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Arial</vt:lpstr>
      <vt:lpstr>宋体</vt:lpstr>
      <vt:lpstr>Wingdings</vt:lpstr>
      <vt:lpstr>Calibri</vt:lpstr>
      <vt:lpstr>微软雅黑</vt:lpstr>
      <vt:lpstr>Arial</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elf</cp:lastModifiedBy>
  <cp:revision>127</cp:revision>
  <dcterms:created xsi:type="dcterms:W3CDTF">2016-03-02T14:31:00Z</dcterms:created>
  <dcterms:modified xsi:type="dcterms:W3CDTF">2022-11-21T14:13:11Z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5173D3CF9B364227A8EC6B6CF54A1010</vt:lpwstr>
  </property>
</Properties>
</file>