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9"/>
  </p:notesMasterIdLst>
  <p:handoutMasterIdLst>
    <p:handoutMasterId r:id="rId40"/>
  </p:handoutMasterIdLst>
  <p:sldIdLst>
    <p:sldId id="256" r:id="rId5"/>
    <p:sldId id="270" r:id="rId6"/>
    <p:sldId id="262" r:id="rId7"/>
    <p:sldId id="272" r:id="rId8"/>
    <p:sldId id="294" r:id="rId9"/>
    <p:sldId id="273" r:id="rId10"/>
    <p:sldId id="274" r:id="rId11"/>
    <p:sldId id="275" r:id="rId12"/>
    <p:sldId id="276" r:id="rId13"/>
    <p:sldId id="295" r:id="rId14"/>
    <p:sldId id="264" r:id="rId15"/>
    <p:sldId id="296" r:id="rId16"/>
    <p:sldId id="266" r:id="rId17"/>
    <p:sldId id="265" r:id="rId18"/>
    <p:sldId id="267" r:id="rId19"/>
    <p:sldId id="271" r:id="rId20"/>
    <p:sldId id="268" r:id="rId21"/>
    <p:sldId id="293" r:id="rId22"/>
    <p:sldId id="269" r:id="rId23"/>
    <p:sldId id="292" r:id="rId24"/>
    <p:sldId id="290" r:id="rId25"/>
    <p:sldId id="291" r:id="rId26"/>
    <p:sldId id="279" r:id="rId27"/>
    <p:sldId id="280" r:id="rId28"/>
    <p:sldId id="281" r:id="rId29"/>
    <p:sldId id="282" r:id="rId30"/>
    <p:sldId id="283" r:id="rId31"/>
    <p:sldId id="284" r:id="rId32"/>
    <p:sldId id="285" r:id="rId33"/>
    <p:sldId id="286" r:id="rId34"/>
    <p:sldId id="287" r:id="rId35"/>
    <p:sldId id="288" r:id="rId36"/>
    <p:sldId id="289" r:id="rId37"/>
    <p:sldId id="260" r:id="rId38"/>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2" autoAdjust="0"/>
    <p:restoredTop sz="94605" autoAdjust="0"/>
  </p:normalViewPr>
  <p:slideViewPr>
    <p:cSldViewPr snapToGrid="0">
      <p:cViewPr varScale="1">
        <p:scale>
          <a:sx n="113" d="100"/>
          <a:sy n="113" d="100"/>
        </p:scale>
        <p:origin x="510" y="96"/>
      </p:cViewPr>
      <p:guideLst/>
    </p:cSldViewPr>
  </p:slideViewPr>
  <p:notesTextViewPr>
    <p:cViewPr>
      <p:scale>
        <a:sx n="1" d="1"/>
        <a:sy n="1" d="1"/>
      </p:scale>
      <p:origin x="0" y="0"/>
    </p:cViewPr>
  </p:notesText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FD921FA-DCA9-4616-A040-DC4E19F0460E}" type="datetime1">
              <a:rPr lang="zh-CN" altLang="en-US" smtClean="0">
                <a:latin typeface="Microsoft YaHei UI" panose="020B0503020204020204" pitchFamily="34" charset="-122"/>
                <a:ea typeface="Microsoft YaHei UI" panose="020B0503020204020204" pitchFamily="34" charset="-122"/>
              </a:rPr>
              <a:t>2022/11/22</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8CE0281-66A0-46B8-BDE2-AEF0C7453753}"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24B98AF-4DEF-4316-ABC7-9841CF7E20EA}" type="datetime1">
              <a:rPr lang="zh-CN" altLang="en-US" smtClean="0"/>
              <a:pPr/>
              <a:t>2022/11/22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99EDED1C-4656-4CF8-AD34-DC4A65BB3913}"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99EDED1C-4656-4CF8-AD34-DC4A65BB3913}"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084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99EDED1C-4656-4CF8-AD34-DC4A65BB3913}" type="slidenum">
              <a:rPr lang="en-US" altLang="zh-CN" smtClean="0">
                <a:latin typeface="Microsoft YaHei UI" panose="020B0503020204020204" pitchFamily="34" charset="-122"/>
                <a:ea typeface="Microsoft YaHei UI" panose="020B0503020204020204" pitchFamily="34" charset="-122"/>
              </a:rPr>
              <a:t>34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2917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1751012" y="1300785"/>
            <a:ext cx="8689976" cy="2509213"/>
          </a:xfrm>
        </p:spPr>
        <p:txBody>
          <a:bodyPr rtlCol="0" anchor="b">
            <a:normAutofit/>
          </a:bodyPr>
          <a:lstStyle>
            <a:lvl1pPr algn="ctr">
              <a:defRPr sz="4800"/>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751012" y="3886200"/>
            <a:ext cx="8689976" cy="1371599"/>
          </a:xfrm>
        </p:spPr>
        <p:txBody>
          <a:bodyPr rtlCol="0">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日期占位符 3"/>
          <p:cNvSpPr>
            <a:spLocks noGrp="1"/>
          </p:cNvSpPr>
          <p:nvPr>
            <p:ph type="dt" sz="half" idx="10"/>
          </p:nvPr>
        </p:nvSpPr>
        <p:spPr/>
        <p:txBody>
          <a:bodyPr rtlCol="0"/>
          <a:lstStyle/>
          <a:p>
            <a:pPr rtl="0"/>
            <a:fld id="{E0CAD06C-346F-4859-BFEE-CAF5D736146F}"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94" y="4289374"/>
            <a:ext cx="10364432" cy="811610"/>
          </a:xfrm>
        </p:spPr>
        <p:txBody>
          <a:bodyPr rtlCol="0" anchor="b"/>
          <a:lstStyle>
            <a:lvl1pP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p:nvPr>
        </p:nvSpPr>
        <p:spPr>
          <a:xfrm>
            <a:off x="913774" y="5108728"/>
            <a:ext cx="10364452" cy="682472"/>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4702C42D-86E7-43B5-A611-F880446AFC61}"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609599"/>
            <a:ext cx="10364452" cy="3427245"/>
          </a:xfrm>
        </p:spPr>
        <p:txBody>
          <a:bodyPr rtlCol="0" anchor="ctr"/>
          <a:lstStyle>
            <a:lvl1pPr algn="ct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913775" y="4204821"/>
            <a:ext cx="10364452" cy="1586380"/>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2F3C5B2-60F1-4AE1-9963-1B63B818097F}"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1446212" y="609600"/>
            <a:ext cx="9302752" cy="2992904"/>
          </a:xfrm>
        </p:spPr>
        <p:txBody>
          <a:bodyPr rtlCol="0" anchor="ctr"/>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2" name="文本占位符 3"/>
          <p:cNvSpPr>
            <a:spLocks noGrp="1"/>
          </p:cNvSpPr>
          <p:nvPr>
            <p:ph type="body" sz="half" idx="13"/>
          </p:nvPr>
        </p:nvSpPr>
        <p:spPr>
          <a:xfrm>
            <a:off x="1720644" y="3610032"/>
            <a:ext cx="8752299" cy="594788"/>
          </a:xfrm>
        </p:spPr>
        <p:txBody>
          <a:bodyPr rtlCol="0" anchor="t">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4" name="文本占位符 3"/>
          <p:cNvSpPr>
            <a:spLocks noGrp="1"/>
          </p:cNvSpPr>
          <p:nvPr>
            <p:ph type="body" sz="half" idx="2"/>
          </p:nvPr>
        </p:nvSpPr>
        <p:spPr>
          <a:xfrm>
            <a:off x="913774" y="4372796"/>
            <a:ext cx="10364452" cy="1421053"/>
          </a:xfrm>
        </p:spPr>
        <p:txBody>
          <a:bodyPr rtlCol="0" anchor="ctr">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43DF0C4-A909-4C57-A817-7679E4DD547E}"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a:p>
        </p:txBody>
      </p:sp>
      <p:sp>
        <p:nvSpPr>
          <p:cNvPr id="13" name="文本框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5" y="2138721"/>
            <a:ext cx="10364452" cy="2511835"/>
          </a:xfrm>
        </p:spPr>
        <p:txBody>
          <a:bodyPr rtlCol="0" anchor="b"/>
          <a:lstStyle>
            <a:lvl1pPr algn="ct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913775" y="4662335"/>
            <a:ext cx="10364452"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B72B29EC-D458-4E9C-AA8A-95E6B84F1476}"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图片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标题 1"/>
          <p:cNvSpPr>
            <a:spLocks noGrp="1"/>
          </p:cNvSpPr>
          <p:nvPr>
            <p:ph type="title"/>
          </p:nvPr>
        </p:nvSpPr>
        <p:spPr>
          <a:xfrm>
            <a:off x="913774" y="609600"/>
            <a:ext cx="10364452" cy="1605094"/>
          </a:xfrm>
        </p:spPr>
        <p:txBody>
          <a:bodyPr rtlCol="0"/>
          <a:lstStyle/>
          <a:p>
            <a:pPr rtl="0"/>
            <a:r>
              <a:rPr lang="zh-CN" altLang="en-US" noProof="0"/>
              <a:t>单击此处编辑母版标题样式</a:t>
            </a:r>
          </a:p>
        </p:txBody>
      </p:sp>
      <p:sp>
        <p:nvSpPr>
          <p:cNvPr id="7" name="文本占位符 2"/>
          <p:cNvSpPr>
            <a:spLocks noGrp="1"/>
          </p:cNvSpPr>
          <p:nvPr>
            <p:ph type="body" idx="1"/>
          </p:nvPr>
        </p:nvSpPr>
        <p:spPr>
          <a:xfrm>
            <a:off x="913774" y="2367093"/>
            <a:ext cx="3298976"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8" name="文本占位符 3"/>
          <p:cNvSpPr>
            <a:spLocks noGrp="1"/>
          </p:cNvSpPr>
          <p:nvPr>
            <p:ph type="body" sz="half" idx="15"/>
          </p:nvPr>
        </p:nvSpPr>
        <p:spPr>
          <a:xfrm>
            <a:off x="913774" y="2943355"/>
            <a:ext cx="3298976"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9" name="文本占位符 4"/>
          <p:cNvSpPr>
            <a:spLocks noGrp="1"/>
          </p:cNvSpPr>
          <p:nvPr>
            <p:ph type="body" sz="quarter" idx="3"/>
          </p:nvPr>
        </p:nvSpPr>
        <p:spPr>
          <a:xfrm>
            <a:off x="4452389" y="2367093"/>
            <a:ext cx="3291521"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0" name="文本占位符 3"/>
          <p:cNvSpPr>
            <a:spLocks noGrp="1"/>
          </p:cNvSpPr>
          <p:nvPr>
            <p:ph type="body" sz="half" idx="16"/>
          </p:nvPr>
        </p:nvSpPr>
        <p:spPr>
          <a:xfrm>
            <a:off x="4441348" y="2943355"/>
            <a:ext cx="3303351"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1" name="文本占位符 4"/>
          <p:cNvSpPr>
            <a:spLocks noGrp="1"/>
          </p:cNvSpPr>
          <p:nvPr>
            <p:ph type="body" sz="quarter" idx="13"/>
          </p:nvPr>
        </p:nvSpPr>
        <p:spPr>
          <a:xfrm>
            <a:off x="7973298" y="2367093"/>
            <a:ext cx="3304928"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3"/>
          <p:cNvSpPr>
            <a:spLocks noGrp="1"/>
          </p:cNvSpPr>
          <p:nvPr>
            <p:ph type="body" sz="half" idx="17"/>
          </p:nvPr>
        </p:nvSpPr>
        <p:spPr>
          <a:xfrm>
            <a:off x="7973298" y="2943355"/>
            <a:ext cx="3304928"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773C4985-E25A-434E-8C2C-0CBFE7C6C4D9}"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16" name="图片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标题 1"/>
          <p:cNvSpPr>
            <a:spLocks noGrp="1"/>
          </p:cNvSpPr>
          <p:nvPr>
            <p:ph type="title"/>
          </p:nvPr>
        </p:nvSpPr>
        <p:spPr>
          <a:xfrm>
            <a:off x="913774" y="610772"/>
            <a:ext cx="10364452" cy="1603922"/>
          </a:xfrm>
        </p:spPr>
        <p:txBody>
          <a:bodyPr rtlCol="0"/>
          <a:lstStyle/>
          <a:p>
            <a:pPr rtl="0"/>
            <a:r>
              <a:rPr lang="zh-CN" altLang="en-US" noProof="0"/>
              <a:t>单击此处编辑母版标题样式</a:t>
            </a:r>
          </a:p>
        </p:txBody>
      </p:sp>
      <p:sp>
        <p:nvSpPr>
          <p:cNvPr id="19" name="文本占位符 2"/>
          <p:cNvSpPr>
            <a:spLocks noGrp="1"/>
          </p:cNvSpPr>
          <p:nvPr>
            <p:ph type="body" idx="1"/>
          </p:nvPr>
        </p:nvSpPr>
        <p:spPr>
          <a:xfrm>
            <a:off x="913774" y="4204820"/>
            <a:ext cx="3296409"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图片占位符 2"/>
          <p:cNvSpPr>
            <a:spLocks noGrp="1" noChangeAspect="1"/>
          </p:cNvSpPr>
          <p:nvPr>
            <p:ph type="pic" idx="15" hasCustomPrompt="1"/>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1" name="文本占位符 3"/>
          <p:cNvSpPr>
            <a:spLocks noGrp="1"/>
          </p:cNvSpPr>
          <p:nvPr>
            <p:ph type="body" sz="half" idx="18"/>
          </p:nvPr>
        </p:nvSpPr>
        <p:spPr>
          <a:xfrm>
            <a:off x="913774" y="4781082"/>
            <a:ext cx="3296409" cy="101011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2" name="文本占位符 4"/>
          <p:cNvSpPr>
            <a:spLocks noGrp="1"/>
          </p:cNvSpPr>
          <p:nvPr>
            <p:ph type="body" sz="quarter" idx="3"/>
          </p:nvPr>
        </p:nvSpPr>
        <p:spPr>
          <a:xfrm>
            <a:off x="4442759" y="4204820"/>
            <a:ext cx="3301828"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3" name="图片占位符 2"/>
          <p:cNvSpPr>
            <a:spLocks noGrp="1" noChangeAspect="1"/>
          </p:cNvSpPr>
          <p:nvPr>
            <p:ph type="pic" idx="21" hasCustomPrompt="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4" name="文本占位符 3"/>
          <p:cNvSpPr>
            <a:spLocks noGrp="1"/>
          </p:cNvSpPr>
          <p:nvPr>
            <p:ph type="body" sz="half" idx="19"/>
          </p:nvPr>
        </p:nvSpPr>
        <p:spPr>
          <a:xfrm>
            <a:off x="4441348" y="4781080"/>
            <a:ext cx="3303352" cy="101011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5" name="文本占位符 4"/>
          <p:cNvSpPr>
            <a:spLocks noGrp="1"/>
          </p:cNvSpPr>
          <p:nvPr>
            <p:ph type="body" sz="quarter" idx="13"/>
          </p:nvPr>
        </p:nvSpPr>
        <p:spPr>
          <a:xfrm>
            <a:off x="7973298" y="4204820"/>
            <a:ext cx="3300681"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6" name="图片占位符 2"/>
          <p:cNvSpPr>
            <a:spLocks noGrp="1" noChangeAspect="1"/>
          </p:cNvSpPr>
          <p:nvPr>
            <p:ph type="pic" idx="22" hasCustomPrompt="1"/>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7" name="文本占位符 3"/>
          <p:cNvSpPr>
            <a:spLocks noGrp="1"/>
          </p:cNvSpPr>
          <p:nvPr>
            <p:ph type="body" sz="half" idx="20"/>
          </p:nvPr>
        </p:nvSpPr>
        <p:spPr>
          <a:xfrm>
            <a:off x="7973173" y="4781078"/>
            <a:ext cx="3305053" cy="1010121"/>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5EC66AFC-B474-4092-A49E-DCBB53944C7E}"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11" name="垂直文本占位符 2"/>
          <p:cNvSpPr>
            <a:spLocks noGrp="1"/>
          </p:cNvSpPr>
          <p:nvPr>
            <p:ph type="body" orient="vert" sz="quarter" idx="13"/>
          </p:nvPr>
        </p:nvSpPr>
        <p:spPr>
          <a:xfrm>
            <a:off x="913775" y="2367093"/>
            <a:ext cx="10364452" cy="3424107"/>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1870F688-20F5-4CEC-9166-BA82862BE72F}"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9" name="图片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垂直标题 1"/>
          <p:cNvSpPr>
            <a:spLocks noGrp="1"/>
          </p:cNvSpPr>
          <p:nvPr>
            <p:ph type="title" orient="vert"/>
          </p:nvPr>
        </p:nvSpPr>
        <p:spPr>
          <a:xfrm>
            <a:off x="8724900" y="609601"/>
            <a:ext cx="2553326" cy="5181599"/>
          </a:xfrm>
        </p:spPr>
        <p:txBody>
          <a:bodyPr vert="eaVert" rtlCol="0"/>
          <a:lstStyle>
            <a:lvl1pPr algn="l">
              <a:defRPr/>
            </a:lvl1pPr>
          </a:lstStyle>
          <a:p>
            <a:pPr rtl="0"/>
            <a:r>
              <a:rPr lang="zh-CN" altLang="en-US" noProof="0"/>
              <a:t>单击此处编辑母版标题样式</a:t>
            </a:r>
          </a:p>
        </p:txBody>
      </p:sp>
      <p:sp>
        <p:nvSpPr>
          <p:cNvPr id="8" name="垂直文本占位符 2"/>
          <p:cNvSpPr>
            <a:spLocks noGrp="1"/>
          </p:cNvSpPr>
          <p:nvPr>
            <p:ph type="body" orient="vert" sz="quarter" idx="13"/>
          </p:nvPr>
        </p:nvSpPr>
        <p:spPr>
          <a:xfrm>
            <a:off x="913775" y="609601"/>
            <a:ext cx="7658724" cy="5181599"/>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DA601B37-BC05-4B00-BFB5-F891CB9D4389}"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55564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图片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12" name="内容占位符 2"/>
          <p:cNvSpPr>
            <a:spLocks noGrp="1"/>
          </p:cNvSpPr>
          <p:nvPr>
            <p:ph sz="quarter" idx="13"/>
          </p:nvPr>
        </p:nvSpPr>
        <p:spPr>
          <a:xfrm>
            <a:off x="913774" y="2367092"/>
            <a:ext cx="10363826"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15F75BAE-1B7F-438F-AD33-6B8C35A06E4D}"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828563"/>
            <a:ext cx="10351752" cy="2736819"/>
          </a:xfrm>
        </p:spPr>
        <p:txBody>
          <a:bodyPr rtlCol="0" anchor="b">
            <a:normAutofit/>
          </a:bodyPr>
          <a:lstStyle>
            <a:lvl1pPr>
              <a:defRPr sz="4000"/>
            </a:lvl1pPr>
          </a:lstStyle>
          <a:p>
            <a:pPr rtl="0"/>
            <a:r>
              <a:rPr lang="zh-CN" altLang="en-US" noProof="0"/>
              <a:t>单击此处编辑母版标题样式</a:t>
            </a:r>
          </a:p>
        </p:txBody>
      </p:sp>
      <p:sp>
        <p:nvSpPr>
          <p:cNvPr id="3" name="文本占位符 2"/>
          <p:cNvSpPr>
            <a:spLocks noGrp="1"/>
          </p:cNvSpPr>
          <p:nvPr>
            <p:ph type="body" idx="1"/>
          </p:nvPr>
        </p:nvSpPr>
        <p:spPr>
          <a:xfrm>
            <a:off x="913774" y="3657457"/>
            <a:ext cx="10351752" cy="1368183"/>
          </a:xfrm>
        </p:spPr>
        <p:txBody>
          <a:bodyPr rtlCol="0">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2B43BE29-E7B8-4232-85E2-B148F9C186FA}"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标题 1"/>
          <p:cNvSpPr>
            <a:spLocks noGrp="1"/>
          </p:cNvSpPr>
          <p:nvPr>
            <p:ph type="title"/>
          </p:nvPr>
        </p:nvSpPr>
        <p:spPr>
          <a:xfrm>
            <a:off x="913775" y="618517"/>
            <a:ext cx="10364451" cy="1596177"/>
          </a:xfrm>
        </p:spPr>
        <p:txBody>
          <a:bodyPr rtlCol="0"/>
          <a:lstStyle/>
          <a:p>
            <a:pPr rtl="0"/>
            <a:r>
              <a:rPr lang="zh-CN" altLang="en-US" noProof="0"/>
              <a:t>单击此处编辑母版标题样式</a:t>
            </a:r>
          </a:p>
        </p:txBody>
      </p:sp>
      <p:sp>
        <p:nvSpPr>
          <p:cNvPr id="12" name="内容占位符 2"/>
          <p:cNvSpPr>
            <a:spLocks noGrp="1"/>
          </p:cNvSpPr>
          <p:nvPr>
            <p:ph sz="quarter" idx="13"/>
          </p:nvPr>
        </p:nvSpPr>
        <p:spPr>
          <a:xfrm>
            <a:off x="913774" y="2367092"/>
            <a:ext cx="5106026"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3" name="内容占位符 3"/>
          <p:cNvSpPr>
            <a:spLocks noGrp="1"/>
          </p:cNvSpPr>
          <p:nvPr>
            <p:ph sz="quarter" idx="14"/>
          </p:nvPr>
        </p:nvSpPr>
        <p:spPr>
          <a:xfrm>
            <a:off x="6172200" y="2367092"/>
            <a:ext cx="5105400"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97BFDB76-26B5-4282-9AE7-BB4C0070F6EA}"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图片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标题 1"/>
          <p:cNvSpPr>
            <a:spLocks noGrp="1"/>
          </p:cNvSpPr>
          <p:nvPr>
            <p:ph type="title"/>
          </p:nvPr>
        </p:nvSpPr>
        <p:spPr>
          <a:xfrm>
            <a:off x="913775" y="618517"/>
            <a:ext cx="10364451" cy="1596177"/>
          </a:xfrm>
        </p:spPr>
        <p:txBody>
          <a:bodyPr rtlCol="0"/>
          <a:lstStyle/>
          <a:p>
            <a:pPr rtl="0"/>
            <a:r>
              <a:rPr lang="zh-CN" altLang="en-US" noProof="0"/>
              <a:t>单击此处编辑母版标题样式</a:t>
            </a:r>
          </a:p>
        </p:txBody>
      </p:sp>
      <p:sp>
        <p:nvSpPr>
          <p:cNvPr id="3" name="文本占位符 2"/>
          <p:cNvSpPr>
            <a:spLocks noGrp="1"/>
          </p:cNvSpPr>
          <p:nvPr>
            <p:ph type="body" idx="1"/>
          </p:nvPr>
        </p:nvSpPr>
        <p:spPr>
          <a:xfrm>
            <a:off x="1146328" y="2371018"/>
            <a:ext cx="487347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内容占位符 3"/>
          <p:cNvSpPr>
            <a:spLocks noGrp="1"/>
          </p:cNvSpPr>
          <p:nvPr>
            <p:ph sz="quarter" idx="13"/>
          </p:nvPr>
        </p:nvSpPr>
        <p:spPr>
          <a:xfrm>
            <a:off x="913774" y="3051012"/>
            <a:ext cx="5106027" cy="274018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396423" y="2371018"/>
            <a:ext cx="488180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3" name="内容占位符 5"/>
          <p:cNvSpPr>
            <a:spLocks noGrp="1"/>
          </p:cNvSpPr>
          <p:nvPr>
            <p:ph sz="quarter" idx="14"/>
          </p:nvPr>
        </p:nvSpPr>
        <p:spPr>
          <a:xfrm>
            <a:off x="6172200" y="3051012"/>
            <a:ext cx="5105401" cy="274018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7F915D79-CC83-4DF0-9385-045B2BBCB6DB}" type="datetime1">
              <a:rPr lang="zh-CN" altLang="en-US" noProof="0" smtClean="0"/>
              <a:t>2022/11/22</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154680A5-B4AD-4BE1-ABCA-AF6EFD15596C}"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日期占位符 1"/>
          <p:cNvSpPr>
            <a:spLocks noGrp="1"/>
          </p:cNvSpPr>
          <p:nvPr>
            <p:ph type="dt" sz="half" idx="10"/>
          </p:nvPr>
        </p:nvSpPr>
        <p:spPr/>
        <p:txBody>
          <a:bodyPr rtlCol="0"/>
          <a:lstStyle/>
          <a:p>
            <a:pPr rtl="0"/>
            <a:fld id="{63F86D12-DF2C-432C-BC22-F4ED97E9861B}" type="datetime1">
              <a:rPr lang="zh-CN" altLang="en-US" noProof="0" smtClean="0"/>
              <a:t>2022/11/22</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11" name="图片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5" y="609600"/>
            <a:ext cx="3935688" cy="2023252"/>
          </a:xfrm>
        </p:spPr>
        <p:txBody>
          <a:bodyPr rtlCol="0" anchor="b"/>
          <a:lstStyle>
            <a:lvl1pPr algn="ctr">
              <a:defRPr sz="3200"/>
            </a:lvl1pPr>
          </a:lstStyle>
          <a:p>
            <a:pPr rtl="0"/>
            <a:r>
              <a:rPr lang="zh-CN" altLang="en-US" noProof="0"/>
              <a:t>单击此处编辑母版标题样式</a:t>
            </a:r>
          </a:p>
        </p:txBody>
      </p:sp>
      <p:sp>
        <p:nvSpPr>
          <p:cNvPr id="10" name="内容占位符 2"/>
          <p:cNvSpPr>
            <a:spLocks noGrp="1"/>
          </p:cNvSpPr>
          <p:nvPr>
            <p:ph sz="quarter" idx="13"/>
          </p:nvPr>
        </p:nvSpPr>
        <p:spPr>
          <a:xfrm>
            <a:off x="5078062" y="609600"/>
            <a:ext cx="6200163" cy="5181599"/>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913774" y="2632852"/>
            <a:ext cx="3935689" cy="3158348"/>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7AC2724-68A4-4B0A-8ABC-1C148BBF6383}"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609600"/>
            <a:ext cx="5934969" cy="2023254"/>
          </a:xfrm>
        </p:spPr>
        <p:txBody>
          <a:bodyPr rtlCol="0" anchor="b"/>
          <a:lstStyle>
            <a:lvl1pPr algn="ct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p:cNvSpPr>
            <a:spLocks noGrp="1"/>
          </p:cNvSpPr>
          <p:nvPr>
            <p:ph type="body" sz="half" idx="2"/>
          </p:nvPr>
        </p:nvSpPr>
        <p:spPr>
          <a:xfrm>
            <a:off x="913794" y="2632852"/>
            <a:ext cx="5934949" cy="3158347"/>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10BD4C79-CC51-41F2-8F96-3FB1525B9F4F}"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图片 2" descr="\\DROBO-FS\QuickDrops\JB\PPTX NG\Droplets\LightingOverlay.png"/>
          <p:cNvPicPr>
            <a:picLocks noChangeAspect="1" noChangeArrowheads="1"/>
          </p:cNvPicPr>
          <p:nvPr/>
        </p:nvPicPr>
        <p:blipFill>
          <a:blip r:embed="rId19"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latin typeface="Microsoft YaHei UI" panose="020B0503020204020204" pitchFamily="34" charset="-122"/>
                <a:ea typeface="Microsoft YaHei UI" panose="020B0503020204020204" pitchFamily="34" charset="-122"/>
              </a:defRPr>
            </a:lvl1pPr>
          </a:lstStyle>
          <a:p>
            <a:fld id="{1B05FD20-72C5-4B0D-9ACB-38915F51DEDC}" type="datetime1">
              <a:rPr lang="zh-CN" altLang="en-US" noProof="0" smtClean="0"/>
              <a:t>2022/11/22</a:t>
            </a:fld>
            <a:endParaRPr lang="zh-CN" altLang="en-US" noProof="0" dirty="0"/>
          </a:p>
        </p:txBody>
      </p:sp>
      <p:sp>
        <p:nvSpPr>
          <p:cNvPr id="5" name="页脚占位符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38.jpe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长方形 9">
            <a:extLst>
              <a:ext uri="{FF2B5EF4-FFF2-40B4-BE49-F238E27FC236}">
                <a16:creationId xmlns:a16="http://schemas.microsoft.com/office/drawing/2014/main" id="{4A391C69-E52F-4DC0-B51A-0DABC548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12" name="图片 2">
            <a:extLst>
              <a:ext uri="{FF2B5EF4-FFF2-40B4-BE49-F238E27FC236}">
                <a16:creationId xmlns:a16="http://schemas.microsoft.com/office/drawing/2014/main" id="{C3C7ED6A-DE7F-4002-9699-B659DE5512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长方形 13">
            <a:extLst>
              <a:ext uri="{FF2B5EF4-FFF2-40B4-BE49-F238E27FC236}">
                <a16:creationId xmlns:a16="http://schemas.microsoft.com/office/drawing/2014/main" id="{048390FD-448E-4FF2-AEE8-C46960568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 name="图片 4" descr="培养皿">
            <a:extLst>
              <a:ext uri="{FF2B5EF4-FFF2-40B4-BE49-F238E27FC236}">
                <a16:creationId xmlns:a16="http://schemas.microsoft.com/office/drawing/2014/main" id="{D16B27C4-A9C2-4AC4-9DD3-88F63F48E8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57274" y="10"/>
            <a:ext cx="4834726" cy="6857990"/>
          </a:xfrm>
          <a:prstGeom prst="rect">
            <a:avLst/>
          </a:prstGeom>
        </p:spPr>
      </p:pic>
      <p:pic>
        <p:nvPicPr>
          <p:cNvPr id="16" name="图片 15">
            <a:extLst>
              <a:ext uri="{FF2B5EF4-FFF2-40B4-BE49-F238E27FC236}">
                <a16:creationId xmlns:a16="http://schemas.microsoft.com/office/drawing/2014/main" id="{0BD259F2-A289-4420-B3EB-BBC6A904F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BE7596B-F237-47DD-989E-9D8B0B49B4BB}"/>
              </a:ext>
            </a:extLst>
          </p:cNvPr>
          <p:cNvSpPr>
            <a:spLocks noGrp="1"/>
          </p:cNvSpPr>
          <p:nvPr>
            <p:ph type="ctrTitle"/>
          </p:nvPr>
        </p:nvSpPr>
        <p:spPr>
          <a:xfrm>
            <a:off x="981075" y="1358901"/>
            <a:ext cx="5280026" cy="2730498"/>
          </a:xfrm>
        </p:spPr>
        <p:txBody>
          <a:bodyPr rtlCol="0">
            <a:normAutofit/>
          </a:bodyPr>
          <a:lstStyle/>
          <a:p>
            <a:pPr rtl="0"/>
            <a:r>
              <a:rPr lang="zh-CN" altLang="en-US" dirty="0">
                <a:solidFill>
                  <a:schemeClr val="tx1">
                    <a:lumMod val="65000"/>
                    <a:lumOff val="35000"/>
                  </a:schemeClr>
                </a:solidFill>
              </a:rPr>
              <a:t>排序算法</a:t>
            </a:r>
            <a:endParaRPr lang="zh-CN" altLang="en-US"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6063915B-82A1-4F1C-B5C6-3E18DDD97232}"/>
              </a:ext>
            </a:extLst>
          </p:cNvPr>
          <p:cNvSpPr>
            <a:spLocks noGrp="1"/>
          </p:cNvSpPr>
          <p:nvPr>
            <p:ph type="subTitle" idx="1"/>
          </p:nvPr>
        </p:nvSpPr>
        <p:spPr>
          <a:xfrm>
            <a:off x="981075" y="4165600"/>
            <a:ext cx="5280027" cy="1371599"/>
          </a:xfrm>
        </p:spPr>
        <p:txBody>
          <a:bodyPr rtlCol="0">
            <a:normAutofit/>
          </a:bodyPr>
          <a:lstStyle/>
          <a:p>
            <a:pPr rtl="0"/>
            <a:r>
              <a:rPr lang="zh-CN" altLang="en-US" dirty="0">
                <a:latin typeface="Microsoft YaHei UI" panose="020B0503020204020204" pitchFamily="34" charset="-122"/>
                <a:ea typeface="Microsoft YaHei UI" panose="020B0503020204020204" pitchFamily="34" charset="-122"/>
              </a:rPr>
              <a:t>报告人：艾昊，何金泽，徐龙</a:t>
            </a:r>
          </a:p>
        </p:txBody>
      </p:sp>
    </p:spTree>
    <p:extLst>
      <p:ext uri="{BB962C8B-B14F-4D97-AF65-F5344CB8AC3E}">
        <p14:creationId xmlns:p14="http://schemas.microsoft.com/office/powerpoint/2010/main" val="26420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F1ACB47-402A-4CAD-A09F-4A7A61FC3D1B}"/>
              </a:ext>
            </a:extLst>
          </p:cNvPr>
          <p:cNvPicPr>
            <a:picLocks noChangeAspect="1"/>
          </p:cNvPicPr>
          <p:nvPr/>
        </p:nvPicPr>
        <p:blipFill>
          <a:blip r:embed="rId2"/>
          <a:stretch>
            <a:fillRect/>
          </a:stretch>
        </p:blipFill>
        <p:spPr>
          <a:xfrm>
            <a:off x="2256992" y="0"/>
            <a:ext cx="7034071" cy="6858000"/>
          </a:xfrm>
          <a:prstGeom prst="rect">
            <a:avLst/>
          </a:prstGeom>
        </p:spPr>
      </p:pic>
    </p:spTree>
    <p:extLst>
      <p:ext uri="{BB962C8B-B14F-4D97-AF65-F5344CB8AC3E}">
        <p14:creationId xmlns:p14="http://schemas.microsoft.com/office/powerpoint/2010/main" val="1288244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4068F-3AA6-412A-A262-598900A9C104}"/>
              </a:ext>
            </a:extLst>
          </p:cNvPr>
          <p:cNvSpPr>
            <a:spLocks noGrp="1"/>
          </p:cNvSpPr>
          <p:nvPr>
            <p:ph type="title"/>
          </p:nvPr>
        </p:nvSpPr>
        <p:spPr/>
        <p:txBody>
          <a:bodyPr/>
          <a:lstStyle/>
          <a:p>
            <a:r>
              <a:rPr lang="zh-CN" altLang="en-US" dirty="0"/>
              <a:t>归并排序</a:t>
            </a:r>
          </a:p>
        </p:txBody>
      </p:sp>
      <p:sp>
        <p:nvSpPr>
          <p:cNvPr id="7" name="内容占位符 6">
            <a:extLst>
              <a:ext uri="{FF2B5EF4-FFF2-40B4-BE49-F238E27FC236}">
                <a16:creationId xmlns:a16="http://schemas.microsoft.com/office/drawing/2014/main" id="{7E9D25BB-81EF-46A7-A395-846C803672C1}"/>
              </a:ext>
            </a:extLst>
          </p:cNvPr>
          <p:cNvSpPr>
            <a:spLocks noGrp="1"/>
          </p:cNvSpPr>
          <p:nvPr>
            <p:ph sz="quarter" idx="13"/>
          </p:nvPr>
        </p:nvSpPr>
        <p:spPr/>
        <p:txBody>
          <a:bodyPr/>
          <a:lstStyle/>
          <a:p>
            <a:r>
              <a:rPr lang="zh-CN" altLang="en-US" cap="none" dirty="0"/>
              <a:t>对于</a:t>
            </a:r>
            <a:r>
              <a:rPr lang="en-US" altLang="zh-CN" cap="none" dirty="0" err="1"/>
              <a:t>MergeSort</a:t>
            </a:r>
            <a:r>
              <a:rPr lang="en-US" altLang="zh-CN" cap="none" dirty="0"/>
              <a:t>(</a:t>
            </a:r>
            <a:r>
              <a:rPr lang="en-US" altLang="zh-CN" cap="none" dirty="0" err="1"/>
              <a:t>left,right</a:t>
            </a:r>
            <a:r>
              <a:rPr lang="en-US" altLang="zh-CN" cap="none" dirty="0"/>
              <a:t>)</a:t>
            </a:r>
            <a:r>
              <a:rPr lang="zh-CN" altLang="en-US" cap="none" dirty="0"/>
              <a:t>，转换为</a:t>
            </a:r>
            <a:r>
              <a:rPr lang="en-US" altLang="zh-CN" cap="none" dirty="0" err="1"/>
              <a:t>MergeSort</a:t>
            </a:r>
            <a:r>
              <a:rPr lang="en-US" altLang="zh-CN" cap="none" dirty="0"/>
              <a:t>(</a:t>
            </a:r>
            <a:r>
              <a:rPr lang="en-US" altLang="zh-CN" cap="none" dirty="0" err="1"/>
              <a:t>left,mid</a:t>
            </a:r>
            <a:r>
              <a:rPr lang="en-US" altLang="zh-CN" cap="none" dirty="0"/>
              <a:t>), </a:t>
            </a:r>
            <a:r>
              <a:rPr lang="en-US" altLang="zh-CN" cap="none" dirty="0" err="1"/>
              <a:t>MergeSort</a:t>
            </a:r>
            <a:r>
              <a:rPr lang="en-US" altLang="zh-CN" cap="none" dirty="0"/>
              <a:t>(mid+1,right)</a:t>
            </a:r>
            <a:r>
              <a:rPr lang="zh-CN" altLang="en-US" cap="none" dirty="0"/>
              <a:t>，再合并结果更新原数组</a:t>
            </a:r>
            <a:endParaRPr lang="en-US" altLang="zh-CN" cap="none" dirty="0"/>
          </a:p>
          <a:p>
            <a:r>
              <a:rPr lang="zh-CN" altLang="en-US" cap="none" dirty="0"/>
              <a:t>使用一个缓存数组合并有序的左右区间，更新原数组</a:t>
            </a:r>
            <a:endParaRPr lang="en-US" altLang="zh-CN" cap="none" dirty="0"/>
          </a:p>
          <a:p>
            <a:r>
              <a:rPr lang="zh-CN" altLang="en-US" cap="none" dirty="0"/>
              <a:t>时间复杂度</a:t>
            </a:r>
            <a:r>
              <a:rPr lang="en-US" altLang="zh-CN" cap="none" dirty="0"/>
              <a:t>O(</a:t>
            </a:r>
            <a:r>
              <a:rPr lang="en-US" altLang="zh-CN" cap="none" dirty="0" err="1"/>
              <a:t>nlogn</a:t>
            </a:r>
            <a:r>
              <a:rPr lang="en-US" altLang="zh-CN" cap="none" dirty="0"/>
              <a:t>),</a:t>
            </a:r>
            <a:r>
              <a:rPr lang="zh-CN" altLang="en-US" cap="none" dirty="0"/>
              <a:t>空间复杂度</a:t>
            </a:r>
            <a:r>
              <a:rPr lang="en-US" altLang="zh-CN" cap="none" dirty="0"/>
              <a:t>O</a:t>
            </a:r>
            <a:r>
              <a:rPr lang="zh-CN" altLang="en-US" cap="none" dirty="0"/>
              <a:t>（</a:t>
            </a:r>
            <a:r>
              <a:rPr lang="en-US" altLang="zh-CN" cap="none" dirty="0"/>
              <a:t>n</a:t>
            </a:r>
            <a:r>
              <a:rPr lang="zh-CN" altLang="en-US" cap="none" dirty="0"/>
              <a:t>）</a:t>
            </a:r>
            <a:endParaRPr lang="en-US" altLang="zh-CN" cap="none" dirty="0"/>
          </a:p>
        </p:txBody>
      </p:sp>
    </p:spTree>
    <p:extLst>
      <p:ext uri="{BB962C8B-B14F-4D97-AF65-F5344CB8AC3E}">
        <p14:creationId xmlns:p14="http://schemas.microsoft.com/office/powerpoint/2010/main" val="40556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4DEDEC1-4F2B-4E7A-AB2F-83E612AD4F3C}"/>
              </a:ext>
            </a:extLst>
          </p:cNvPr>
          <p:cNvPicPr>
            <a:picLocks noChangeAspect="1"/>
          </p:cNvPicPr>
          <p:nvPr/>
        </p:nvPicPr>
        <p:blipFill>
          <a:blip r:embed="rId2"/>
          <a:stretch>
            <a:fillRect/>
          </a:stretch>
        </p:blipFill>
        <p:spPr>
          <a:xfrm>
            <a:off x="3095206" y="1518971"/>
            <a:ext cx="6001588" cy="3820058"/>
          </a:xfrm>
          <a:prstGeom prst="rect">
            <a:avLst/>
          </a:prstGeom>
        </p:spPr>
      </p:pic>
    </p:spTree>
    <p:extLst>
      <p:ext uri="{BB962C8B-B14F-4D97-AF65-F5344CB8AC3E}">
        <p14:creationId xmlns:p14="http://schemas.microsoft.com/office/powerpoint/2010/main" val="105177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49C1F-DC3F-49BB-AFF1-4F61D2D134E0}"/>
              </a:ext>
            </a:extLst>
          </p:cNvPr>
          <p:cNvSpPr>
            <a:spLocks noGrp="1"/>
          </p:cNvSpPr>
          <p:nvPr>
            <p:ph type="title"/>
          </p:nvPr>
        </p:nvSpPr>
        <p:spPr/>
        <p:txBody>
          <a:bodyPr/>
          <a:lstStyle/>
          <a:p>
            <a:r>
              <a:rPr lang="zh-CN" altLang="en-US" dirty="0"/>
              <a:t>三路快速排序</a:t>
            </a:r>
            <a:r>
              <a:rPr lang="en-US" altLang="zh-CN" dirty="0"/>
              <a:t>+</a:t>
            </a:r>
            <a:r>
              <a:rPr lang="zh-CN" altLang="en-US" dirty="0"/>
              <a:t>随机化</a:t>
            </a:r>
          </a:p>
        </p:txBody>
      </p:sp>
      <p:sp>
        <p:nvSpPr>
          <p:cNvPr id="3" name="内容占位符 2">
            <a:extLst>
              <a:ext uri="{FF2B5EF4-FFF2-40B4-BE49-F238E27FC236}">
                <a16:creationId xmlns:a16="http://schemas.microsoft.com/office/drawing/2014/main" id="{89B7F6FB-E5F4-435D-97B9-FC8F04C2B5FB}"/>
              </a:ext>
            </a:extLst>
          </p:cNvPr>
          <p:cNvSpPr>
            <a:spLocks noGrp="1"/>
          </p:cNvSpPr>
          <p:nvPr>
            <p:ph sz="quarter" idx="13"/>
          </p:nvPr>
        </p:nvSpPr>
        <p:spPr/>
        <p:txBody>
          <a:bodyPr/>
          <a:lstStyle/>
          <a:p>
            <a:r>
              <a:rPr lang="zh-CN" altLang="en-US" dirty="0"/>
              <a:t>随机选取一个元素将作为划分主元，将其和</a:t>
            </a:r>
            <a:r>
              <a:rPr lang="en-US" altLang="zh-CN" dirty="0"/>
              <a:t>left</a:t>
            </a:r>
            <a:r>
              <a:rPr lang="zh-CN" altLang="en-US" dirty="0"/>
              <a:t>位置的元素交换位置，便于实现划分</a:t>
            </a:r>
            <a:endParaRPr lang="en-US" altLang="zh-CN" dirty="0"/>
          </a:p>
          <a:p>
            <a:r>
              <a:rPr lang="zh-CN" altLang="en-US" dirty="0"/>
              <a:t>维护</a:t>
            </a:r>
            <a:r>
              <a:rPr lang="en-US" altLang="zh-CN" cap="none" dirty="0"/>
              <a:t>bound1</a:t>
            </a:r>
            <a:r>
              <a:rPr lang="zh-CN" altLang="en-US" cap="none" dirty="0"/>
              <a:t>，</a:t>
            </a:r>
            <a:r>
              <a:rPr lang="en-US" altLang="zh-CN" cap="none" dirty="0"/>
              <a:t>bound2</a:t>
            </a:r>
            <a:r>
              <a:rPr lang="zh-CN" altLang="en-US" cap="none" dirty="0"/>
              <a:t>两个指针，</a:t>
            </a:r>
            <a:r>
              <a:rPr lang="en-US" altLang="zh-CN" cap="none" dirty="0"/>
              <a:t>[left,bound1]</a:t>
            </a:r>
            <a:r>
              <a:rPr lang="zh-CN" altLang="en-US" cap="none" dirty="0"/>
              <a:t>的元素小于划分元素，</a:t>
            </a:r>
            <a:r>
              <a:rPr lang="en-US" altLang="zh-CN" cap="none" dirty="0"/>
              <a:t>[bound1+1,bound2-1]</a:t>
            </a:r>
            <a:r>
              <a:rPr lang="zh-CN" altLang="en-US" cap="none" dirty="0"/>
              <a:t>的元素等于划分元素，</a:t>
            </a:r>
            <a:r>
              <a:rPr lang="en-US" altLang="zh-CN" cap="none" dirty="0"/>
              <a:t>[bound2,left]</a:t>
            </a:r>
            <a:r>
              <a:rPr lang="zh-CN" altLang="en-US" cap="none" dirty="0"/>
              <a:t>的元素大于划分元素</a:t>
            </a:r>
            <a:endParaRPr lang="en-US" altLang="zh-CN" cap="none" dirty="0"/>
          </a:p>
          <a:p>
            <a:r>
              <a:rPr lang="zh-CN" altLang="en-US" cap="none" dirty="0"/>
              <a:t>为满足以上要求，初始显然</a:t>
            </a:r>
            <a:r>
              <a:rPr lang="en-US" altLang="zh-CN" cap="none" dirty="0"/>
              <a:t>bound1</a:t>
            </a:r>
            <a:r>
              <a:rPr lang="zh-CN" altLang="en-US" cap="none" dirty="0"/>
              <a:t>为</a:t>
            </a:r>
            <a:r>
              <a:rPr lang="en-US" altLang="zh-CN" cap="none" dirty="0"/>
              <a:t>left</a:t>
            </a:r>
            <a:r>
              <a:rPr lang="zh-CN" altLang="en-US" cap="none" dirty="0"/>
              <a:t>，</a:t>
            </a:r>
            <a:r>
              <a:rPr lang="en-US" altLang="zh-CN" cap="none" dirty="0"/>
              <a:t>bound2</a:t>
            </a:r>
            <a:r>
              <a:rPr lang="zh-CN" altLang="en-US" cap="none" dirty="0"/>
              <a:t>为</a:t>
            </a:r>
            <a:r>
              <a:rPr lang="en-US" altLang="zh-CN" cap="none" dirty="0"/>
              <a:t>right+1</a:t>
            </a:r>
          </a:p>
          <a:p>
            <a:r>
              <a:rPr lang="zh-CN" altLang="en-US" cap="none" dirty="0"/>
              <a:t>遍历被划分的区间，若小于主元，与</a:t>
            </a:r>
            <a:r>
              <a:rPr lang="en-US" altLang="zh-CN" cap="none" dirty="0"/>
              <a:t>++bound1</a:t>
            </a:r>
            <a:r>
              <a:rPr lang="zh-CN" altLang="en-US" cap="none" dirty="0"/>
              <a:t>位置的元素交换，若大于主元，与</a:t>
            </a:r>
            <a:r>
              <a:rPr lang="en-US" altLang="zh-CN" cap="none" dirty="0"/>
              <a:t>--bound2</a:t>
            </a:r>
            <a:r>
              <a:rPr lang="zh-CN" altLang="en-US" cap="none" dirty="0"/>
              <a:t>位置元素交换</a:t>
            </a:r>
            <a:endParaRPr lang="zh-CN" altLang="en-US" dirty="0"/>
          </a:p>
        </p:txBody>
      </p:sp>
    </p:spTree>
    <p:extLst>
      <p:ext uri="{BB962C8B-B14F-4D97-AF65-F5344CB8AC3E}">
        <p14:creationId xmlns:p14="http://schemas.microsoft.com/office/powerpoint/2010/main" val="292164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C9DF5-9B0E-455D-B396-F0D9F52DA001}"/>
              </a:ext>
            </a:extLst>
          </p:cNvPr>
          <p:cNvSpPr>
            <a:spLocks noGrp="1"/>
          </p:cNvSpPr>
          <p:nvPr>
            <p:ph type="title"/>
          </p:nvPr>
        </p:nvSpPr>
        <p:spPr/>
        <p:txBody>
          <a:bodyPr/>
          <a:lstStyle/>
          <a:p>
            <a:r>
              <a:rPr lang="zh-CN" altLang="en-US" dirty="0"/>
              <a:t>高精度排序</a:t>
            </a:r>
          </a:p>
        </p:txBody>
      </p:sp>
      <p:sp>
        <p:nvSpPr>
          <p:cNvPr id="3" name="内容占位符 2">
            <a:extLst>
              <a:ext uri="{FF2B5EF4-FFF2-40B4-BE49-F238E27FC236}">
                <a16:creationId xmlns:a16="http://schemas.microsoft.com/office/drawing/2014/main" id="{72F50E31-E45D-4EEC-8991-03606755A159}"/>
              </a:ext>
            </a:extLst>
          </p:cNvPr>
          <p:cNvSpPr>
            <a:spLocks noGrp="1"/>
          </p:cNvSpPr>
          <p:nvPr>
            <p:ph sz="quarter" idx="13"/>
          </p:nvPr>
        </p:nvSpPr>
        <p:spPr/>
        <p:txBody>
          <a:bodyPr/>
          <a:lstStyle/>
          <a:p>
            <a:r>
              <a:rPr lang="zh-CN" altLang="en-US" dirty="0"/>
              <a:t>用一个</a:t>
            </a:r>
            <a:r>
              <a:rPr lang="en-US" altLang="zh-CN" cap="none" dirty="0"/>
              <a:t>bool</a:t>
            </a:r>
            <a:r>
              <a:rPr lang="zh-CN" altLang="en-US" cap="none" dirty="0"/>
              <a:t>标识正负</a:t>
            </a:r>
            <a:endParaRPr lang="en-US" altLang="zh-CN" cap="none" dirty="0"/>
          </a:p>
          <a:p>
            <a:r>
              <a:rPr lang="zh-CN" altLang="en-US" cap="none" dirty="0"/>
              <a:t>用一个</a:t>
            </a:r>
            <a:r>
              <a:rPr lang="en-US" altLang="zh-CN" cap="none" dirty="0"/>
              <a:t>string</a:t>
            </a:r>
            <a:r>
              <a:rPr lang="zh-CN" altLang="en-US" cap="none" dirty="0"/>
              <a:t>存储整数部分</a:t>
            </a:r>
            <a:endParaRPr lang="en-US" altLang="zh-CN" cap="none" dirty="0"/>
          </a:p>
          <a:p>
            <a:r>
              <a:rPr lang="zh-CN" altLang="en-US" cap="none" dirty="0"/>
              <a:t>用一个</a:t>
            </a:r>
            <a:r>
              <a:rPr lang="en-US" altLang="zh-CN" cap="none" dirty="0"/>
              <a:t>string</a:t>
            </a:r>
            <a:r>
              <a:rPr lang="zh-CN" altLang="en-US" cap="none" dirty="0"/>
              <a:t>存储小数部分</a:t>
            </a:r>
            <a:endParaRPr lang="en-US" altLang="zh-CN" cap="none" dirty="0"/>
          </a:p>
          <a:p>
            <a:r>
              <a:rPr lang="zh-CN" altLang="en-US" cap="none" dirty="0"/>
              <a:t>重载运算符使其兼容排序</a:t>
            </a:r>
            <a:endParaRPr lang="zh-CN" altLang="en-US" dirty="0"/>
          </a:p>
        </p:txBody>
      </p:sp>
      <p:pic>
        <p:nvPicPr>
          <p:cNvPr id="7" name="图片 6">
            <a:extLst>
              <a:ext uri="{FF2B5EF4-FFF2-40B4-BE49-F238E27FC236}">
                <a16:creationId xmlns:a16="http://schemas.microsoft.com/office/drawing/2014/main" id="{1EDCE7FE-E0CF-4961-A277-3BBF4F56B1E0}"/>
              </a:ext>
            </a:extLst>
          </p:cNvPr>
          <p:cNvPicPr>
            <a:picLocks noChangeAspect="1"/>
          </p:cNvPicPr>
          <p:nvPr/>
        </p:nvPicPr>
        <p:blipFill>
          <a:blip r:embed="rId2"/>
          <a:stretch>
            <a:fillRect/>
          </a:stretch>
        </p:blipFill>
        <p:spPr>
          <a:xfrm>
            <a:off x="7495504" y="618517"/>
            <a:ext cx="4140731" cy="5963482"/>
          </a:xfrm>
          <a:prstGeom prst="rect">
            <a:avLst/>
          </a:prstGeom>
        </p:spPr>
      </p:pic>
    </p:spTree>
    <p:extLst>
      <p:ext uri="{BB962C8B-B14F-4D97-AF65-F5344CB8AC3E}">
        <p14:creationId xmlns:p14="http://schemas.microsoft.com/office/powerpoint/2010/main" val="2844052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0B850-52E4-48CE-939F-8920D793CDF5}"/>
              </a:ext>
            </a:extLst>
          </p:cNvPr>
          <p:cNvSpPr>
            <a:spLocks noGrp="1"/>
          </p:cNvSpPr>
          <p:nvPr>
            <p:ph type="title"/>
          </p:nvPr>
        </p:nvSpPr>
        <p:spPr/>
        <p:txBody>
          <a:bodyPr/>
          <a:lstStyle/>
          <a:p>
            <a:r>
              <a:rPr lang="zh-CN" altLang="en-US" dirty="0"/>
              <a:t>分布式排序</a:t>
            </a:r>
          </a:p>
        </p:txBody>
      </p:sp>
      <p:sp>
        <p:nvSpPr>
          <p:cNvPr id="3" name="内容占位符 2">
            <a:extLst>
              <a:ext uri="{FF2B5EF4-FFF2-40B4-BE49-F238E27FC236}">
                <a16:creationId xmlns:a16="http://schemas.microsoft.com/office/drawing/2014/main" id="{50FB221E-221B-46D9-BA9E-4ADAB691A187}"/>
              </a:ext>
            </a:extLst>
          </p:cNvPr>
          <p:cNvSpPr>
            <a:spLocks noGrp="1"/>
          </p:cNvSpPr>
          <p:nvPr>
            <p:ph sz="quarter" idx="13"/>
          </p:nvPr>
        </p:nvSpPr>
        <p:spPr>
          <a:xfrm>
            <a:off x="913774" y="2073499"/>
            <a:ext cx="10363826" cy="4165983"/>
          </a:xfrm>
        </p:spPr>
        <p:txBody>
          <a:bodyPr>
            <a:normAutofit lnSpcReduction="10000"/>
          </a:bodyPr>
          <a:lstStyle/>
          <a:p>
            <a:r>
              <a:rPr lang="zh-CN" altLang="en-US" dirty="0"/>
              <a:t>直接在原有排序算法的基础上进行改造使其并行化</a:t>
            </a:r>
            <a:endParaRPr lang="en-US" altLang="zh-CN" dirty="0"/>
          </a:p>
          <a:p>
            <a:pPr marL="0" indent="0">
              <a:buNone/>
            </a:pPr>
            <a:r>
              <a:rPr lang="zh-CN" altLang="en-US" dirty="0"/>
              <a:t>   通过排序数据的规模于当前硬件线程并发数计算每个线程应当处理多大规模的数据</a:t>
            </a:r>
            <a:endParaRPr lang="en-US" altLang="zh-CN" dirty="0"/>
          </a:p>
          <a:p>
            <a:pPr marL="0" indent="0">
              <a:buNone/>
            </a:pPr>
            <a:r>
              <a:rPr lang="zh-CN" altLang="en-US" dirty="0"/>
              <a:t>   当排序子任务的规模大于这个值时，开启新的线程去执行它</a:t>
            </a:r>
            <a:endParaRPr lang="en-US" altLang="zh-CN" dirty="0"/>
          </a:p>
          <a:p>
            <a:pPr marL="0" indent="0">
              <a:buNone/>
            </a:pPr>
            <a:r>
              <a:rPr lang="en-US" altLang="zh-CN" cap="none" dirty="0"/>
              <a:t>   C++</a:t>
            </a:r>
            <a:r>
              <a:rPr lang="zh-CN" altLang="en-US" cap="none" dirty="0"/>
              <a:t>的</a:t>
            </a:r>
            <a:r>
              <a:rPr lang="en-US" altLang="zh-CN" cap="none" dirty="0"/>
              <a:t>async</a:t>
            </a:r>
            <a:r>
              <a:rPr lang="zh-CN" altLang="en-US" cap="none" dirty="0"/>
              <a:t>与</a:t>
            </a:r>
            <a:r>
              <a:rPr lang="en-US" altLang="zh-CN" cap="none" dirty="0"/>
              <a:t>future</a:t>
            </a:r>
            <a:r>
              <a:rPr lang="zh-CN" altLang="en-US" cap="none" dirty="0"/>
              <a:t>机制，可以十分便捷的实现并行排序算法</a:t>
            </a:r>
            <a:endParaRPr lang="en-US" altLang="zh-CN" cap="none" dirty="0"/>
          </a:p>
          <a:p>
            <a:pPr marL="0" indent="0">
              <a:buNone/>
            </a:pPr>
            <a:r>
              <a:rPr lang="zh-CN" altLang="en-US" cap="none" dirty="0"/>
              <a:t>   期望时间消耗是原来的</a:t>
            </a:r>
            <a:r>
              <a:rPr lang="en-US" altLang="zh-CN" cap="none" dirty="0"/>
              <a:t>1/k</a:t>
            </a:r>
            <a:r>
              <a:rPr lang="zh-CN" altLang="en-US" cap="none" dirty="0"/>
              <a:t>，</a:t>
            </a:r>
            <a:r>
              <a:rPr lang="en-US" altLang="zh-CN" cap="none" dirty="0"/>
              <a:t>k</a:t>
            </a:r>
            <a:r>
              <a:rPr lang="zh-CN" altLang="en-US" cap="none" dirty="0"/>
              <a:t>为硬件支持并发线程数。</a:t>
            </a:r>
            <a:endParaRPr lang="en-US" altLang="zh-CN" cap="none" dirty="0"/>
          </a:p>
          <a:p>
            <a:r>
              <a:rPr lang="zh-CN" altLang="en-US" dirty="0"/>
              <a:t>维护一个任务队列，使用线程池维护线程，每个线程不断取排序任务并处理。</a:t>
            </a:r>
            <a:endParaRPr lang="en-US" altLang="zh-CN" dirty="0"/>
          </a:p>
          <a:p>
            <a:pPr marL="0" indent="0">
              <a:buNone/>
            </a:pPr>
            <a:r>
              <a:rPr lang="en-US" altLang="zh-CN" cap="none" dirty="0"/>
              <a:t>    </a:t>
            </a:r>
            <a:r>
              <a:rPr lang="zh-CN" altLang="en-US" cap="none" dirty="0"/>
              <a:t>期望时间消耗是原来的</a:t>
            </a:r>
            <a:r>
              <a:rPr lang="en-US" altLang="zh-CN" cap="none" dirty="0"/>
              <a:t>1/k</a:t>
            </a:r>
            <a:r>
              <a:rPr lang="zh-CN" altLang="en-US" cap="none" dirty="0"/>
              <a:t>，</a:t>
            </a:r>
            <a:r>
              <a:rPr lang="en-US" altLang="zh-CN" cap="none" dirty="0"/>
              <a:t>k</a:t>
            </a:r>
            <a:r>
              <a:rPr lang="zh-CN" altLang="en-US" cap="none" dirty="0"/>
              <a:t>为硬件支持并发线程数。</a:t>
            </a:r>
            <a:endParaRPr lang="zh-CN" altLang="en-US" dirty="0"/>
          </a:p>
          <a:p>
            <a:r>
              <a:rPr lang="zh-CN" altLang="en-US" cap="none" dirty="0"/>
              <a:t>对原始排序数据分段，多线程分段排序再进行多路归并，时间复杂度</a:t>
            </a:r>
            <a:r>
              <a:rPr lang="en-US" altLang="zh-CN" cap="none" dirty="0"/>
              <a:t>max(</a:t>
            </a:r>
            <a:r>
              <a:rPr lang="en-US" altLang="zh-CN" cap="none" dirty="0" err="1"/>
              <a:t>nlogk</a:t>
            </a:r>
            <a:r>
              <a:rPr lang="en-US" altLang="zh-CN" cap="none" dirty="0"/>
              <a:t>,(n/k)log(n/k)),k</a:t>
            </a:r>
            <a:r>
              <a:rPr lang="zh-CN" altLang="en-US" cap="none" dirty="0"/>
              <a:t>为硬件支持的并发线程数</a:t>
            </a:r>
            <a:endParaRPr lang="en-US" altLang="zh-CN" cap="none" dirty="0"/>
          </a:p>
          <a:p>
            <a:endParaRPr lang="en-US" altLang="zh-CN" cap="none" dirty="0"/>
          </a:p>
          <a:p>
            <a:endParaRPr lang="en-US" altLang="zh-CN" cap="none" dirty="0"/>
          </a:p>
        </p:txBody>
      </p:sp>
    </p:spTree>
    <p:extLst>
      <p:ext uri="{BB962C8B-B14F-4D97-AF65-F5344CB8AC3E}">
        <p14:creationId xmlns:p14="http://schemas.microsoft.com/office/powerpoint/2010/main" val="388613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68B673D-262C-4FAF-AE10-7041691C8A6B}"/>
              </a:ext>
            </a:extLst>
          </p:cNvPr>
          <p:cNvPicPr>
            <a:picLocks noChangeAspect="1"/>
          </p:cNvPicPr>
          <p:nvPr/>
        </p:nvPicPr>
        <p:blipFill>
          <a:blip r:embed="rId2"/>
          <a:stretch>
            <a:fillRect/>
          </a:stretch>
        </p:blipFill>
        <p:spPr>
          <a:xfrm>
            <a:off x="1235074" y="929875"/>
            <a:ext cx="10204846" cy="4878258"/>
          </a:xfrm>
          <a:prstGeom prst="rect">
            <a:avLst/>
          </a:prstGeom>
        </p:spPr>
      </p:pic>
    </p:spTree>
    <p:extLst>
      <p:ext uri="{BB962C8B-B14F-4D97-AF65-F5344CB8AC3E}">
        <p14:creationId xmlns:p14="http://schemas.microsoft.com/office/powerpoint/2010/main" val="4285394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A1B-DAA6-4F2F-9730-C303A968A0D2}"/>
              </a:ext>
            </a:extLst>
          </p:cNvPr>
          <p:cNvSpPr>
            <a:spLocks noGrp="1"/>
          </p:cNvSpPr>
          <p:nvPr>
            <p:ph type="title"/>
          </p:nvPr>
        </p:nvSpPr>
        <p:spPr/>
        <p:txBody>
          <a:bodyPr/>
          <a:lstStyle/>
          <a:p>
            <a:r>
              <a:rPr lang="zh-CN" altLang="en-US" dirty="0"/>
              <a:t>分布式快速排序</a:t>
            </a:r>
          </a:p>
        </p:txBody>
      </p:sp>
      <p:sp>
        <p:nvSpPr>
          <p:cNvPr id="3" name="内容占位符 2">
            <a:extLst>
              <a:ext uri="{FF2B5EF4-FFF2-40B4-BE49-F238E27FC236}">
                <a16:creationId xmlns:a16="http://schemas.microsoft.com/office/drawing/2014/main" id="{50BF48AE-9581-42AF-A16E-5F0E4851745D}"/>
              </a:ext>
            </a:extLst>
          </p:cNvPr>
          <p:cNvSpPr>
            <a:spLocks noGrp="1"/>
          </p:cNvSpPr>
          <p:nvPr>
            <p:ph sz="quarter" idx="13"/>
          </p:nvPr>
        </p:nvSpPr>
        <p:spPr/>
        <p:txBody>
          <a:bodyPr/>
          <a:lstStyle/>
          <a:p>
            <a:r>
              <a:rPr lang="zh-CN" altLang="en-US" dirty="0"/>
              <a:t>快速排序的算法十分适合改造为并行</a:t>
            </a:r>
            <a:endParaRPr lang="en-US" altLang="zh-CN" dirty="0"/>
          </a:p>
          <a:p>
            <a:r>
              <a:rPr lang="zh-CN" altLang="en-US" cap="none" dirty="0"/>
              <a:t>以三路快速排序举例，执行完划分后，若数据规模仍然过大，开启新的线程执行</a:t>
            </a:r>
            <a:r>
              <a:rPr lang="en-US" altLang="zh-CN" cap="none" dirty="0" err="1"/>
              <a:t>quick_sort</a:t>
            </a:r>
            <a:r>
              <a:rPr lang="en-US" altLang="zh-CN" cap="none" dirty="0"/>
              <a:t>(left,bound1-1),</a:t>
            </a:r>
            <a:r>
              <a:rPr lang="zh-CN" altLang="en-US" cap="none" dirty="0"/>
              <a:t>该线程继续去执行</a:t>
            </a:r>
            <a:r>
              <a:rPr lang="en-US" altLang="zh-CN" cap="none" dirty="0" err="1"/>
              <a:t>quick_sort</a:t>
            </a:r>
            <a:r>
              <a:rPr lang="en-US" altLang="zh-CN" cap="none" dirty="0"/>
              <a:t>(bound2,right).</a:t>
            </a:r>
            <a:r>
              <a:rPr lang="zh-CN" altLang="en-US" cap="none" dirty="0"/>
              <a:t>若数据规模足够小，继续执行。</a:t>
            </a:r>
            <a:endParaRPr lang="en-US" altLang="zh-CN" cap="none" dirty="0"/>
          </a:p>
          <a:p>
            <a:r>
              <a:rPr lang="zh-CN" altLang="en-US" cap="none" dirty="0"/>
              <a:t>使用</a:t>
            </a:r>
            <a:r>
              <a:rPr lang="en-US" altLang="zh-CN" cap="none" dirty="0"/>
              <a:t>C++</a:t>
            </a:r>
            <a:r>
              <a:rPr lang="zh-CN" altLang="en-US" cap="none" dirty="0"/>
              <a:t>的</a:t>
            </a:r>
            <a:r>
              <a:rPr lang="en-US" altLang="zh-CN" cap="none" dirty="0"/>
              <a:t>async</a:t>
            </a:r>
            <a:r>
              <a:rPr lang="zh-CN" altLang="en-US" cap="none" dirty="0"/>
              <a:t>启动线程，标准库会根据当前的线程数决定是否立刻开启线程还是延迟到</a:t>
            </a:r>
            <a:r>
              <a:rPr lang="en-US" altLang="zh-CN" cap="none" dirty="0" err="1"/>
              <a:t>future.get</a:t>
            </a:r>
            <a:r>
              <a:rPr lang="en-US" altLang="zh-CN" cap="none" dirty="0"/>
              <a:t>()</a:t>
            </a:r>
            <a:r>
              <a:rPr lang="zh-CN" altLang="en-US" cap="none" dirty="0"/>
              <a:t>再去执行任务</a:t>
            </a:r>
            <a:endParaRPr lang="en-US" altLang="zh-CN" cap="none" dirty="0"/>
          </a:p>
          <a:p>
            <a:endParaRPr lang="zh-CN" altLang="en-US" dirty="0"/>
          </a:p>
        </p:txBody>
      </p:sp>
    </p:spTree>
    <p:extLst>
      <p:ext uri="{BB962C8B-B14F-4D97-AF65-F5344CB8AC3E}">
        <p14:creationId xmlns:p14="http://schemas.microsoft.com/office/powerpoint/2010/main" val="179367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641AFB0-79F9-4E45-BB99-51E6378FF9C4}"/>
              </a:ext>
            </a:extLst>
          </p:cNvPr>
          <p:cNvPicPr>
            <a:picLocks noChangeAspect="1"/>
          </p:cNvPicPr>
          <p:nvPr/>
        </p:nvPicPr>
        <p:blipFill>
          <a:blip r:embed="rId2"/>
          <a:stretch>
            <a:fillRect/>
          </a:stretch>
        </p:blipFill>
        <p:spPr>
          <a:xfrm>
            <a:off x="2061599" y="842601"/>
            <a:ext cx="8068801" cy="5172797"/>
          </a:xfrm>
          <a:prstGeom prst="rect">
            <a:avLst/>
          </a:prstGeom>
        </p:spPr>
      </p:pic>
    </p:spTree>
    <p:extLst>
      <p:ext uri="{BB962C8B-B14F-4D97-AF65-F5344CB8AC3E}">
        <p14:creationId xmlns:p14="http://schemas.microsoft.com/office/powerpoint/2010/main" val="1799059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p:txBody>
          <a:bodyPr/>
          <a:lstStyle/>
          <a:p>
            <a:r>
              <a:rPr lang="zh-CN" altLang="en-US"/>
              <a:t>分布式归并排序</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p:txBody>
          <a:bodyPr/>
          <a:lstStyle/>
          <a:p>
            <a:r>
              <a:rPr lang="zh-CN" altLang="en-US" dirty="0"/>
              <a:t>归并排序的算法十分适合改造为并行</a:t>
            </a:r>
            <a:endParaRPr lang="en-US" altLang="zh-CN" dirty="0"/>
          </a:p>
          <a:p>
            <a:r>
              <a:rPr lang="zh-CN" altLang="en-US" cap="none" dirty="0"/>
              <a:t>若当前数据规模过大，开启新的线程执行</a:t>
            </a:r>
            <a:r>
              <a:rPr lang="en-US" altLang="zh-CN" cap="none" dirty="0" err="1"/>
              <a:t>merge_sort</a:t>
            </a:r>
            <a:r>
              <a:rPr lang="en-US" altLang="zh-CN" cap="none" dirty="0"/>
              <a:t>(left</a:t>
            </a:r>
            <a:r>
              <a:rPr lang="zh-CN" altLang="en-US" cap="none" dirty="0"/>
              <a:t>，</a:t>
            </a:r>
            <a:r>
              <a:rPr lang="en-US" altLang="zh-CN" cap="none" dirty="0"/>
              <a:t>mid),</a:t>
            </a:r>
            <a:r>
              <a:rPr lang="zh-CN" altLang="en-US" cap="none" dirty="0"/>
              <a:t>该线程继续去执行</a:t>
            </a:r>
            <a:r>
              <a:rPr lang="en-US" altLang="zh-CN" cap="none" dirty="0" err="1"/>
              <a:t>merge_sort</a:t>
            </a:r>
            <a:r>
              <a:rPr lang="en-US" altLang="zh-CN" cap="none" dirty="0"/>
              <a:t>(mid+1,right)</a:t>
            </a:r>
            <a:r>
              <a:rPr lang="zh-CN" altLang="en-US" cap="none" dirty="0"/>
              <a:t>。若数据规模足够小，则直接继续执行。</a:t>
            </a:r>
            <a:endParaRPr lang="en-US" altLang="zh-CN" cap="none" dirty="0"/>
          </a:p>
          <a:p>
            <a:r>
              <a:rPr lang="zh-CN" altLang="en-US" cap="none" dirty="0"/>
              <a:t>若</a:t>
            </a:r>
            <a:r>
              <a:rPr lang="en-US" altLang="zh-CN" cap="none" dirty="0" err="1"/>
              <a:t>merge_sort</a:t>
            </a:r>
            <a:r>
              <a:rPr lang="en-US" altLang="zh-CN" cap="none" dirty="0"/>
              <a:t>(</a:t>
            </a:r>
            <a:r>
              <a:rPr lang="en-US" altLang="zh-CN" cap="none" dirty="0" err="1"/>
              <a:t>left,mid</a:t>
            </a:r>
            <a:r>
              <a:rPr lang="en-US" altLang="zh-CN" cap="none" dirty="0"/>
              <a:t>)</a:t>
            </a:r>
            <a:r>
              <a:rPr lang="zh-CN" altLang="en-US" cap="none" dirty="0"/>
              <a:t>由一个</a:t>
            </a:r>
            <a:r>
              <a:rPr lang="en-US" altLang="zh-CN" cap="none" dirty="0"/>
              <a:t>async</a:t>
            </a:r>
            <a:r>
              <a:rPr lang="zh-CN" altLang="en-US" cap="none" dirty="0"/>
              <a:t>执行，</a:t>
            </a:r>
            <a:r>
              <a:rPr lang="en-US" altLang="zh-CN" cap="none" dirty="0" err="1"/>
              <a:t>future.get</a:t>
            </a:r>
            <a:r>
              <a:rPr lang="en-US" altLang="zh-CN" cap="none" dirty="0"/>
              <a:t>()</a:t>
            </a:r>
            <a:r>
              <a:rPr lang="zh-CN" altLang="en-US" cap="none" dirty="0"/>
              <a:t>会等待其结束，再去执行</a:t>
            </a:r>
            <a:r>
              <a:rPr lang="en-US" altLang="zh-CN" cap="none" dirty="0"/>
              <a:t>merge</a:t>
            </a:r>
            <a:r>
              <a:rPr lang="zh-CN" altLang="en-US" cap="none" dirty="0"/>
              <a:t>操作</a:t>
            </a:r>
            <a:endParaRPr lang="en-US" altLang="zh-CN" cap="none" dirty="0"/>
          </a:p>
        </p:txBody>
      </p:sp>
    </p:spTree>
    <p:extLst>
      <p:ext uri="{BB962C8B-B14F-4D97-AF65-F5344CB8AC3E}">
        <p14:creationId xmlns:p14="http://schemas.microsoft.com/office/powerpoint/2010/main" val="143010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1629E-F97A-4787-9174-9D174461BDEF}"/>
              </a:ext>
            </a:extLst>
          </p:cNvPr>
          <p:cNvSpPr>
            <a:spLocks noGrp="1"/>
          </p:cNvSpPr>
          <p:nvPr>
            <p:ph type="title"/>
          </p:nvPr>
        </p:nvSpPr>
        <p:spPr>
          <a:xfrm>
            <a:off x="913775" y="618518"/>
            <a:ext cx="10364451" cy="579218"/>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A33537F0-9FAA-408C-8C69-7CF5AEB153BC}"/>
              </a:ext>
            </a:extLst>
          </p:cNvPr>
          <p:cNvSpPr>
            <a:spLocks noGrp="1"/>
          </p:cNvSpPr>
          <p:nvPr>
            <p:ph sz="quarter" idx="13"/>
          </p:nvPr>
        </p:nvSpPr>
        <p:spPr>
          <a:xfrm>
            <a:off x="913774" y="1197736"/>
            <a:ext cx="10363826" cy="4593463"/>
          </a:xfrm>
        </p:spPr>
        <p:txBody>
          <a:bodyPr/>
          <a:lstStyle/>
          <a:p>
            <a:r>
              <a:rPr lang="zh-CN" altLang="en-US" dirty="0"/>
              <a:t>分工</a:t>
            </a:r>
            <a:endParaRPr lang="en-US" altLang="zh-CN" dirty="0"/>
          </a:p>
          <a:p>
            <a:r>
              <a:rPr lang="zh-CN" altLang="en-US" dirty="0"/>
              <a:t>基础排序</a:t>
            </a:r>
            <a:endParaRPr lang="en-US" altLang="zh-CN" dirty="0"/>
          </a:p>
          <a:p>
            <a:r>
              <a:rPr lang="zh-CN" altLang="en-US"/>
              <a:t>大数高</a:t>
            </a:r>
            <a:r>
              <a:rPr lang="zh-CN" altLang="en-US" dirty="0"/>
              <a:t>精度</a:t>
            </a:r>
            <a:endParaRPr lang="en-US" altLang="zh-CN" dirty="0"/>
          </a:p>
          <a:p>
            <a:r>
              <a:rPr lang="zh-CN" altLang="en-US" dirty="0"/>
              <a:t>分布式内存排序</a:t>
            </a:r>
            <a:endParaRPr lang="en-US" altLang="zh-CN" dirty="0"/>
          </a:p>
          <a:p>
            <a:r>
              <a:rPr lang="zh-CN" altLang="en-US" dirty="0"/>
              <a:t>分布式快速排序</a:t>
            </a:r>
            <a:endParaRPr lang="en-US" altLang="zh-CN" dirty="0"/>
          </a:p>
          <a:p>
            <a:r>
              <a:rPr lang="zh-CN" altLang="en-US" dirty="0"/>
              <a:t>分布式归并排序</a:t>
            </a:r>
            <a:endParaRPr lang="en-US" altLang="zh-CN" dirty="0"/>
          </a:p>
          <a:p>
            <a:r>
              <a:rPr lang="zh-CN" altLang="en-US" dirty="0"/>
              <a:t>分布式排序</a:t>
            </a:r>
            <a:r>
              <a:rPr lang="en-US" altLang="zh-CN" dirty="0"/>
              <a:t>+</a:t>
            </a:r>
            <a:r>
              <a:rPr lang="zh-CN" altLang="en-US" dirty="0"/>
              <a:t>多路归并</a:t>
            </a:r>
            <a:endParaRPr lang="en-US" altLang="zh-CN" dirty="0"/>
          </a:p>
          <a:p>
            <a:r>
              <a:rPr lang="zh-CN" altLang="en-US" dirty="0"/>
              <a:t>分布式外存排序</a:t>
            </a:r>
            <a:endParaRPr lang="en-US" altLang="zh-CN" dirty="0"/>
          </a:p>
          <a:p>
            <a:r>
              <a:rPr lang="zh-CN" altLang="en-US" dirty="0"/>
              <a:t>总结</a:t>
            </a:r>
            <a:endParaRPr lang="en-US" altLang="zh-CN" dirty="0"/>
          </a:p>
        </p:txBody>
      </p:sp>
    </p:spTree>
    <p:extLst>
      <p:ext uri="{BB962C8B-B14F-4D97-AF65-F5344CB8AC3E}">
        <p14:creationId xmlns:p14="http://schemas.microsoft.com/office/powerpoint/2010/main" val="33176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AE23317-D640-4F02-966E-66583A148886}"/>
              </a:ext>
            </a:extLst>
          </p:cNvPr>
          <p:cNvPicPr>
            <a:picLocks noChangeAspect="1"/>
          </p:cNvPicPr>
          <p:nvPr/>
        </p:nvPicPr>
        <p:blipFill>
          <a:blip r:embed="rId2"/>
          <a:stretch>
            <a:fillRect/>
          </a:stretch>
        </p:blipFill>
        <p:spPr>
          <a:xfrm>
            <a:off x="2647468" y="733049"/>
            <a:ext cx="6897063" cy="5391902"/>
          </a:xfrm>
          <a:prstGeom prst="rect">
            <a:avLst/>
          </a:prstGeom>
        </p:spPr>
      </p:pic>
    </p:spTree>
    <p:extLst>
      <p:ext uri="{BB962C8B-B14F-4D97-AF65-F5344CB8AC3E}">
        <p14:creationId xmlns:p14="http://schemas.microsoft.com/office/powerpoint/2010/main" val="1368973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7DF1B-576B-48EA-81C7-D1A310CE6A14}"/>
              </a:ext>
            </a:extLst>
          </p:cNvPr>
          <p:cNvSpPr>
            <a:spLocks noGrp="1"/>
          </p:cNvSpPr>
          <p:nvPr>
            <p:ph type="title"/>
          </p:nvPr>
        </p:nvSpPr>
        <p:spPr/>
        <p:txBody>
          <a:bodyPr/>
          <a:lstStyle/>
          <a:p>
            <a:r>
              <a:rPr lang="zh-CN" altLang="en-US" dirty="0"/>
              <a:t>分布式排序</a:t>
            </a:r>
            <a:r>
              <a:rPr lang="en-US" altLang="zh-CN" dirty="0"/>
              <a:t>+</a:t>
            </a:r>
            <a:r>
              <a:rPr lang="zh-CN" altLang="en-US" dirty="0"/>
              <a:t>多路归并</a:t>
            </a:r>
          </a:p>
        </p:txBody>
      </p:sp>
      <p:sp>
        <p:nvSpPr>
          <p:cNvPr id="3" name="内容占位符 2">
            <a:extLst>
              <a:ext uri="{FF2B5EF4-FFF2-40B4-BE49-F238E27FC236}">
                <a16:creationId xmlns:a16="http://schemas.microsoft.com/office/drawing/2014/main" id="{7EED5989-A7F1-4F79-B5A6-F191BC515908}"/>
              </a:ext>
            </a:extLst>
          </p:cNvPr>
          <p:cNvSpPr>
            <a:spLocks noGrp="1"/>
          </p:cNvSpPr>
          <p:nvPr>
            <p:ph sz="quarter" idx="13"/>
          </p:nvPr>
        </p:nvSpPr>
        <p:spPr/>
        <p:txBody>
          <a:bodyPr/>
          <a:lstStyle/>
          <a:p>
            <a:r>
              <a:rPr lang="zh-CN" altLang="en-US" dirty="0"/>
              <a:t>可并发线程数为</a:t>
            </a:r>
            <a:r>
              <a:rPr lang="en-US" altLang="zh-CN" cap="none" dirty="0"/>
              <a:t>k</a:t>
            </a:r>
          </a:p>
          <a:p>
            <a:r>
              <a:rPr lang="zh-CN" altLang="en-US" cap="none" dirty="0"/>
              <a:t>每段区间元素个数为</a:t>
            </a:r>
            <a:r>
              <a:rPr lang="en-US" altLang="zh-CN" cap="none" dirty="0"/>
              <a:t>m=floor(n/k)</a:t>
            </a:r>
          </a:p>
          <a:p>
            <a:r>
              <a:rPr lang="zh-CN" altLang="en-US" cap="none" dirty="0"/>
              <a:t>第</a:t>
            </a:r>
            <a:r>
              <a:rPr lang="en-US" altLang="zh-CN" cap="none" dirty="0" err="1"/>
              <a:t>i</a:t>
            </a:r>
            <a:r>
              <a:rPr lang="zh-CN" altLang="en-US" cap="none" dirty="0"/>
              <a:t>段区间为</a:t>
            </a:r>
            <a:r>
              <a:rPr lang="en-US" altLang="zh-CN" cap="none" dirty="0"/>
              <a:t>[</a:t>
            </a:r>
            <a:r>
              <a:rPr lang="en-US" altLang="zh-CN" cap="none" dirty="0" err="1"/>
              <a:t>i</a:t>
            </a:r>
            <a:r>
              <a:rPr lang="en-US" altLang="zh-CN" cap="none" dirty="0"/>
              <a:t>*</a:t>
            </a:r>
            <a:r>
              <a:rPr lang="en-US" altLang="zh-CN" cap="none" dirty="0" err="1"/>
              <a:t>m,i</a:t>
            </a:r>
            <a:r>
              <a:rPr lang="en-US" altLang="zh-CN" cap="none" dirty="0"/>
              <a:t>*m+m-1]</a:t>
            </a:r>
          </a:p>
          <a:p>
            <a:r>
              <a:rPr lang="zh-CN" altLang="en-US" cap="none" dirty="0"/>
              <a:t>最后一段区间为</a:t>
            </a:r>
            <a:r>
              <a:rPr lang="en-US" altLang="zh-CN" cap="none" dirty="0"/>
              <a:t>[(k-1)*</a:t>
            </a:r>
            <a:r>
              <a:rPr lang="en-US" altLang="zh-CN" cap="none" dirty="0" err="1"/>
              <a:t>m,n</a:t>
            </a:r>
            <a:r>
              <a:rPr lang="en-US" altLang="zh-CN" cap="none" dirty="0"/>
              <a:t>]</a:t>
            </a:r>
          </a:p>
          <a:p>
            <a:r>
              <a:rPr lang="zh-CN" altLang="en-US" dirty="0"/>
              <a:t>并行对每个区间排序，再用一个堆进行多路归并</a:t>
            </a:r>
            <a:endParaRPr lang="en-US" altLang="zh-CN" dirty="0"/>
          </a:p>
        </p:txBody>
      </p:sp>
    </p:spTree>
    <p:extLst>
      <p:ext uri="{BB962C8B-B14F-4D97-AF65-F5344CB8AC3E}">
        <p14:creationId xmlns:p14="http://schemas.microsoft.com/office/powerpoint/2010/main" val="3610237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2701FD2-917C-4D46-938D-7B0A52B8881E}"/>
              </a:ext>
            </a:extLst>
          </p:cNvPr>
          <p:cNvPicPr>
            <a:picLocks noChangeAspect="1"/>
          </p:cNvPicPr>
          <p:nvPr/>
        </p:nvPicPr>
        <p:blipFill>
          <a:blip r:embed="rId2"/>
          <a:stretch>
            <a:fillRect/>
          </a:stretch>
        </p:blipFill>
        <p:spPr>
          <a:xfrm>
            <a:off x="224264" y="856891"/>
            <a:ext cx="12155596" cy="5144218"/>
          </a:xfrm>
          <a:prstGeom prst="rect">
            <a:avLst/>
          </a:prstGeom>
        </p:spPr>
      </p:pic>
    </p:spTree>
    <p:extLst>
      <p:ext uri="{BB962C8B-B14F-4D97-AF65-F5344CB8AC3E}">
        <p14:creationId xmlns:p14="http://schemas.microsoft.com/office/powerpoint/2010/main" val="2210715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分布式快速排序</a:t>
            </a:r>
          </a:p>
        </p:txBody>
      </p:sp>
      <p:sp>
        <p:nvSpPr>
          <p:cNvPr id="3" name="文本框 2"/>
          <p:cNvSpPr txBox="1"/>
          <p:nvPr/>
        </p:nvSpPr>
        <p:spPr>
          <a:xfrm>
            <a:off x="1206500" y="2465070"/>
            <a:ext cx="10295255" cy="368300"/>
          </a:xfrm>
          <a:prstGeom prst="rect">
            <a:avLst/>
          </a:prstGeom>
          <a:noFill/>
        </p:spPr>
        <p:txBody>
          <a:bodyPr wrap="square" rtlCol="0">
            <a:spAutoFit/>
          </a:bodyPr>
          <a:lstStyle/>
          <a:p>
            <a:r>
              <a:rPr lang="zh-CN" altLang="en-US"/>
              <a:t>实现原理，每个线程内部首先快速排序得到有序子数组。然后对各个线程排序结果再进行快速排序。</a:t>
            </a:r>
          </a:p>
        </p:txBody>
      </p:sp>
      <p:pic>
        <p:nvPicPr>
          <p:cNvPr id="4" name="图片 3"/>
          <p:cNvPicPr>
            <a:picLocks noChangeAspect="1"/>
          </p:cNvPicPr>
          <p:nvPr/>
        </p:nvPicPr>
        <p:blipFill>
          <a:blip r:embed="rId2"/>
          <a:stretch>
            <a:fillRect/>
          </a:stretch>
        </p:blipFill>
        <p:spPr>
          <a:xfrm>
            <a:off x="1080770" y="3083560"/>
            <a:ext cx="4965700" cy="3319145"/>
          </a:xfrm>
          <a:prstGeom prst="rect">
            <a:avLst/>
          </a:prstGeom>
        </p:spPr>
      </p:pic>
      <p:pic>
        <p:nvPicPr>
          <p:cNvPr id="5" name="图片 4"/>
          <p:cNvPicPr>
            <a:picLocks noChangeAspect="1"/>
          </p:cNvPicPr>
          <p:nvPr/>
        </p:nvPicPr>
        <p:blipFill>
          <a:blip r:embed="rId3"/>
          <a:stretch>
            <a:fillRect/>
          </a:stretch>
        </p:blipFill>
        <p:spPr>
          <a:xfrm>
            <a:off x="7240270" y="3225800"/>
            <a:ext cx="3535680" cy="1432560"/>
          </a:xfrm>
          <a:prstGeom prst="rect">
            <a:avLst/>
          </a:prstGeom>
        </p:spPr>
      </p:pic>
      <p:pic>
        <p:nvPicPr>
          <p:cNvPr id="6" name="图片 5"/>
          <p:cNvPicPr>
            <a:picLocks noChangeAspect="1"/>
          </p:cNvPicPr>
          <p:nvPr/>
        </p:nvPicPr>
        <p:blipFill>
          <a:blip r:embed="rId4"/>
          <a:stretch>
            <a:fillRect/>
          </a:stretch>
        </p:blipFill>
        <p:spPr>
          <a:xfrm>
            <a:off x="7240270" y="4827270"/>
            <a:ext cx="3520440" cy="15011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50" y="121920"/>
            <a:ext cx="5659755" cy="492760"/>
          </a:xfrm>
        </p:spPr>
        <p:txBody>
          <a:bodyPr>
            <a:normAutofit fontScale="90000"/>
          </a:bodyPr>
          <a:lstStyle/>
          <a:p>
            <a:r>
              <a:rPr lang="zh-CN" altLang="en-US" dirty="0"/>
              <a:t>多节点分布式排序展望</a:t>
            </a:r>
          </a:p>
        </p:txBody>
      </p:sp>
      <p:sp>
        <p:nvSpPr>
          <p:cNvPr id="3" name="文本框 2"/>
          <p:cNvSpPr txBox="1"/>
          <p:nvPr/>
        </p:nvSpPr>
        <p:spPr>
          <a:xfrm>
            <a:off x="1206500" y="2465070"/>
            <a:ext cx="10295255" cy="368300"/>
          </a:xfrm>
          <a:prstGeom prst="rect">
            <a:avLst/>
          </a:prstGeom>
          <a:noFill/>
        </p:spPr>
        <p:txBody>
          <a:bodyPr wrap="square" rtlCol="0">
            <a:spAutoFit/>
          </a:bodyPr>
          <a:lstStyle/>
          <a:p>
            <a:r>
              <a:rPr lang="zh-CN" altLang="en-US"/>
              <a:t>。</a:t>
            </a:r>
          </a:p>
        </p:txBody>
      </p:sp>
      <p:pic>
        <p:nvPicPr>
          <p:cNvPr id="4" name="图片 3"/>
          <p:cNvPicPr>
            <a:picLocks noChangeAspect="1"/>
          </p:cNvPicPr>
          <p:nvPr/>
        </p:nvPicPr>
        <p:blipFill>
          <a:blip r:embed="rId2"/>
          <a:stretch>
            <a:fillRect/>
          </a:stretch>
        </p:blipFill>
        <p:spPr>
          <a:xfrm>
            <a:off x="1645920" y="868680"/>
            <a:ext cx="8900160" cy="55473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A1B-DAA6-4F2F-9730-C303A968A0D2}"/>
              </a:ext>
            </a:extLst>
          </p:cNvPr>
          <p:cNvSpPr>
            <a:spLocks noGrp="1"/>
          </p:cNvSpPr>
          <p:nvPr>
            <p:ph type="title"/>
          </p:nvPr>
        </p:nvSpPr>
        <p:spPr>
          <a:xfrm>
            <a:off x="913149" y="268891"/>
            <a:ext cx="10364451" cy="1596177"/>
          </a:xfrm>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50BF48AE-9581-42AF-A16E-5F0E4851745D}"/>
              </a:ext>
            </a:extLst>
          </p:cNvPr>
          <p:cNvSpPr>
            <a:spLocks noGrp="1"/>
          </p:cNvSpPr>
          <p:nvPr>
            <p:ph sz="quarter" idx="13"/>
          </p:nvPr>
        </p:nvSpPr>
        <p:spPr>
          <a:xfrm>
            <a:off x="913774" y="1865068"/>
            <a:ext cx="10363826" cy="2276215"/>
          </a:xfrm>
        </p:spPr>
        <p:txBody>
          <a:bodyPr>
            <a:normAutofit fontScale="92500" lnSpcReduction="10000"/>
          </a:bodyPr>
          <a:lstStyle/>
          <a:p>
            <a:r>
              <a:rPr lang="zh-CN" altLang="en-US" sz="2000" dirty="0"/>
              <a:t>败者树：胜者树和败者树都是完全二叉树，是树形选择排序的一种变型。每个叶子结点相当于一个选手，每个中间结点相当于一场比赛，每一层相当于一轮比赛。</a:t>
            </a:r>
          </a:p>
          <a:p>
            <a:r>
              <a:rPr lang="zh-CN" altLang="en-US" sz="2000" dirty="0"/>
              <a:t>　　不同的是，胜者树的中间结点记录的是胜者的标号；而败者树的中间结点记录的败者的标号。</a:t>
            </a:r>
          </a:p>
          <a:p>
            <a:r>
              <a:rPr lang="zh-CN" altLang="en-US" sz="2000" dirty="0"/>
              <a:t>　　胜者树与败者树可以在</a:t>
            </a:r>
            <a:r>
              <a:rPr lang="en-US" altLang="zh-CN" sz="2000" dirty="0"/>
              <a:t>log(n)</a:t>
            </a:r>
            <a:r>
              <a:rPr lang="zh-CN" altLang="en-US" sz="2000" dirty="0"/>
              <a:t>的时间内找到最值。任何一个叶子结点的值改变后，利用中间结点的信息，还是能够快速地找到最值。在</a:t>
            </a:r>
            <a:r>
              <a:rPr lang="en-US" altLang="zh-CN" sz="2000" dirty="0"/>
              <a:t>k</a:t>
            </a:r>
            <a:r>
              <a:rPr lang="zh-CN" altLang="en-US" sz="2000" dirty="0"/>
              <a:t>路归并排序中经常用到（示例如图所示）。</a:t>
            </a:r>
          </a:p>
          <a:p>
            <a:endParaRPr lang="zh-CN" altLang="en-US" dirty="0"/>
          </a:p>
        </p:txBody>
      </p:sp>
      <p:pic>
        <p:nvPicPr>
          <p:cNvPr id="4" name="图片 3">
            <a:extLst>
              <a:ext uri="{FF2B5EF4-FFF2-40B4-BE49-F238E27FC236}">
                <a16:creationId xmlns:a16="http://schemas.microsoft.com/office/drawing/2014/main" id="{627B7ED6-28C5-D641-B556-B96550D8A996}"/>
              </a:ext>
            </a:extLst>
          </p:cNvPr>
          <p:cNvPicPr>
            <a:picLocks noChangeAspect="1"/>
          </p:cNvPicPr>
          <p:nvPr/>
        </p:nvPicPr>
        <p:blipFill>
          <a:blip r:embed="rId2"/>
          <a:stretch>
            <a:fillRect/>
          </a:stretch>
        </p:blipFill>
        <p:spPr>
          <a:xfrm>
            <a:off x="2348716" y="4141283"/>
            <a:ext cx="3960440" cy="2528065"/>
          </a:xfrm>
          <a:prstGeom prst="rect">
            <a:avLst/>
          </a:prstGeom>
        </p:spPr>
      </p:pic>
    </p:spTree>
    <p:extLst>
      <p:ext uri="{BB962C8B-B14F-4D97-AF65-F5344CB8AC3E}">
        <p14:creationId xmlns:p14="http://schemas.microsoft.com/office/powerpoint/2010/main" val="3443821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p:txBody>
          <a:bodyPr>
            <a:normAutofit fontScale="85000" lnSpcReduction="10000"/>
          </a:bodyPr>
          <a:lstStyle/>
          <a:p>
            <a:r>
              <a:rPr lang="zh-CN" altLang="en-US" dirty="0"/>
              <a:t>（接上一页）叶子节点相当于参赛选手，中间节点是比赛，比赛中败者记录在中间节点，胜者继续参加后面的比赛，直到根节点。根节点之上的一个节点用来记录最终胜者。</a:t>
            </a:r>
          </a:p>
          <a:p>
            <a:endParaRPr lang="zh-CN" altLang="en-US" dirty="0"/>
          </a:p>
          <a:p>
            <a:r>
              <a:rPr lang="zh-CN" altLang="en-US" dirty="0"/>
              <a:t>败者树的建立：在参赛者数组</a:t>
            </a:r>
            <a:r>
              <a:rPr lang="en-US" altLang="zh-CN" dirty="0"/>
              <a:t>b[]</a:t>
            </a:r>
            <a:r>
              <a:rPr lang="zh-CN" altLang="en-US" dirty="0"/>
              <a:t>的最后添加一位，存放一个参赛选手的绝对最小值（选手都是正数的话，如</a:t>
            </a:r>
            <a:r>
              <a:rPr lang="en-US" altLang="zh-CN" dirty="0"/>
              <a:t>-1</a:t>
            </a:r>
            <a:r>
              <a:rPr lang="zh-CN" altLang="en-US" dirty="0"/>
              <a:t>）。所有中间节点都记录这个最小值的下标。然后依次调整（</a:t>
            </a:r>
            <a:r>
              <a:rPr lang="en-US" altLang="zh-CN" dirty="0"/>
              <a:t>adjust()</a:t>
            </a:r>
            <a:r>
              <a:rPr lang="zh-CN" altLang="en-US" dirty="0"/>
              <a:t>）各个选手即可。</a:t>
            </a:r>
          </a:p>
          <a:p>
            <a:endParaRPr lang="zh-CN" altLang="en-US" dirty="0"/>
          </a:p>
          <a:p>
            <a:r>
              <a:rPr lang="zh-CN" altLang="en-US" dirty="0"/>
              <a:t>败者树的调整：当改变一个选手的值，需要调整以维持败者树的形态。败者树只需调整选手的父节点即可。当子节点的值大于父节点，则子节点记录于父节点（小为胜利，记录败者），父节点继续与其父节点比赛；若子节点小于父节点，则直接使用子节点进行下一轮比赛。</a:t>
            </a:r>
          </a:p>
          <a:p>
            <a:endParaRPr lang="en-US" altLang="zh-CN" dirty="0"/>
          </a:p>
        </p:txBody>
      </p:sp>
    </p:spTree>
    <p:extLst>
      <p:ext uri="{BB962C8B-B14F-4D97-AF65-F5344CB8AC3E}">
        <p14:creationId xmlns:p14="http://schemas.microsoft.com/office/powerpoint/2010/main" val="1091139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313715"/>
            <a:ext cx="10364451" cy="1596177"/>
          </a:xfrm>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r>
              <a:rPr lang="zh-CN" altLang="en-US" dirty="0"/>
              <a:t>本算法的流程：</a:t>
            </a:r>
          </a:p>
          <a:p>
            <a:r>
              <a:rPr lang="zh-CN" altLang="en-US" dirty="0"/>
              <a:t>假设文件中整数个数为</a:t>
            </a:r>
            <a:r>
              <a:rPr lang="en-US" altLang="zh-CN" dirty="0"/>
              <a:t>N(N</a:t>
            </a:r>
            <a:r>
              <a:rPr lang="zh-CN" altLang="en-US" dirty="0"/>
              <a:t>是亿级的</a:t>
            </a:r>
            <a:r>
              <a:rPr lang="en-US" altLang="zh-CN" dirty="0"/>
              <a:t>)</a:t>
            </a:r>
            <a:r>
              <a:rPr lang="zh-CN" altLang="en-US" dirty="0"/>
              <a:t>，整数之间用空格分开。首先分多次从该文件中读取</a:t>
            </a:r>
            <a:r>
              <a:rPr lang="en-US" altLang="zh-CN" dirty="0"/>
              <a:t>M</a:t>
            </a:r>
            <a:r>
              <a:rPr lang="zh-CN" altLang="en-US" dirty="0"/>
              <a:t>（十万级）个整数，每次将</a:t>
            </a:r>
            <a:r>
              <a:rPr lang="en-US" altLang="zh-CN" dirty="0"/>
              <a:t>M</a:t>
            </a:r>
            <a:r>
              <a:rPr lang="zh-CN" altLang="en-US" dirty="0"/>
              <a:t>个整数在内存中使用快速排序之后存入临时文件，然后使用多路归并将各个临时文件中的数据再次整体排好序后存入输出文件。显然，该排序算法需要对每个整数做</a:t>
            </a:r>
            <a:r>
              <a:rPr lang="en-US" altLang="zh-CN" dirty="0"/>
              <a:t>2</a:t>
            </a:r>
            <a:r>
              <a:rPr lang="zh-CN" altLang="en-US" dirty="0"/>
              <a:t>次磁盘读和</a:t>
            </a:r>
            <a:r>
              <a:rPr lang="en-US" altLang="zh-CN" dirty="0"/>
              <a:t>2</a:t>
            </a:r>
            <a:r>
              <a:rPr lang="zh-CN" altLang="en-US" dirty="0"/>
              <a:t>次磁盘写。以下是本程序的流程图：</a:t>
            </a:r>
          </a:p>
          <a:p>
            <a:endParaRPr lang="zh-CN" altLang="en-US" dirty="0"/>
          </a:p>
          <a:p>
            <a:endParaRPr lang="en-US" altLang="zh-CN" dirty="0"/>
          </a:p>
        </p:txBody>
      </p:sp>
      <p:pic>
        <p:nvPicPr>
          <p:cNvPr id="4" name="图片 3">
            <a:extLst>
              <a:ext uri="{FF2B5EF4-FFF2-40B4-BE49-F238E27FC236}">
                <a16:creationId xmlns:a16="http://schemas.microsoft.com/office/drawing/2014/main" id="{0130F63A-00DE-94EB-74C3-45A730EF58E1}"/>
              </a:ext>
            </a:extLst>
          </p:cNvPr>
          <p:cNvPicPr>
            <a:picLocks noChangeAspect="1"/>
          </p:cNvPicPr>
          <p:nvPr/>
        </p:nvPicPr>
        <p:blipFill>
          <a:blip r:embed="rId2"/>
          <a:stretch>
            <a:fillRect/>
          </a:stretch>
        </p:blipFill>
        <p:spPr>
          <a:xfrm>
            <a:off x="913774" y="3429000"/>
            <a:ext cx="2376264" cy="2798865"/>
          </a:xfrm>
          <a:prstGeom prst="rect">
            <a:avLst/>
          </a:prstGeom>
        </p:spPr>
      </p:pic>
      <p:pic>
        <p:nvPicPr>
          <p:cNvPr id="5" name="图片 4">
            <a:extLst>
              <a:ext uri="{FF2B5EF4-FFF2-40B4-BE49-F238E27FC236}">
                <a16:creationId xmlns:a16="http://schemas.microsoft.com/office/drawing/2014/main" id="{4DC25CBE-C056-55E6-5D06-4ABEDE4420CA}"/>
              </a:ext>
            </a:extLst>
          </p:cNvPr>
          <p:cNvPicPr>
            <a:picLocks noChangeAspect="1"/>
          </p:cNvPicPr>
          <p:nvPr/>
        </p:nvPicPr>
        <p:blipFill>
          <a:blip r:embed="rId3"/>
          <a:stretch>
            <a:fillRect/>
          </a:stretch>
        </p:blipFill>
        <p:spPr>
          <a:xfrm>
            <a:off x="3871548" y="3429000"/>
            <a:ext cx="2376264" cy="2856461"/>
          </a:xfrm>
          <a:prstGeom prst="rect">
            <a:avLst/>
          </a:prstGeom>
        </p:spPr>
      </p:pic>
    </p:spTree>
    <p:extLst>
      <p:ext uri="{BB962C8B-B14F-4D97-AF65-F5344CB8AC3E}">
        <p14:creationId xmlns:p14="http://schemas.microsoft.com/office/powerpoint/2010/main" val="2349464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7" y="1333644"/>
            <a:ext cx="2376264" cy="369332"/>
          </a:xfrm>
          <a:prstGeom prst="rect">
            <a:avLst/>
          </a:prstGeom>
          <a:noFill/>
        </p:spPr>
        <p:txBody>
          <a:bodyPr wrap="square" rtlCol="0">
            <a:spAutoFit/>
          </a:bodyPr>
          <a:lstStyle/>
          <a:p>
            <a:r>
              <a:rPr lang="zh-CN" altLang="en-US" dirty="0"/>
              <a:t>内存中进行一次排序</a:t>
            </a:r>
          </a:p>
        </p:txBody>
      </p:sp>
      <p:pic>
        <p:nvPicPr>
          <p:cNvPr id="7" name="图片 6">
            <a:extLst>
              <a:ext uri="{FF2B5EF4-FFF2-40B4-BE49-F238E27FC236}">
                <a16:creationId xmlns:a16="http://schemas.microsoft.com/office/drawing/2014/main" id="{8F3E7835-D83B-5428-89D2-DC2444FF2FCB}"/>
              </a:ext>
            </a:extLst>
          </p:cNvPr>
          <p:cNvPicPr>
            <a:picLocks noChangeAspect="1"/>
          </p:cNvPicPr>
          <p:nvPr/>
        </p:nvPicPr>
        <p:blipFill>
          <a:blip r:embed="rId2"/>
          <a:stretch>
            <a:fillRect/>
          </a:stretch>
        </p:blipFill>
        <p:spPr>
          <a:xfrm>
            <a:off x="547935" y="1701244"/>
            <a:ext cx="7051395" cy="4385791"/>
          </a:xfrm>
          <a:prstGeom prst="rect">
            <a:avLst/>
          </a:prstGeom>
        </p:spPr>
      </p:pic>
    </p:spTree>
    <p:extLst>
      <p:ext uri="{BB962C8B-B14F-4D97-AF65-F5344CB8AC3E}">
        <p14:creationId xmlns:p14="http://schemas.microsoft.com/office/powerpoint/2010/main" val="2059154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2636251"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微软雅黑"/>
                <a:ea typeface="微软雅黑"/>
              </a:rPr>
              <a:t>·</a:t>
            </a:r>
            <a:r>
              <a:rPr lang="zh-CN" altLang="en-US" dirty="0">
                <a:solidFill>
                  <a:srgbClr val="000000"/>
                </a:solidFill>
                <a:latin typeface="微软雅黑"/>
                <a:ea typeface="微软雅黑"/>
              </a:rPr>
              <a:t>败者树调整和创建方法</a:t>
            </a:r>
            <a:endPar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4" name="图片 3">
            <a:extLst>
              <a:ext uri="{FF2B5EF4-FFF2-40B4-BE49-F238E27FC236}">
                <a16:creationId xmlns:a16="http://schemas.microsoft.com/office/drawing/2014/main" id="{CA64AD9D-088E-D44D-5ACF-C70ADD9893E0}"/>
              </a:ext>
            </a:extLst>
          </p:cNvPr>
          <p:cNvPicPr>
            <a:picLocks noChangeAspect="1"/>
          </p:cNvPicPr>
          <p:nvPr/>
        </p:nvPicPr>
        <p:blipFill>
          <a:blip r:embed="rId2"/>
          <a:stretch>
            <a:fillRect/>
          </a:stretch>
        </p:blipFill>
        <p:spPr>
          <a:xfrm>
            <a:off x="582706" y="1701245"/>
            <a:ext cx="6191931" cy="5010990"/>
          </a:xfrm>
          <a:prstGeom prst="rect">
            <a:avLst/>
          </a:prstGeom>
        </p:spPr>
      </p:pic>
    </p:spTree>
    <p:extLst>
      <p:ext uri="{BB962C8B-B14F-4D97-AF65-F5344CB8AC3E}">
        <p14:creationId xmlns:p14="http://schemas.microsoft.com/office/powerpoint/2010/main" val="204165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4E416-7F55-4580-9B07-664B7A755F57}"/>
              </a:ext>
            </a:extLst>
          </p:cNvPr>
          <p:cNvSpPr>
            <a:spLocks noGrp="1"/>
          </p:cNvSpPr>
          <p:nvPr>
            <p:ph type="title"/>
          </p:nvPr>
        </p:nvSpPr>
        <p:spPr/>
        <p:txBody>
          <a:bodyPr/>
          <a:lstStyle/>
          <a:p>
            <a:r>
              <a:rPr lang="zh-CN" altLang="en-US" dirty="0"/>
              <a:t>分工</a:t>
            </a:r>
          </a:p>
        </p:txBody>
      </p:sp>
      <p:sp>
        <p:nvSpPr>
          <p:cNvPr id="3" name="内容占位符 2">
            <a:extLst>
              <a:ext uri="{FF2B5EF4-FFF2-40B4-BE49-F238E27FC236}">
                <a16:creationId xmlns:a16="http://schemas.microsoft.com/office/drawing/2014/main" id="{2C255411-864E-4794-B2F0-2C9DB163B6E9}"/>
              </a:ext>
            </a:extLst>
          </p:cNvPr>
          <p:cNvSpPr>
            <a:spLocks noGrp="1"/>
          </p:cNvSpPr>
          <p:nvPr>
            <p:ph sz="quarter" idx="13"/>
          </p:nvPr>
        </p:nvSpPr>
        <p:spPr/>
        <p:txBody>
          <a:bodyPr/>
          <a:lstStyle/>
          <a:p>
            <a:r>
              <a:rPr lang="zh-CN" altLang="en-US" dirty="0"/>
              <a:t>艾昊：随机化三路快速排序，归并排序，基数排序，大数高精度排序，分布式快速排序，分布式归并排序，分布式多路归并排序</a:t>
            </a:r>
            <a:endParaRPr lang="en-US" altLang="zh-CN" dirty="0"/>
          </a:p>
          <a:p>
            <a:r>
              <a:rPr lang="zh-CN" altLang="en-US" dirty="0"/>
              <a:t>何金泽：分布式外存排序</a:t>
            </a:r>
            <a:endParaRPr lang="en-US" altLang="zh-CN" dirty="0"/>
          </a:p>
          <a:p>
            <a:r>
              <a:rPr lang="zh-CN" altLang="en-US" dirty="0"/>
              <a:t>徐龙：</a:t>
            </a:r>
            <a:r>
              <a:rPr lang="en-US" altLang="zh-CN" dirty="0"/>
              <a:t> </a:t>
            </a:r>
            <a:r>
              <a:rPr lang="en-US" altLang="zh-CN" dirty="0" err="1"/>
              <a:t>选择排序</a:t>
            </a:r>
            <a:r>
              <a:rPr lang="en-US" altLang="zh-CN" dirty="0"/>
              <a:t> </a:t>
            </a:r>
            <a:r>
              <a:rPr lang="zh-CN" altLang="en-US" dirty="0"/>
              <a:t>，</a:t>
            </a:r>
            <a:r>
              <a:rPr lang="en-US" altLang="zh-CN" dirty="0" err="1"/>
              <a:t>希尔排序</a:t>
            </a:r>
            <a:r>
              <a:rPr lang="en-US" altLang="zh-CN" dirty="0"/>
              <a:t> </a:t>
            </a:r>
            <a:r>
              <a:rPr lang="zh-CN" altLang="en-US" dirty="0"/>
              <a:t>，</a:t>
            </a:r>
            <a:r>
              <a:rPr lang="en-US" altLang="zh-CN" dirty="0" err="1"/>
              <a:t>二路快速排序</a:t>
            </a:r>
            <a:r>
              <a:rPr lang="zh-CN" altLang="en-US" dirty="0"/>
              <a:t>，</a:t>
            </a:r>
            <a:r>
              <a:rPr lang="en-US" altLang="zh-CN" dirty="0"/>
              <a:t> </a:t>
            </a:r>
            <a:r>
              <a:rPr lang="en-US" altLang="zh-CN" dirty="0" err="1"/>
              <a:t>Java实现分布式快速排序</a:t>
            </a:r>
            <a:r>
              <a:rPr lang="zh-CN" altLang="en-US" dirty="0"/>
              <a:t>，多节点分布式排序展望</a:t>
            </a:r>
            <a:endParaRPr lang="en-US" altLang="zh-CN" dirty="0"/>
          </a:p>
        </p:txBody>
      </p:sp>
    </p:spTree>
    <p:extLst>
      <p:ext uri="{BB962C8B-B14F-4D97-AF65-F5344CB8AC3E}">
        <p14:creationId xmlns:p14="http://schemas.microsoft.com/office/powerpoint/2010/main" val="166278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2636251"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rPr>
              <a:t>K</a:t>
            </a: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路归并</a:t>
            </a:r>
          </a:p>
        </p:txBody>
      </p:sp>
      <p:pic>
        <p:nvPicPr>
          <p:cNvPr id="5" name="图片 4">
            <a:extLst>
              <a:ext uri="{FF2B5EF4-FFF2-40B4-BE49-F238E27FC236}">
                <a16:creationId xmlns:a16="http://schemas.microsoft.com/office/drawing/2014/main" id="{440100C8-1C4D-B358-1E08-4EE16DACD096}"/>
              </a:ext>
            </a:extLst>
          </p:cNvPr>
          <p:cNvPicPr>
            <a:picLocks noChangeAspect="1"/>
          </p:cNvPicPr>
          <p:nvPr/>
        </p:nvPicPr>
        <p:blipFill>
          <a:blip r:embed="rId2"/>
          <a:stretch>
            <a:fillRect/>
          </a:stretch>
        </p:blipFill>
        <p:spPr>
          <a:xfrm>
            <a:off x="351670" y="1808043"/>
            <a:ext cx="6156706" cy="4784673"/>
          </a:xfrm>
          <a:prstGeom prst="rect">
            <a:avLst/>
          </a:prstGeom>
        </p:spPr>
      </p:pic>
      <p:pic>
        <p:nvPicPr>
          <p:cNvPr id="7" name="图片 6">
            <a:extLst>
              <a:ext uri="{FF2B5EF4-FFF2-40B4-BE49-F238E27FC236}">
                <a16:creationId xmlns:a16="http://schemas.microsoft.com/office/drawing/2014/main" id="{65823BB4-459E-8B5B-3480-79ADBB225B95}"/>
              </a:ext>
            </a:extLst>
          </p:cNvPr>
          <p:cNvPicPr>
            <a:picLocks noChangeAspect="1"/>
          </p:cNvPicPr>
          <p:nvPr/>
        </p:nvPicPr>
        <p:blipFill>
          <a:blip r:embed="rId3"/>
          <a:stretch>
            <a:fillRect/>
          </a:stretch>
        </p:blipFill>
        <p:spPr>
          <a:xfrm>
            <a:off x="7171631" y="1949119"/>
            <a:ext cx="4106594" cy="3459767"/>
          </a:xfrm>
          <a:prstGeom prst="rect">
            <a:avLst/>
          </a:prstGeom>
        </p:spPr>
      </p:pic>
    </p:spTree>
    <p:extLst>
      <p:ext uri="{BB962C8B-B14F-4D97-AF65-F5344CB8AC3E}">
        <p14:creationId xmlns:p14="http://schemas.microsoft.com/office/powerpoint/2010/main" val="1581353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4115428"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最后将生成的每一个临时文件合并之</a:t>
            </a:r>
          </a:p>
        </p:txBody>
      </p:sp>
      <p:pic>
        <p:nvPicPr>
          <p:cNvPr id="5" name="图片 4">
            <a:extLst>
              <a:ext uri="{FF2B5EF4-FFF2-40B4-BE49-F238E27FC236}">
                <a16:creationId xmlns:a16="http://schemas.microsoft.com/office/drawing/2014/main" id="{68EC6D46-9B1C-5632-15F6-60F7FBAED4B0}"/>
              </a:ext>
            </a:extLst>
          </p:cNvPr>
          <p:cNvPicPr>
            <a:picLocks noChangeAspect="1"/>
          </p:cNvPicPr>
          <p:nvPr/>
        </p:nvPicPr>
        <p:blipFill>
          <a:blip r:embed="rId2"/>
          <a:stretch>
            <a:fillRect/>
          </a:stretch>
        </p:blipFill>
        <p:spPr>
          <a:xfrm>
            <a:off x="250164" y="1749032"/>
            <a:ext cx="6429952" cy="4875885"/>
          </a:xfrm>
          <a:prstGeom prst="rect">
            <a:avLst/>
          </a:prstGeom>
        </p:spPr>
      </p:pic>
      <p:pic>
        <p:nvPicPr>
          <p:cNvPr id="7" name="图片 6">
            <a:extLst>
              <a:ext uri="{FF2B5EF4-FFF2-40B4-BE49-F238E27FC236}">
                <a16:creationId xmlns:a16="http://schemas.microsoft.com/office/drawing/2014/main" id="{B0E96FE5-4B06-9DBF-9D36-208602E57414}"/>
              </a:ext>
            </a:extLst>
          </p:cNvPr>
          <p:cNvPicPr>
            <a:picLocks noChangeAspect="1"/>
          </p:cNvPicPr>
          <p:nvPr/>
        </p:nvPicPr>
        <p:blipFill>
          <a:blip r:embed="rId3"/>
          <a:stretch>
            <a:fillRect/>
          </a:stretch>
        </p:blipFill>
        <p:spPr>
          <a:xfrm>
            <a:off x="6976938" y="1596177"/>
            <a:ext cx="4542398" cy="4033247"/>
          </a:xfrm>
          <a:prstGeom prst="rect">
            <a:avLst/>
          </a:prstGeom>
        </p:spPr>
      </p:pic>
    </p:spTree>
    <p:extLst>
      <p:ext uri="{BB962C8B-B14F-4D97-AF65-F5344CB8AC3E}">
        <p14:creationId xmlns:p14="http://schemas.microsoft.com/office/powerpoint/2010/main" val="3633079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外部排序（败者树解法）排序效果</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pic>
        <p:nvPicPr>
          <p:cNvPr id="4" name="图片 3">
            <a:extLst>
              <a:ext uri="{FF2B5EF4-FFF2-40B4-BE49-F238E27FC236}">
                <a16:creationId xmlns:a16="http://schemas.microsoft.com/office/drawing/2014/main" id="{1DA5D9F7-00A4-362F-B4A4-8A6C46CD8A2A}"/>
              </a:ext>
            </a:extLst>
          </p:cNvPr>
          <p:cNvPicPr>
            <a:picLocks noChangeAspect="1"/>
          </p:cNvPicPr>
          <p:nvPr/>
        </p:nvPicPr>
        <p:blipFill>
          <a:blip r:embed="rId2"/>
          <a:stretch>
            <a:fillRect/>
          </a:stretch>
        </p:blipFill>
        <p:spPr>
          <a:xfrm>
            <a:off x="908442" y="1445655"/>
            <a:ext cx="2994920" cy="2453853"/>
          </a:xfrm>
          <a:prstGeom prst="rect">
            <a:avLst/>
          </a:prstGeom>
        </p:spPr>
      </p:pic>
      <p:pic>
        <p:nvPicPr>
          <p:cNvPr id="8" name="图片 7">
            <a:extLst>
              <a:ext uri="{FF2B5EF4-FFF2-40B4-BE49-F238E27FC236}">
                <a16:creationId xmlns:a16="http://schemas.microsoft.com/office/drawing/2014/main" id="{EFC4D450-8B6C-4FEA-1EA4-EB91F7EC9E27}"/>
              </a:ext>
            </a:extLst>
          </p:cNvPr>
          <p:cNvPicPr>
            <a:picLocks noChangeAspect="1"/>
          </p:cNvPicPr>
          <p:nvPr/>
        </p:nvPicPr>
        <p:blipFill>
          <a:blip r:embed="rId3"/>
          <a:stretch>
            <a:fillRect/>
          </a:stretch>
        </p:blipFill>
        <p:spPr>
          <a:xfrm>
            <a:off x="5548261" y="1567453"/>
            <a:ext cx="2461473" cy="922100"/>
          </a:xfrm>
          <a:prstGeom prst="rect">
            <a:avLst/>
          </a:prstGeom>
        </p:spPr>
      </p:pic>
      <p:pic>
        <p:nvPicPr>
          <p:cNvPr id="9" name="图片 8">
            <a:extLst>
              <a:ext uri="{FF2B5EF4-FFF2-40B4-BE49-F238E27FC236}">
                <a16:creationId xmlns:a16="http://schemas.microsoft.com/office/drawing/2014/main" id="{B92CEB56-7E12-65F5-B432-8D0ACFCA8034}"/>
              </a:ext>
            </a:extLst>
          </p:cNvPr>
          <p:cNvPicPr>
            <a:picLocks noChangeAspect="1"/>
          </p:cNvPicPr>
          <p:nvPr/>
        </p:nvPicPr>
        <p:blipFill>
          <a:blip r:embed="rId4"/>
          <a:stretch>
            <a:fillRect/>
          </a:stretch>
        </p:blipFill>
        <p:spPr>
          <a:xfrm>
            <a:off x="913774" y="4513796"/>
            <a:ext cx="2019475" cy="998307"/>
          </a:xfrm>
          <a:prstGeom prst="rect">
            <a:avLst/>
          </a:prstGeom>
        </p:spPr>
      </p:pic>
      <p:pic>
        <p:nvPicPr>
          <p:cNvPr id="10" name="图片 9">
            <a:extLst>
              <a:ext uri="{FF2B5EF4-FFF2-40B4-BE49-F238E27FC236}">
                <a16:creationId xmlns:a16="http://schemas.microsoft.com/office/drawing/2014/main" id="{973FDA87-6E30-9ADE-C4EE-B44595A199C7}"/>
              </a:ext>
            </a:extLst>
          </p:cNvPr>
          <p:cNvPicPr>
            <a:picLocks noChangeAspect="1"/>
          </p:cNvPicPr>
          <p:nvPr/>
        </p:nvPicPr>
        <p:blipFill>
          <a:blip r:embed="rId5"/>
          <a:stretch>
            <a:fillRect/>
          </a:stretch>
        </p:blipFill>
        <p:spPr>
          <a:xfrm>
            <a:off x="5418709" y="4615876"/>
            <a:ext cx="2591025" cy="1013548"/>
          </a:xfrm>
          <a:prstGeom prst="rect">
            <a:avLst/>
          </a:prstGeom>
        </p:spPr>
      </p:pic>
    </p:spTree>
    <p:extLst>
      <p:ext uri="{BB962C8B-B14F-4D97-AF65-F5344CB8AC3E}">
        <p14:creationId xmlns:p14="http://schemas.microsoft.com/office/powerpoint/2010/main" val="811247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04A19-A02F-4A8D-80A2-22A811C531BB}"/>
              </a:ext>
            </a:extLst>
          </p:cNvPr>
          <p:cNvSpPr>
            <a:spLocks noGrp="1"/>
          </p:cNvSpPr>
          <p:nvPr>
            <p:ph type="title"/>
          </p:nvPr>
        </p:nvSpPr>
        <p:spPr/>
        <p:txBody>
          <a:bodyPr/>
          <a:lstStyle/>
          <a:p>
            <a:r>
              <a:rPr lang="zh-CN" altLang="en-US" dirty="0"/>
              <a:t>对比</a:t>
            </a:r>
          </a:p>
        </p:txBody>
      </p:sp>
      <p:pic>
        <p:nvPicPr>
          <p:cNvPr id="11" name="内容占位符 10">
            <a:extLst>
              <a:ext uri="{FF2B5EF4-FFF2-40B4-BE49-F238E27FC236}">
                <a16:creationId xmlns:a16="http://schemas.microsoft.com/office/drawing/2014/main" id="{D5896225-F10B-40EA-88CC-71A371D795EB}"/>
              </a:ext>
            </a:extLst>
          </p:cNvPr>
          <p:cNvPicPr>
            <a:picLocks noGrp="1" noChangeAspect="1"/>
          </p:cNvPicPr>
          <p:nvPr>
            <p:ph sz="quarter" idx="13"/>
          </p:nvPr>
        </p:nvPicPr>
        <p:blipFill>
          <a:blip r:embed="rId2"/>
          <a:stretch>
            <a:fillRect/>
          </a:stretch>
        </p:blipFill>
        <p:spPr>
          <a:xfrm>
            <a:off x="913774" y="2002896"/>
            <a:ext cx="10364451" cy="3935212"/>
          </a:xfrm>
        </p:spPr>
      </p:pic>
    </p:spTree>
    <p:extLst>
      <p:ext uri="{BB962C8B-B14F-4D97-AF65-F5344CB8AC3E}">
        <p14:creationId xmlns:p14="http://schemas.microsoft.com/office/powerpoint/2010/main" val="3374617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图片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长方形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2" name="图片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占位符 5" descr="科学实验室">
            <a:extLst>
              <a:ext uri="{FF2B5EF4-FFF2-40B4-BE49-F238E27FC236}">
                <a16:creationId xmlns:a16="http://schemas.microsoft.com/office/drawing/2014/main" id="{2543122C-30CE-4CD2-B15E-CA20AE39CC4D}"/>
              </a:ext>
            </a:extLst>
          </p:cNvPr>
          <p:cNvPicPr>
            <a:picLocks noGrp="1" noChangeAspect="1"/>
          </p:cNvPicPr>
          <p:nvPr>
            <p:ph type="pic" idx="1"/>
          </p:nvPr>
        </p:nvPicPr>
        <p:blipFill rotWithShape="1">
          <a:blip r:embed="rId5" cstate="email">
            <a:extLst>
              <a:ext uri="{28A0092B-C50C-407E-A947-70E740481C1C}">
                <a14:useLocalDpi xmlns:a14="http://schemas.microsoft.com/office/drawing/2010/main"/>
              </a:ext>
            </a:extLst>
          </a:blip>
          <a:srcRect l="7364" r="2" b="2"/>
          <a:stretch/>
        </p:blipFill>
        <p:spPr>
          <a:xfrm>
            <a:off x="8860" y="10"/>
            <a:ext cx="6924201" cy="6857990"/>
          </a:xfrm>
          <a:prstGeom prst="rect">
            <a:avLst/>
          </a:prstGeom>
        </p:spPr>
      </p:pic>
      <p:sp>
        <p:nvSpPr>
          <p:cNvPr id="54" name="长方形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6" name="图片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标题 1">
            <a:extLst>
              <a:ext uri="{FF2B5EF4-FFF2-40B4-BE49-F238E27FC236}">
                <a16:creationId xmlns:a16="http://schemas.microsoft.com/office/drawing/2014/main" id="{12B77B0A-41A1-428C-897D-2AEE4B4A56BD}"/>
              </a:ext>
            </a:extLst>
          </p:cNvPr>
          <p:cNvSpPr>
            <a:spLocks noGrp="1"/>
          </p:cNvSpPr>
          <p:nvPr>
            <p:ph type="title"/>
          </p:nvPr>
        </p:nvSpPr>
        <p:spPr>
          <a:xfrm>
            <a:off x="7570382" y="1358901"/>
            <a:ext cx="3707844" cy="2730498"/>
          </a:xfrm>
        </p:spPr>
        <p:txBody>
          <a:bodyPr vert="horz" lIns="91440" tIns="45720" rIns="91440" bIns="45720" rtlCol="0" anchor="b">
            <a:normAutofit/>
          </a:bodyPr>
          <a:lstStyle/>
          <a:p>
            <a:pPr rtl="0"/>
            <a:r>
              <a:rPr lang="zh-CN" altLang="en-US" sz="4800" dirty="0">
                <a:latin typeface="Microsoft YaHei UI" panose="020B0503020204020204" pitchFamily="34" charset="-122"/>
                <a:ea typeface="Microsoft YaHei UI" panose="020B0503020204020204" pitchFamily="34" charset="-122"/>
              </a:rPr>
              <a:t>谢谢观看</a:t>
            </a:r>
          </a:p>
        </p:txBody>
      </p:sp>
      <p:sp>
        <p:nvSpPr>
          <p:cNvPr id="4" name="文本占位符 3">
            <a:extLst>
              <a:ext uri="{FF2B5EF4-FFF2-40B4-BE49-F238E27FC236}">
                <a16:creationId xmlns:a16="http://schemas.microsoft.com/office/drawing/2014/main" id="{038BA689-20E2-4C6E-9788-5A871F3D197B}"/>
              </a:ext>
            </a:extLst>
          </p:cNvPr>
          <p:cNvSpPr>
            <a:spLocks noGrp="1"/>
          </p:cNvSpPr>
          <p:nvPr>
            <p:ph type="body" sz="half" idx="2"/>
          </p:nvPr>
        </p:nvSpPr>
        <p:spPr>
          <a:xfrm>
            <a:off x="7676707" y="4165601"/>
            <a:ext cx="3707844" cy="789172"/>
          </a:xfrm>
        </p:spPr>
        <p:txBody>
          <a:bodyPr vert="horz" lIns="91440" tIns="45720" rIns="91440" bIns="45720" rtlCol="0">
            <a:normAutofit/>
          </a:bodyPr>
          <a:lstStyle/>
          <a:p>
            <a:pPr rtl="0"/>
            <a:endParaRPr lang="en-US" altLang="zh-CN" sz="2200" dirty="0">
              <a:solidFill>
                <a:schemeClr val="bg1">
                  <a:lumMod val="50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8461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30" y="628015"/>
            <a:ext cx="10365105" cy="1586865"/>
          </a:xfrm>
        </p:spPr>
        <p:txBody>
          <a:bodyPr/>
          <a:lstStyle/>
          <a:p>
            <a:r>
              <a:rPr lang="zh-CN" altLang="en-US">
                <a:sym typeface="+mn-ea"/>
              </a:rPr>
              <a:t>选择排序</a:t>
            </a:r>
            <a:endParaRPr lang="zh-CN" altLang="en-US" dirty="0"/>
          </a:p>
        </p:txBody>
      </p:sp>
      <p:sp>
        <p:nvSpPr>
          <p:cNvPr id="5" name="文本框 4"/>
          <p:cNvSpPr txBox="1"/>
          <p:nvPr/>
        </p:nvSpPr>
        <p:spPr>
          <a:xfrm>
            <a:off x="848995" y="1910080"/>
            <a:ext cx="8242300" cy="1125855"/>
          </a:xfrm>
          <a:prstGeom prst="rect">
            <a:avLst/>
          </a:prstGeom>
          <a:noFill/>
        </p:spPr>
        <p:txBody>
          <a:bodyPr wrap="square" rtlCol="0" anchor="t">
            <a:noAutofit/>
          </a:bodyPr>
          <a:lstStyle/>
          <a:p>
            <a:r>
              <a:rPr lang="zh-CN" altLang="en-US"/>
              <a:t>从待排序序列中，找到关键字最小的元素；</a:t>
            </a:r>
          </a:p>
          <a:p>
            <a:r>
              <a:rPr lang="zh-CN" altLang="en-US"/>
              <a:t>如果最小元素不是待排序序列的第一个元素，将其和第一个元素互换；</a:t>
            </a:r>
          </a:p>
          <a:p>
            <a:r>
              <a:rPr lang="zh-CN" altLang="en-US"/>
              <a:t>从余下的 N - 1 个元素中，找出关键字最小的元素，重复(1)、(2)步，直到排序结束。 简单选择排序通过两层循环实现。 第一层循环：依次遍历序列当中的每一个元素 第二层循环：将遍历得到的当前元素依次与余下的元素进行比较，符合最小元素的条件，则交换。 selectionSort 总的时间复杂度为O(n^2)</a:t>
            </a:r>
          </a:p>
        </p:txBody>
      </p:sp>
      <p:pic>
        <p:nvPicPr>
          <p:cNvPr id="6" name="图片 5"/>
          <p:cNvPicPr>
            <a:picLocks noChangeAspect="1"/>
          </p:cNvPicPr>
          <p:nvPr>
            <p:custDataLst>
              <p:tags r:id="rId1"/>
            </p:custDataLst>
          </p:nvPr>
        </p:nvPicPr>
        <p:blipFill>
          <a:blip r:embed="rId3"/>
          <a:stretch>
            <a:fillRect/>
          </a:stretch>
        </p:blipFill>
        <p:spPr>
          <a:xfrm>
            <a:off x="991235" y="4271645"/>
            <a:ext cx="4671060" cy="1417320"/>
          </a:xfrm>
          <a:prstGeom prst="rect">
            <a:avLst/>
          </a:prstGeom>
        </p:spPr>
      </p:pic>
      <p:pic>
        <p:nvPicPr>
          <p:cNvPr id="7" name="图片 6"/>
          <p:cNvPicPr>
            <a:picLocks noChangeAspect="1"/>
          </p:cNvPicPr>
          <p:nvPr/>
        </p:nvPicPr>
        <p:blipFill>
          <a:blip r:embed="rId4"/>
          <a:stretch>
            <a:fillRect/>
          </a:stretch>
        </p:blipFill>
        <p:spPr>
          <a:xfrm>
            <a:off x="7574915" y="3360420"/>
            <a:ext cx="4442460" cy="34975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521F9-4A61-43BA-98F7-4F709149F53D}"/>
              </a:ext>
            </a:extLst>
          </p:cNvPr>
          <p:cNvSpPr>
            <a:spLocks noGrp="1"/>
          </p:cNvSpPr>
          <p:nvPr>
            <p:ph type="title"/>
          </p:nvPr>
        </p:nvSpPr>
        <p:spPr/>
        <p:txBody>
          <a:bodyPr/>
          <a:lstStyle/>
          <a:p>
            <a:r>
              <a:rPr lang="zh-CN" altLang="en-US" dirty="0"/>
              <a:t>基数排序</a:t>
            </a:r>
          </a:p>
        </p:txBody>
      </p:sp>
      <p:sp>
        <p:nvSpPr>
          <p:cNvPr id="3" name="内容占位符 2">
            <a:extLst>
              <a:ext uri="{FF2B5EF4-FFF2-40B4-BE49-F238E27FC236}">
                <a16:creationId xmlns:a16="http://schemas.microsoft.com/office/drawing/2014/main" id="{7A0B76C1-9FB7-4C87-946E-B1D0E8DE3F3F}"/>
              </a:ext>
            </a:extLst>
          </p:cNvPr>
          <p:cNvSpPr>
            <a:spLocks noGrp="1"/>
          </p:cNvSpPr>
          <p:nvPr>
            <p:ph sz="quarter" idx="13"/>
          </p:nvPr>
        </p:nvSpPr>
        <p:spPr/>
        <p:txBody>
          <a:bodyPr/>
          <a:lstStyle/>
          <a:p>
            <a:r>
              <a:rPr lang="zh-CN" altLang="en-US" dirty="0"/>
              <a:t>根据每位数字进行排序，个位，十位，百位，千位</a:t>
            </a:r>
            <a:r>
              <a:rPr lang="en-US" altLang="zh-CN" dirty="0"/>
              <a:t>……</a:t>
            </a:r>
          </a:p>
          <a:p>
            <a:r>
              <a:rPr lang="zh-CN" altLang="en-US" dirty="0"/>
              <a:t>每一轮保证数组按某一位有序</a:t>
            </a:r>
            <a:endParaRPr lang="en-US" altLang="zh-CN" dirty="0"/>
          </a:p>
          <a:p>
            <a:r>
              <a:rPr lang="zh-CN" altLang="en-US" dirty="0"/>
              <a:t>每一轮保证不破坏原来的相对顺序，利用一个桶来实现</a:t>
            </a:r>
            <a:endParaRPr lang="en-US" altLang="zh-CN" dirty="0"/>
          </a:p>
          <a:p>
            <a:r>
              <a:rPr lang="zh-CN" altLang="en-US" dirty="0"/>
              <a:t>对于负数，可以构造</a:t>
            </a:r>
            <a:r>
              <a:rPr lang="en-US" altLang="zh-CN" dirty="0"/>
              <a:t>-9~-1</a:t>
            </a:r>
            <a:r>
              <a:rPr lang="zh-CN" altLang="en-US" dirty="0"/>
              <a:t>的桶</a:t>
            </a:r>
            <a:endParaRPr lang="en-US" altLang="zh-CN" dirty="0"/>
          </a:p>
          <a:p>
            <a:r>
              <a:rPr lang="zh-CN" altLang="en-US" dirty="0"/>
              <a:t>对于给定的</a:t>
            </a:r>
            <a:r>
              <a:rPr lang="en-US" altLang="zh-CN" dirty="0"/>
              <a:t>n</a:t>
            </a:r>
            <a:r>
              <a:rPr lang="zh-CN" altLang="en-US" dirty="0"/>
              <a:t>个</a:t>
            </a:r>
            <a:r>
              <a:rPr lang="en-US" altLang="zh-CN" dirty="0"/>
              <a:t>d</a:t>
            </a:r>
            <a:r>
              <a:rPr lang="zh-CN" altLang="en-US" dirty="0"/>
              <a:t>位数，取值范围为</a:t>
            </a:r>
            <a:r>
              <a:rPr lang="en-US" altLang="zh-CN" dirty="0"/>
              <a:t>[0,k]</a:t>
            </a:r>
            <a:r>
              <a:rPr lang="zh-CN" altLang="en-US" dirty="0"/>
              <a:t>，我们使用计数排序比较元素的每一位，基数排序耗时</a:t>
            </a:r>
            <a:r>
              <a:rPr lang="en-US" altLang="zh-CN" dirty="0"/>
              <a:t>Θ(</a:t>
            </a:r>
            <a:r>
              <a:rPr lang="en-US" altLang="zh-CN" dirty="0" err="1"/>
              <a:t>n+k</a:t>
            </a:r>
            <a:r>
              <a:rPr lang="en-US" altLang="zh-CN" dirty="0"/>
              <a:t>)</a:t>
            </a:r>
            <a:r>
              <a:rPr lang="zh-CN" altLang="en-US" dirty="0"/>
              <a:t>，那么基数排序的复杂度为</a:t>
            </a:r>
            <a:r>
              <a:rPr lang="en-US" altLang="zh-CN" dirty="0"/>
              <a:t>Θ(d(</a:t>
            </a:r>
            <a:r>
              <a:rPr lang="en-US" altLang="zh-CN" dirty="0" err="1"/>
              <a:t>n+k</a:t>
            </a:r>
            <a:r>
              <a:rPr lang="en-US" altLang="zh-CN" dirty="0"/>
              <a:t>))</a:t>
            </a:r>
            <a:r>
              <a:rPr lang="zh-CN" altLang="en-US" dirty="0"/>
              <a:t>。</a:t>
            </a:r>
          </a:p>
        </p:txBody>
      </p:sp>
    </p:spTree>
    <p:extLst>
      <p:ext uri="{BB962C8B-B14F-4D97-AF65-F5344CB8AC3E}">
        <p14:creationId xmlns:p14="http://schemas.microsoft.com/office/powerpoint/2010/main" val="394258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希尔排序</a:t>
            </a:r>
            <a:endParaRPr lang="zh-CN" altLang="en-US" dirty="0"/>
          </a:p>
        </p:txBody>
      </p:sp>
      <p:sp>
        <p:nvSpPr>
          <p:cNvPr id="4" name="文本框 3"/>
          <p:cNvSpPr txBox="1"/>
          <p:nvPr/>
        </p:nvSpPr>
        <p:spPr>
          <a:xfrm>
            <a:off x="694055" y="2391410"/>
            <a:ext cx="5944235" cy="2299335"/>
          </a:xfrm>
          <a:prstGeom prst="rect">
            <a:avLst/>
          </a:prstGeom>
          <a:noFill/>
        </p:spPr>
        <p:txBody>
          <a:bodyPr wrap="square" rtlCol="0" anchor="t">
            <a:noAutofit/>
          </a:bodyPr>
          <a:lstStyle/>
          <a:p>
            <a:r>
              <a:rPr lang="zh-CN" altLang="en-US">
                <a:sym typeface="+mn-ea"/>
              </a:rPr>
              <a:t>希尔排序的基本思想是：先将整个待排序的记录序列分割成为若干子序列分别进行直接插入排序，待整个序列中的记录“基本有序”时，再对全体记录进行依次直接插入排序。</a:t>
            </a:r>
            <a:endParaRPr lang="zh-CN" altLang="en-US"/>
          </a:p>
          <a:p>
            <a:endParaRPr lang="zh-CN" altLang="en-US"/>
          </a:p>
          <a:p>
            <a:r>
              <a:rPr lang="zh-CN" altLang="en-US">
                <a:sym typeface="+mn-ea"/>
              </a:rPr>
              <a:t>过程如下：</a:t>
            </a:r>
            <a:endParaRPr lang="zh-CN" altLang="en-US"/>
          </a:p>
          <a:p>
            <a:r>
              <a:rPr lang="zh-CN" altLang="en-US">
                <a:sym typeface="+mn-ea"/>
              </a:rPr>
              <a:t>选择一个增量序列 t1，t2，……，tk，其中 ti &gt; tj, tk = 1；</a:t>
            </a:r>
            <a:endParaRPr lang="zh-CN" altLang="en-US"/>
          </a:p>
          <a:p>
            <a:r>
              <a:rPr lang="zh-CN" altLang="en-US">
                <a:sym typeface="+mn-ea"/>
              </a:rPr>
              <a:t>按增量序列个数 k，对序列进行 k 趟排序；</a:t>
            </a:r>
            <a:endParaRPr lang="zh-CN" altLang="en-US"/>
          </a:p>
          <a:p>
            <a:r>
              <a:rPr lang="zh-CN" altLang="en-US">
                <a:sym typeface="+mn-ea"/>
              </a:rPr>
              <a:t>每趟排序，根据对应的增量 ti，将待排序列分割成若干长度为 m 的子序列，分别对各子表进行直接插入排序。仅增量因子为 1 时，整个序列作为一个表来处理，表长度即为整个序列的长度。 最好情况：O(n) 最坏情况：O(n^2)</a:t>
            </a:r>
          </a:p>
        </p:txBody>
      </p:sp>
      <p:pic>
        <p:nvPicPr>
          <p:cNvPr id="5" name="图片 4"/>
          <p:cNvPicPr>
            <a:picLocks noChangeAspect="1"/>
          </p:cNvPicPr>
          <p:nvPr/>
        </p:nvPicPr>
        <p:blipFill>
          <a:blip r:embed="rId2"/>
          <a:stretch>
            <a:fillRect/>
          </a:stretch>
        </p:blipFill>
        <p:spPr>
          <a:xfrm>
            <a:off x="7073900" y="2214880"/>
            <a:ext cx="4549140" cy="37795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697480" y="709295"/>
            <a:ext cx="7055485" cy="54394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快速排序</a:t>
            </a:r>
            <a:endParaRPr lang="zh-CN" altLang="en-US" dirty="0"/>
          </a:p>
        </p:txBody>
      </p:sp>
      <p:sp>
        <p:nvSpPr>
          <p:cNvPr id="4" name="文本框 3"/>
          <p:cNvSpPr txBox="1"/>
          <p:nvPr/>
        </p:nvSpPr>
        <p:spPr>
          <a:xfrm>
            <a:off x="1586865" y="2214880"/>
            <a:ext cx="9392285" cy="698500"/>
          </a:xfrm>
          <a:prstGeom prst="rect">
            <a:avLst/>
          </a:prstGeom>
          <a:noFill/>
        </p:spPr>
        <p:txBody>
          <a:bodyPr wrap="square" rtlCol="0" anchor="t">
            <a:noAutofit/>
          </a:bodyPr>
          <a:lstStyle/>
          <a:p>
            <a:r>
              <a:rPr lang="zh-CN" altLang="en-US">
                <a:sym typeface="+mn-ea"/>
              </a:rPr>
              <a:t>快速排序的基本思想是：通过一趟排序将要排序的数据分割成独立的两部分，其中一部分的所有数据比另一部分的所有数据要小，再按这种方法对这两部分数据分别进行快速排序，整个排序过程可以递归进行，使整个数据变成有序序列。 排序算法的思想非常简单。</a:t>
            </a:r>
            <a:endParaRPr lang="zh-CN" altLang="en-US"/>
          </a:p>
          <a:p>
            <a:endParaRPr lang="zh-CN" altLang="en-US"/>
          </a:p>
          <a:p>
            <a:r>
              <a:rPr lang="zh-CN" altLang="en-US">
                <a:sym typeface="+mn-ea"/>
              </a:rPr>
              <a:t>在待排序的数列中，我们首先要找一个数字作为基准数（这只是个专用名词）。为了方便，我们一般选择第 1 个数字作为基准数（其实选择第几个并没有关系）。</a:t>
            </a:r>
            <a:endParaRPr lang="zh-CN" altLang="en-US"/>
          </a:p>
          <a:p>
            <a:r>
              <a:rPr lang="zh-CN" altLang="en-US">
                <a:sym typeface="+mn-ea"/>
              </a:rPr>
              <a:t>接下来我们需要把这个待排序的数列中小于基准数的元素移动到待排序的数列的左边，把大于基准数的元素移动到待排序的数列的右边。这时，左右两个分区的元素就相对有序了；</a:t>
            </a:r>
            <a:endParaRPr lang="zh-CN" altLang="en-US"/>
          </a:p>
          <a:p>
            <a:r>
              <a:rPr lang="zh-CN" altLang="en-US">
                <a:sym typeface="+mn-ea"/>
              </a:rPr>
              <a:t>接着把两个分区的元素分别按照上面两种方法继续对每个分区找出基准数，然后移动，直到各个分区只有一个数时为止。</a:t>
            </a:r>
            <a:endParaRPr lang="zh-CN" altLang="en-US"/>
          </a:p>
          <a:p>
            <a:r>
              <a:rPr lang="zh-CN" altLang="en-US">
                <a:sym typeface="+mn-ea"/>
              </a:rPr>
              <a:t>其最好时间复杂度为 O(nlogn) 最坏时间复杂度为 O(n2)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53340"/>
            <a:ext cx="4526280" cy="3604260"/>
          </a:xfrm>
          <a:prstGeom prst="rect">
            <a:avLst/>
          </a:prstGeom>
        </p:spPr>
      </p:pic>
      <p:pic>
        <p:nvPicPr>
          <p:cNvPr id="4" name="图片 3"/>
          <p:cNvPicPr>
            <a:picLocks noChangeAspect="1"/>
          </p:cNvPicPr>
          <p:nvPr/>
        </p:nvPicPr>
        <p:blipFill>
          <a:blip r:embed="rId3"/>
          <a:stretch>
            <a:fillRect/>
          </a:stretch>
        </p:blipFill>
        <p:spPr>
          <a:xfrm>
            <a:off x="7810500" y="19050"/>
            <a:ext cx="4381500" cy="3459480"/>
          </a:xfrm>
          <a:prstGeom prst="rect">
            <a:avLst/>
          </a:prstGeom>
        </p:spPr>
      </p:pic>
      <p:pic>
        <p:nvPicPr>
          <p:cNvPr id="2" name="图片 1"/>
          <p:cNvPicPr>
            <a:picLocks noChangeAspect="1"/>
          </p:cNvPicPr>
          <p:nvPr/>
        </p:nvPicPr>
        <p:blipFill>
          <a:blip r:embed="rId4"/>
          <a:stretch>
            <a:fillRect/>
          </a:stretch>
        </p:blipFill>
        <p:spPr>
          <a:xfrm>
            <a:off x="4166235" y="3550920"/>
            <a:ext cx="4229100" cy="330708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32,&quot;width&quot;:7356}"/>
</p:tagLst>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Office_50521210_TF33443810_Win32" id="{6A9BD1F3-D3AF-4072-B34B-B74EE103F8F3}" vid="{1E8A1E49-F4B3-426A-998D-B46B18D898D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BA7D41-7EBD-45D7-AFB8-22EF4BFA6BA2}">
  <ds:schemaRefs>
    <ds:schemaRef ds:uri="http://purl.org/dc/terms/"/>
    <ds:schemaRef ds:uri="http://schemas.microsoft.com/office/infopath/2007/PartnerControls"/>
    <ds:schemaRef ds:uri="http://schemas.microsoft.com/office/2006/metadata/properties"/>
    <ds:schemaRef ds:uri="http://www.w3.org/XML/1998/namespace"/>
    <ds:schemaRef ds:uri="http://purl.org/dc/elements/1.1/"/>
    <ds:schemaRef ds:uri="http://schemas.microsoft.com/office/2006/documentManagement/types"/>
    <ds:schemaRef ds:uri="http://schemas.openxmlformats.org/package/2006/metadata/core-properties"/>
    <ds:schemaRef ds:uri="71af3243-3dd4-4a8d-8c0d-dd76da1f02a5"/>
    <ds:schemaRef ds:uri="16c05727-aa75-4e4a-9b5f-8a80a1165891"/>
    <ds:schemaRef ds:uri="http://purl.org/dc/dcmitype/"/>
  </ds:schemaRefs>
</ds:datastoreItem>
</file>

<file path=customXml/itemProps2.xml><?xml version="1.0" encoding="utf-8"?>
<ds:datastoreItem xmlns:ds="http://schemas.openxmlformats.org/officeDocument/2006/customXml" ds:itemID="{19C9275B-1E7E-409A-9467-302622C468D2}">
  <ds:schemaRefs>
    <ds:schemaRef ds:uri="http://schemas.microsoft.com/sharepoint/v3/contenttype/forms"/>
  </ds:schemaRefs>
</ds:datastoreItem>
</file>

<file path=customXml/itemProps3.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实验室设计</Template>
  <TotalTime>357</TotalTime>
  <Words>1894</Words>
  <Application>Microsoft Office PowerPoint</Application>
  <PresentationFormat>宽屏</PresentationFormat>
  <Paragraphs>112</Paragraphs>
  <Slides>34</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Microsoft YaHei UI</vt:lpstr>
      <vt:lpstr>微软雅黑</vt:lpstr>
      <vt:lpstr>Arial</vt:lpstr>
      <vt:lpstr>Tw Cen MT</vt:lpstr>
      <vt:lpstr>水滴</vt:lpstr>
      <vt:lpstr>排序算法</vt:lpstr>
      <vt:lpstr>目录</vt:lpstr>
      <vt:lpstr>分工</vt:lpstr>
      <vt:lpstr>选择排序</vt:lpstr>
      <vt:lpstr>基数排序</vt:lpstr>
      <vt:lpstr>希尔排序</vt:lpstr>
      <vt:lpstr>PowerPoint 演示文稿</vt:lpstr>
      <vt:lpstr>快速排序</vt:lpstr>
      <vt:lpstr>PowerPoint 演示文稿</vt:lpstr>
      <vt:lpstr>PowerPoint 演示文稿</vt:lpstr>
      <vt:lpstr>归并排序</vt:lpstr>
      <vt:lpstr>PowerPoint 演示文稿</vt:lpstr>
      <vt:lpstr>三路快速排序+随机化</vt:lpstr>
      <vt:lpstr>高精度排序</vt:lpstr>
      <vt:lpstr>分布式排序</vt:lpstr>
      <vt:lpstr>PowerPoint 演示文稿</vt:lpstr>
      <vt:lpstr>分布式快速排序</vt:lpstr>
      <vt:lpstr>PowerPoint 演示文稿</vt:lpstr>
      <vt:lpstr>分布式归并排序</vt:lpstr>
      <vt:lpstr>PowerPoint 演示文稿</vt:lpstr>
      <vt:lpstr>分布式排序+多路归并</vt:lpstr>
      <vt:lpstr>PowerPoint 演示文稿</vt:lpstr>
      <vt:lpstr>Java分布式快速排序</vt:lpstr>
      <vt:lpstr>多节点分布式排序展望</vt:lpstr>
      <vt:lpstr>外部排序（败者树解法）</vt:lpstr>
      <vt:lpstr>外部排序（败者树解法）</vt:lpstr>
      <vt:lpstr>外部排序（败者树解法）</vt:lpstr>
      <vt:lpstr>外部排序（败者树解法）代码部分</vt:lpstr>
      <vt:lpstr>外部排序（败者树解法）代码部分</vt:lpstr>
      <vt:lpstr>外部排序（败者树解法）代码部分</vt:lpstr>
      <vt:lpstr>外部排序（败者树解法）代码部分</vt:lpstr>
      <vt:lpstr>外部排序（败者树解法）排序效果</vt:lpstr>
      <vt:lpstr>对比</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排序算法</dc:title>
  <dc:creator>Aisingioro Hao</dc:creator>
  <cp:lastModifiedBy>Aisingioro Hao</cp:lastModifiedBy>
  <cp:revision>56</cp:revision>
  <dcterms:created xsi:type="dcterms:W3CDTF">2022-11-21T14:21:48Z</dcterms:created>
  <dcterms:modified xsi:type="dcterms:W3CDTF">2022-11-22T14:39:51Z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