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6"/>
  </p:notesMasterIdLst>
  <p:handoutMasterIdLst>
    <p:handoutMasterId r:id="rId37"/>
  </p:handoutMasterIdLst>
  <p:sldIdLst>
    <p:sldId id="256" r:id="rId5"/>
    <p:sldId id="270" r:id="rId6"/>
    <p:sldId id="262" r:id="rId7"/>
    <p:sldId id="272" r:id="rId8"/>
    <p:sldId id="273" r:id="rId9"/>
    <p:sldId id="274" r:id="rId10"/>
    <p:sldId id="275" r:id="rId11"/>
    <p:sldId id="276" r:id="rId12"/>
    <p:sldId id="264" r:id="rId13"/>
    <p:sldId id="266" r:id="rId14"/>
    <p:sldId id="265" r:id="rId15"/>
    <p:sldId id="267" r:id="rId16"/>
    <p:sldId id="271" r:id="rId17"/>
    <p:sldId id="268" r:id="rId18"/>
    <p:sldId id="293" r:id="rId19"/>
    <p:sldId id="269" r:id="rId20"/>
    <p:sldId id="292" r:id="rId21"/>
    <p:sldId id="290" r:id="rId22"/>
    <p:sldId id="291" r:id="rId23"/>
    <p:sldId id="279" r:id="rId24"/>
    <p:sldId id="280" r:id="rId25"/>
    <p:sldId id="281" r:id="rId26"/>
    <p:sldId id="282" r:id="rId27"/>
    <p:sldId id="283" r:id="rId28"/>
    <p:sldId id="284" r:id="rId29"/>
    <p:sldId id="285" r:id="rId30"/>
    <p:sldId id="286" r:id="rId31"/>
    <p:sldId id="287" r:id="rId32"/>
    <p:sldId id="288" r:id="rId33"/>
    <p:sldId id="289" r:id="rId34"/>
    <p:sldId id="260" r:id="rId35"/>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104" d="100"/>
          <a:sy n="104" d="100"/>
        </p:scale>
        <p:origin x="138" y="294"/>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31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为满足以上要求，初始显然</a:t>
            </a:r>
            <a:r>
              <a:rPr lang="en-US" altLang="zh-CN" cap="none" dirty="0"/>
              <a:t>bound1</a:t>
            </a:r>
            <a:r>
              <a:rPr lang="zh-CN" altLang="en-US" cap="none" dirty="0"/>
              <a:t>为</a:t>
            </a:r>
            <a:r>
              <a:rPr lang="en-US" altLang="zh-CN" cap="none" dirty="0"/>
              <a:t>left</a:t>
            </a:r>
            <a:r>
              <a:rPr lang="zh-CN" altLang="en-US" cap="none" dirty="0"/>
              <a:t>，</a:t>
            </a:r>
            <a:r>
              <a:rPr lang="en-US" altLang="zh-CN" cap="none" dirty="0"/>
              <a:t>bound2</a:t>
            </a:r>
            <a:r>
              <a:rPr lang="zh-CN" altLang="en-US" cap="none" dirty="0"/>
              <a:t>为</a:t>
            </a:r>
            <a:r>
              <a:rPr lang="en-US" altLang="zh-CN" cap="none" dirty="0"/>
              <a:t>right+1</a:t>
            </a:r>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1AFB0-79F9-4E45-BB99-51E6378FF9C4}"/>
              </a:ext>
            </a:extLst>
          </p:cNvPr>
          <p:cNvPicPr>
            <a:picLocks noChangeAspect="1"/>
          </p:cNvPicPr>
          <p:nvPr/>
        </p:nvPicPr>
        <p:blipFill>
          <a:blip r:embed="rId2"/>
          <a:stretch>
            <a:fillRect/>
          </a:stretch>
        </p:blipFill>
        <p:spPr>
          <a:xfrm>
            <a:off x="2061599" y="842601"/>
            <a:ext cx="8068801" cy="5172797"/>
          </a:xfrm>
          <a:prstGeom prst="rect">
            <a:avLst/>
          </a:prstGeom>
        </p:spPr>
      </p:pic>
    </p:spTree>
    <p:extLst>
      <p:ext uri="{BB962C8B-B14F-4D97-AF65-F5344CB8AC3E}">
        <p14:creationId xmlns:p14="http://schemas.microsoft.com/office/powerpoint/2010/main" val="179905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3317-D640-4F02-966E-66583A148886}"/>
              </a:ext>
            </a:extLst>
          </p:cNvPr>
          <p:cNvPicPr>
            <a:picLocks noChangeAspect="1"/>
          </p:cNvPicPr>
          <p:nvPr/>
        </p:nvPicPr>
        <p:blipFill>
          <a:blip r:embed="rId2"/>
          <a:stretch>
            <a:fillRect/>
          </a:stretch>
        </p:blipFill>
        <p:spPr>
          <a:xfrm>
            <a:off x="2647468" y="733049"/>
            <a:ext cx="6897063" cy="5391902"/>
          </a:xfrm>
          <a:prstGeom prst="rect">
            <a:avLst/>
          </a:prstGeom>
        </p:spPr>
      </p:pic>
    </p:spTree>
    <p:extLst>
      <p:ext uri="{BB962C8B-B14F-4D97-AF65-F5344CB8AC3E}">
        <p14:creationId xmlns:p14="http://schemas.microsoft.com/office/powerpoint/2010/main" val="136897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DF1B-576B-48EA-81C7-D1A310CE6A14}"/>
              </a:ext>
            </a:extLst>
          </p:cNvPr>
          <p:cNvSpPr>
            <a:spLocks noGrp="1"/>
          </p:cNvSpPr>
          <p:nvPr>
            <p:ph type="title"/>
          </p:nvPr>
        </p:nvSpPr>
        <p:spPr/>
        <p:txBody>
          <a:bodyPr/>
          <a:lstStyle/>
          <a:p>
            <a:r>
              <a:rPr lang="zh-CN" altLang="en-US" dirty="0"/>
              <a:t>分布式排序</a:t>
            </a:r>
            <a:r>
              <a:rPr lang="en-US" altLang="zh-CN" dirty="0"/>
              <a:t>+</a:t>
            </a:r>
            <a:r>
              <a:rPr lang="zh-CN" altLang="en-US" dirty="0"/>
              <a:t>多路归并</a:t>
            </a:r>
          </a:p>
        </p:txBody>
      </p:sp>
      <p:sp>
        <p:nvSpPr>
          <p:cNvPr id="3" name="内容占位符 2">
            <a:extLst>
              <a:ext uri="{FF2B5EF4-FFF2-40B4-BE49-F238E27FC236}">
                <a16:creationId xmlns:a16="http://schemas.microsoft.com/office/drawing/2014/main" id="{7EED5989-A7F1-4F79-B5A6-F191BC515908}"/>
              </a:ext>
            </a:extLst>
          </p:cNvPr>
          <p:cNvSpPr>
            <a:spLocks noGrp="1"/>
          </p:cNvSpPr>
          <p:nvPr>
            <p:ph sz="quarter" idx="13"/>
          </p:nvPr>
        </p:nvSpPr>
        <p:spPr/>
        <p:txBody>
          <a:bodyPr/>
          <a:lstStyle/>
          <a:p>
            <a:r>
              <a:rPr lang="zh-CN" altLang="en-US" dirty="0"/>
              <a:t>可并发线程数为</a:t>
            </a:r>
            <a:r>
              <a:rPr lang="en-US" altLang="zh-CN" cap="none" dirty="0"/>
              <a:t>k</a:t>
            </a:r>
          </a:p>
          <a:p>
            <a:r>
              <a:rPr lang="zh-CN" altLang="en-US" cap="none" dirty="0"/>
              <a:t>每段区间元素个数为</a:t>
            </a:r>
            <a:r>
              <a:rPr lang="en-US" altLang="zh-CN" cap="none" dirty="0"/>
              <a:t>m=floor(n/k)</a:t>
            </a:r>
          </a:p>
          <a:p>
            <a:r>
              <a:rPr lang="zh-CN" altLang="en-US" cap="none" dirty="0"/>
              <a:t>第</a:t>
            </a:r>
            <a:r>
              <a:rPr lang="en-US" altLang="zh-CN" cap="none" dirty="0" err="1"/>
              <a:t>i</a:t>
            </a:r>
            <a:r>
              <a:rPr lang="zh-CN" altLang="en-US" cap="none" dirty="0"/>
              <a:t>段区间为</a:t>
            </a:r>
            <a:r>
              <a:rPr lang="en-US" altLang="zh-CN" cap="none" dirty="0"/>
              <a:t>[</a:t>
            </a:r>
            <a:r>
              <a:rPr lang="en-US" altLang="zh-CN" cap="none" dirty="0" err="1"/>
              <a:t>i</a:t>
            </a:r>
            <a:r>
              <a:rPr lang="en-US" altLang="zh-CN" cap="none" dirty="0"/>
              <a:t>*</a:t>
            </a:r>
            <a:r>
              <a:rPr lang="en-US" altLang="zh-CN" cap="none" dirty="0" err="1"/>
              <a:t>m,i</a:t>
            </a:r>
            <a:r>
              <a:rPr lang="en-US" altLang="zh-CN" cap="none" dirty="0"/>
              <a:t>*m+m-1]</a:t>
            </a:r>
          </a:p>
          <a:p>
            <a:r>
              <a:rPr lang="zh-CN" altLang="en-US" cap="none" dirty="0"/>
              <a:t>最后一段区间为</a:t>
            </a:r>
            <a:r>
              <a:rPr lang="en-US" altLang="zh-CN" cap="none" dirty="0"/>
              <a:t>[(k-1)*</a:t>
            </a:r>
            <a:r>
              <a:rPr lang="en-US" altLang="zh-CN" cap="none" dirty="0" err="1"/>
              <a:t>m,n</a:t>
            </a:r>
            <a:r>
              <a:rPr lang="en-US" altLang="zh-CN" cap="none" dirty="0"/>
              <a:t>]</a:t>
            </a:r>
          </a:p>
          <a:p>
            <a:r>
              <a:rPr lang="zh-CN" altLang="en-US" dirty="0"/>
              <a:t>并行对每个区间排序，再用一个堆进行多路归并</a:t>
            </a:r>
            <a:endParaRPr lang="en-US" altLang="zh-CN" dirty="0"/>
          </a:p>
        </p:txBody>
      </p:sp>
    </p:spTree>
    <p:extLst>
      <p:ext uri="{BB962C8B-B14F-4D97-AF65-F5344CB8AC3E}">
        <p14:creationId xmlns:p14="http://schemas.microsoft.com/office/powerpoint/2010/main" val="361023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701FD2-917C-4D46-938D-7B0A52B8881E}"/>
              </a:ext>
            </a:extLst>
          </p:cNvPr>
          <p:cNvPicPr>
            <a:picLocks noChangeAspect="1"/>
          </p:cNvPicPr>
          <p:nvPr/>
        </p:nvPicPr>
        <p:blipFill>
          <a:blip r:embed="rId2"/>
          <a:stretch>
            <a:fillRect/>
          </a:stretch>
        </p:blipFill>
        <p:spPr>
          <a:xfrm>
            <a:off x="224264" y="856891"/>
            <a:ext cx="12155596" cy="5144218"/>
          </a:xfrm>
          <a:prstGeom prst="rect">
            <a:avLst/>
          </a:prstGeom>
        </p:spPr>
      </p:pic>
    </p:spTree>
    <p:extLst>
      <p:ext uri="{BB962C8B-B14F-4D97-AF65-F5344CB8AC3E}">
        <p14:creationId xmlns:p14="http://schemas.microsoft.com/office/powerpoint/2010/main" val="2210715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8" name="内容占位符 7">
            <a:extLst>
              <a:ext uri="{FF2B5EF4-FFF2-40B4-BE49-F238E27FC236}">
                <a16:creationId xmlns:a16="http://schemas.microsoft.com/office/drawing/2014/main" id="{B8180E9E-378D-4681-8EBB-61E333565E31}"/>
              </a:ext>
            </a:extLst>
          </p:cNvPr>
          <p:cNvPicPr>
            <a:picLocks noGrp="1" noChangeAspect="1"/>
          </p:cNvPicPr>
          <p:nvPr>
            <p:ph sz="quarter" idx="13"/>
          </p:nvPr>
        </p:nvPicPr>
        <p:blipFill>
          <a:blip r:embed="rId2"/>
          <a:stretch>
            <a:fillRect/>
          </a:stretch>
        </p:blipFill>
        <p:spPr>
          <a:xfrm>
            <a:off x="954340" y="2214694"/>
            <a:ext cx="10283319" cy="3923320"/>
          </a:xfrm>
          <a:prstGeom prst="rect">
            <a:avLst/>
          </a:prstGeom>
        </p:spPr>
      </p:pic>
    </p:spTree>
    <p:extLst>
      <p:ext uri="{BB962C8B-B14F-4D97-AF65-F5344CB8AC3E}">
        <p14:creationId xmlns:p14="http://schemas.microsoft.com/office/powerpoint/2010/main" val="3374617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实验室设计</Template>
  <TotalTime>141</TotalTime>
  <Words>1771</Words>
  <Application>Microsoft Office PowerPoint</Application>
  <PresentationFormat>宽屏</PresentationFormat>
  <Paragraphs>105</Paragraphs>
  <Slides>31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Microsoft YaHei UI</vt:lpstr>
      <vt:lpstr>微软雅黑</vt:lpstr>
      <vt:lpstr>Arial</vt:lpstr>
      <vt:lpstr>Tw Cen MT</vt:lpstr>
      <vt:lpstr>水滴</vt:lpstr>
      <vt:lpstr>排序算法</vt:lpstr>
      <vt:lpstr>目录</vt:lpstr>
      <vt:lpstr>分工</vt:lpstr>
      <vt:lpstr>选择排序</vt:lpstr>
      <vt:lpstr>希尔排序</vt:lpstr>
      <vt:lpstr>PowerPoint 演示文稿</vt:lpstr>
      <vt:lpstr>快速排序</vt:lpstr>
      <vt:lpstr>PowerPoint 演示文稿</vt:lpstr>
      <vt:lpstr>归并排序</vt:lpstr>
      <vt:lpstr>三路快速排序+随机化</vt:lpstr>
      <vt:lpstr>高精度排序</vt:lpstr>
      <vt:lpstr>分布式排序</vt:lpstr>
      <vt:lpstr>PowerPoint 演示文稿</vt:lpstr>
      <vt:lpstr>分布式快速排序</vt:lpstr>
      <vt:lpstr>PowerPoint 演示文稿</vt:lpstr>
      <vt:lpstr>分布式归并排序</vt:lpstr>
      <vt:lpstr>PowerPoint 演示文稿</vt:lpstr>
      <vt:lpstr>分布式排序+多路归并</vt:lpstr>
      <vt:lpstr>PowerPoint 演示文稿</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对比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44</cp:revision>
  <dcterms:created xsi:type="dcterms:W3CDTF">2022-11-21T14:21:48Z</dcterms:created>
  <dcterms:modified xsi:type="dcterms:W3CDTF">2022-11-22T10:44:16Z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