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84" r:id="rId6"/>
    <p:sldId id="286" r:id="rId7"/>
    <p:sldId id="293" r:id="rId8"/>
    <p:sldId id="290" r:id="rId9"/>
    <p:sldId id="291" r:id="rId10"/>
    <p:sldId id="29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19" autoAdjust="0"/>
  </p:normalViewPr>
  <p:slideViewPr>
    <p:cSldViewPr snapToGrid="0">
      <p:cViewPr varScale="1">
        <p:scale>
          <a:sx n="79" d="100"/>
          <a:sy n="79"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2/6/2021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Big Mountain Ski Resort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Evaluating Our Assets &amp; Setting Optimal Ticket Price </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C1E1-8AFE-46F0-BA65-9EEEB384B317}"/>
              </a:ext>
            </a:extLst>
          </p:cNvPr>
          <p:cNvSpPr>
            <a:spLocks noGrp="1"/>
          </p:cNvSpPr>
          <p:nvPr>
            <p:ph type="title"/>
          </p:nvPr>
        </p:nvSpPr>
        <p:spPr>
          <a:xfrm>
            <a:off x="919119" y="402336"/>
            <a:ext cx="10353762" cy="1257300"/>
          </a:xfrm>
        </p:spPr>
        <p:txBody>
          <a:bodyPr/>
          <a:lstStyle/>
          <a:p>
            <a:r>
              <a:rPr lang="en-US" dirty="0"/>
              <a:t>Problem Identification </a:t>
            </a:r>
          </a:p>
        </p:txBody>
      </p:sp>
      <p:sp>
        <p:nvSpPr>
          <p:cNvPr id="3" name="Rectangle: Rounded Corners 2">
            <a:extLst>
              <a:ext uri="{FF2B5EF4-FFF2-40B4-BE49-F238E27FC236}">
                <a16:creationId xmlns:a16="http://schemas.microsoft.com/office/drawing/2014/main" id="{748E0D80-BB20-4501-84CF-19AF596E02A9}"/>
              </a:ext>
            </a:extLst>
          </p:cNvPr>
          <p:cNvSpPr/>
          <p:nvPr/>
        </p:nvSpPr>
        <p:spPr>
          <a:xfrm>
            <a:off x="6264441" y="1635634"/>
            <a:ext cx="4517134" cy="126949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Solution Space</a:t>
            </a:r>
          </a:p>
          <a:p>
            <a:pPr algn="ctr"/>
            <a:r>
              <a:rPr lang="en-US" sz="2400" b="1" dirty="0">
                <a:latin typeface="Abadi" panose="020B0604020104020204" pitchFamily="34" charset="0"/>
              </a:rPr>
              <a:t>Changing ticket price</a:t>
            </a:r>
          </a:p>
          <a:p>
            <a:pPr algn="ctr"/>
            <a:r>
              <a:rPr lang="en-US" sz="2400" b="1" dirty="0">
                <a:latin typeface="Abadi" panose="020B0604020104020204" pitchFamily="34" charset="0"/>
              </a:rPr>
              <a:t>&amp; reducing costs </a:t>
            </a:r>
          </a:p>
        </p:txBody>
      </p:sp>
      <p:sp>
        <p:nvSpPr>
          <p:cNvPr id="4" name="Rectangle: Rounded Corners 3">
            <a:extLst>
              <a:ext uri="{FF2B5EF4-FFF2-40B4-BE49-F238E27FC236}">
                <a16:creationId xmlns:a16="http://schemas.microsoft.com/office/drawing/2014/main" id="{3907C1BE-1233-45CF-AE6F-01DC89B92541}"/>
              </a:ext>
            </a:extLst>
          </p:cNvPr>
          <p:cNvSpPr/>
          <p:nvPr/>
        </p:nvSpPr>
        <p:spPr>
          <a:xfrm>
            <a:off x="919119" y="1647825"/>
            <a:ext cx="4517133" cy="12573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Context</a:t>
            </a:r>
          </a:p>
          <a:p>
            <a:pPr algn="ctr"/>
            <a:r>
              <a:rPr lang="en-US" sz="2400" b="1" dirty="0">
                <a:latin typeface="Abadi" panose="020B0604020104020204" pitchFamily="34" charset="0"/>
              </a:rPr>
              <a:t>Unclear if resort’s current pricing scheme is maximizing profits</a:t>
            </a:r>
          </a:p>
        </p:txBody>
      </p:sp>
      <p:sp>
        <p:nvSpPr>
          <p:cNvPr id="5" name="Rectangle: Rounded Corners 4">
            <a:extLst>
              <a:ext uri="{FF2B5EF4-FFF2-40B4-BE49-F238E27FC236}">
                <a16:creationId xmlns:a16="http://schemas.microsoft.com/office/drawing/2014/main" id="{F9AE2DF8-CE00-476B-9653-28B70170B558}"/>
              </a:ext>
            </a:extLst>
          </p:cNvPr>
          <p:cNvSpPr/>
          <p:nvPr/>
        </p:nvSpPr>
        <p:spPr>
          <a:xfrm>
            <a:off x="919119" y="3588338"/>
            <a:ext cx="4517135" cy="12573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Success Criteria</a:t>
            </a:r>
          </a:p>
          <a:p>
            <a:pPr algn="ctr"/>
            <a:r>
              <a:rPr lang="en-US" sz="2400" b="1" dirty="0">
                <a:latin typeface="Abadi" panose="020B0604020104020204" pitchFamily="34" charset="0"/>
              </a:rPr>
              <a:t>Increase company revenue by end of next ski season</a:t>
            </a:r>
          </a:p>
        </p:txBody>
      </p:sp>
      <p:sp>
        <p:nvSpPr>
          <p:cNvPr id="6" name="Rectangle: Rounded Corners 5">
            <a:extLst>
              <a:ext uri="{FF2B5EF4-FFF2-40B4-BE49-F238E27FC236}">
                <a16:creationId xmlns:a16="http://schemas.microsoft.com/office/drawing/2014/main" id="{29087F9D-0BCC-4FFC-90F3-44C1F75E1C16}"/>
              </a:ext>
            </a:extLst>
          </p:cNvPr>
          <p:cNvSpPr/>
          <p:nvPr/>
        </p:nvSpPr>
        <p:spPr>
          <a:xfrm>
            <a:off x="6264441" y="3576146"/>
            <a:ext cx="4517134" cy="1269492"/>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Data Source</a:t>
            </a:r>
          </a:p>
          <a:p>
            <a:pPr algn="ctr"/>
            <a:r>
              <a:rPr lang="en-US" sz="2400" b="1" dirty="0">
                <a:latin typeface="Abadi" panose="020B0604020104020204" pitchFamily="34" charset="0"/>
              </a:rPr>
              <a:t>Dataset </a:t>
            </a:r>
            <a:r>
              <a:rPr lang="en-US" sz="2400" b="1">
                <a:latin typeface="Abadi" panose="020B0604020104020204" pitchFamily="34" charset="0"/>
              </a:rPr>
              <a:t>on 336 ski </a:t>
            </a:r>
            <a:r>
              <a:rPr lang="en-US" sz="2400" b="1" dirty="0">
                <a:latin typeface="Abadi" panose="020B0604020104020204" pitchFamily="34" charset="0"/>
              </a:rPr>
              <a:t>facilities across the US</a:t>
            </a:r>
          </a:p>
        </p:txBody>
      </p:sp>
      <p:sp>
        <p:nvSpPr>
          <p:cNvPr id="8" name="Content Placeholder 2">
            <a:extLst>
              <a:ext uri="{FF2B5EF4-FFF2-40B4-BE49-F238E27FC236}">
                <a16:creationId xmlns:a16="http://schemas.microsoft.com/office/drawing/2014/main" id="{3CA4FA23-C794-4E99-8D86-39F06D0903D0}"/>
              </a:ext>
            </a:extLst>
          </p:cNvPr>
          <p:cNvSpPr txBox="1">
            <a:spLocks/>
          </p:cNvSpPr>
          <p:nvPr/>
        </p:nvSpPr>
        <p:spPr>
          <a:xfrm>
            <a:off x="497305" y="5293895"/>
            <a:ext cx="11141242" cy="934616"/>
          </a:xfrm>
          <a:prstGeom prst="rect">
            <a:avLst/>
          </a:prstGeom>
        </p:spPr>
        <p:txBody>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sz="2000" b="1" dirty="0">
                <a:solidFill>
                  <a:schemeClr val="bg2">
                    <a:lumMod val="40000"/>
                    <a:lumOff val="60000"/>
                  </a:schemeClr>
                </a:solidFill>
                <a:effectLst/>
                <a:latin typeface="Roboto"/>
              </a:rPr>
              <a:t>Problem Statement: Big Mountain Resort must take better assessment of the worth of its assets to set more competitive prices. This, along with cutting operation costs, should be evaluated to see if they can increase company profits by the end of the next ski season.</a:t>
            </a:r>
          </a:p>
          <a:p>
            <a:pPr marL="36900" indent="0" algn="ctr">
              <a:buNone/>
            </a:pPr>
            <a:endParaRPr lang="en-US" sz="2000" b="1" dirty="0">
              <a:solidFill>
                <a:schemeClr val="bg2">
                  <a:lumMod val="40000"/>
                  <a:lumOff val="60000"/>
                </a:schemeClr>
              </a:solidFill>
              <a:effectLst/>
              <a:latin typeface="Roboto"/>
            </a:endParaRPr>
          </a:p>
        </p:txBody>
      </p:sp>
    </p:spTree>
    <p:extLst>
      <p:ext uri="{BB962C8B-B14F-4D97-AF65-F5344CB8AC3E}">
        <p14:creationId xmlns:p14="http://schemas.microsoft.com/office/powerpoint/2010/main" val="263962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E76C-D4CF-4BE8-896A-69ED1379A23E}"/>
              </a:ext>
            </a:extLst>
          </p:cNvPr>
          <p:cNvSpPr>
            <a:spLocks noGrp="1"/>
          </p:cNvSpPr>
          <p:nvPr>
            <p:ph type="title"/>
          </p:nvPr>
        </p:nvSpPr>
        <p:spPr/>
        <p:txBody>
          <a:bodyPr/>
          <a:lstStyle/>
          <a:p>
            <a:r>
              <a:rPr lang="en-US" dirty="0"/>
              <a:t>Key Finding &amp; Recommendation</a:t>
            </a:r>
          </a:p>
        </p:txBody>
      </p:sp>
      <p:sp>
        <p:nvSpPr>
          <p:cNvPr id="3" name="Content Placeholder 2">
            <a:extLst>
              <a:ext uri="{FF2B5EF4-FFF2-40B4-BE49-F238E27FC236}">
                <a16:creationId xmlns:a16="http://schemas.microsoft.com/office/drawing/2014/main" id="{6894CAAF-22F9-4EBC-85D8-84BE037AEF99}"/>
              </a:ext>
            </a:extLst>
          </p:cNvPr>
          <p:cNvSpPr>
            <a:spLocks noGrp="1"/>
          </p:cNvSpPr>
          <p:nvPr>
            <p:ph idx="1"/>
          </p:nvPr>
        </p:nvSpPr>
        <p:spPr>
          <a:xfrm>
            <a:off x="399128" y="1953099"/>
            <a:ext cx="7848760" cy="4447701"/>
          </a:xfrm>
        </p:spPr>
        <p:txBody>
          <a:bodyPr>
            <a:normAutofit fontScale="92500" lnSpcReduction="10000"/>
          </a:bodyPr>
          <a:lstStyle/>
          <a:p>
            <a:pPr marL="36900" indent="0" algn="ctr">
              <a:buNone/>
            </a:pPr>
            <a:endParaRPr lang="en-US" dirty="0"/>
          </a:p>
          <a:p>
            <a:pPr marL="36900" indent="0" algn="ctr">
              <a:buNone/>
            </a:pPr>
            <a:endParaRPr lang="en-US" dirty="0"/>
          </a:p>
          <a:p>
            <a:pPr marL="36900" indent="0">
              <a:buNone/>
            </a:pPr>
            <a:r>
              <a:rPr lang="en-US" i="1" dirty="0"/>
              <a:t>The following changes are also recommended:</a:t>
            </a:r>
          </a:p>
          <a:p>
            <a:r>
              <a:rPr lang="en-US" dirty="0"/>
              <a:t>Increase vertical drop, add chair lift</a:t>
            </a:r>
          </a:p>
          <a:p>
            <a:pPr lvl="1"/>
            <a:r>
              <a:rPr lang="en-US" dirty="0"/>
              <a:t>Supports additional ticket price increase of $2, ~3.5 Million added revenue</a:t>
            </a:r>
          </a:p>
          <a:p>
            <a:pPr lvl="1"/>
            <a:r>
              <a:rPr lang="en-US" dirty="0"/>
              <a:t>Depends on cost of extra lift</a:t>
            </a:r>
          </a:p>
          <a:p>
            <a:r>
              <a:rPr lang="en-US" dirty="0"/>
              <a:t>Close at least 1 run </a:t>
            </a:r>
          </a:p>
          <a:p>
            <a:pPr lvl="1"/>
            <a:r>
              <a:rPr lang="en-US" dirty="0"/>
              <a:t>Closure of 1 run has negligible effect on ticket price</a:t>
            </a:r>
          </a:p>
          <a:p>
            <a:pPr lvl="1"/>
            <a:r>
              <a:rPr lang="en-US" dirty="0"/>
              <a:t>Closure of 10 runs drops ticket price projection by $1.75, intermediate numbers should be considered against operation cost </a:t>
            </a:r>
          </a:p>
          <a:p>
            <a:pPr lvl="1"/>
            <a:endParaRPr lang="en-US" dirty="0"/>
          </a:p>
          <a:p>
            <a:pPr lvl="1"/>
            <a:endParaRPr lang="en-US" dirty="0"/>
          </a:p>
        </p:txBody>
      </p:sp>
      <p:pic>
        <p:nvPicPr>
          <p:cNvPr id="5" name="Picture 4">
            <a:extLst>
              <a:ext uri="{FF2B5EF4-FFF2-40B4-BE49-F238E27FC236}">
                <a16:creationId xmlns:a16="http://schemas.microsoft.com/office/drawing/2014/main" id="{9677E213-165D-4BA5-9CDB-F32D48512A6A}"/>
              </a:ext>
            </a:extLst>
          </p:cNvPr>
          <p:cNvPicPr>
            <a:picLocks noChangeAspect="1"/>
          </p:cNvPicPr>
          <p:nvPr/>
        </p:nvPicPr>
        <p:blipFill>
          <a:blip r:embed="rId2"/>
          <a:stretch>
            <a:fillRect/>
          </a:stretch>
        </p:blipFill>
        <p:spPr>
          <a:xfrm>
            <a:off x="8174038" y="2897606"/>
            <a:ext cx="3351174" cy="3553953"/>
          </a:xfrm>
          <a:prstGeom prst="rect">
            <a:avLst/>
          </a:prstGeom>
        </p:spPr>
      </p:pic>
      <p:sp>
        <p:nvSpPr>
          <p:cNvPr id="6" name="Content Placeholder 2">
            <a:extLst>
              <a:ext uri="{FF2B5EF4-FFF2-40B4-BE49-F238E27FC236}">
                <a16:creationId xmlns:a16="http://schemas.microsoft.com/office/drawing/2014/main" id="{94C7BF94-EF4C-491A-B6BC-30970E53991E}"/>
              </a:ext>
            </a:extLst>
          </p:cNvPr>
          <p:cNvSpPr txBox="1">
            <a:spLocks/>
          </p:cNvSpPr>
          <p:nvPr/>
        </p:nvSpPr>
        <p:spPr>
          <a:xfrm>
            <a:off x="545431" y="1689906"/>
            <a:ext cx="11077073" cy="112150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b="1" dirty="0"/>
              <a:t>Key Finding: At minimum, the model supports a minimum $4 increase to ticket price, yielding an estimated 7 million in added revenue for the year.</a:t>
            </a:r>
          </a:p>
          <a:p>
            <a:pPr marL="36900" indent="0" algn="ctr">
              <a:buFont typeface="Wingdings 2" charset="2"/>
              <a:buNone/>
            </a:pPr>
            <a:endParaRPr lang="en-US" dirty="0"/>
          </a:p>
          <a:p>
            <a:pPr lvl="1"/>
            <a:endParaRPr lang="en-US" dirty="0"/>
          </a:p>
        </p:txBody>
      </p:sp>
    </p:spTree>
    <p:extLst>
      <p:ext uri="{BB962C8B-B14F-4D97-AF65-F5344CB8AC3E}">
        <p14:creationId xmlns:p14="http://schemas.microsoft.com/office/powerpoint/2010/main" val="146422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3228-99A3-4CF1-9132-05085193692B}"/>
              </a:ext>
            </a:extLst>
          </p:cNvPr>
          <p:cNvSpPr>
            <a:spLocks noGrp="1"/>
          </p:cNvSpPr>
          <p:nvPr>
            <p:ph type="title"/>
          </p:nvPr>
        </p:nvSpPr>
        <p:spPr/>
        <p:txBody>
          <a:bodyPr/>
          <a:lstStyle/>
          <a:p>
            <a:r>
              <a:rPr lang="en-US" dirty="0"/>
              <a:t>Key Features in Model</a:t>
            </a:r>
          </a:p>
        </p:txBody>
      </p:sp>
      <p:sp>
        <p:nvSpPr>
          <p:cNvPr id="3" name="Content Placeholder 2">
            <a:extLst>
              <a:ext uri="{FF2B5EF4-FFF2-40B4-BE49-F238E27FC236}">
                <a16:creationId xmlns:a16="http://schemas.microsoft.com/office/drawing/2014/main" id="{707D46EC-8FCD-4C5B-8E64-A1F05330DA75}"/>
              </a:ext>
            </a:extLst>
          </p:cNvPr>
          <p:cNvSpPr>
            <a:spLocks noGrp="1"/>
          </p:cNvSpPr>
          <p:nvPr>
            <p:ph sz="half" idx="1"/>
          </p:nvPr>
        </p:nvSpPr>
        <p:spPr>
          <a:xfrm>
            <a:off x="913796" y="2076450"/>
            <a:ext cx="3989158" cy="3622671"/>
          </a:xfrm>
        </p:spPr>
        <p:txBody>
          <a:bodyPr/>
          <a:lstStyle/>
          <a:p>
            <a:pPr marL="36900" indent="0">
              <a:buNone/>
            </a:pPr>
            <a:r>
              <a:rPr lang="en-US" dirty="0"/>
              <a:t>The following features are most critical in predicting ticket price in the ski resort market</a:t>
            </a:r>
          </a:p>
          <a:p>
            <a:r>
              <a:rPr lang="en-US" dirty="0"/>
              <a:t>Fast Quads</a:t>
            </a:r>
          </a:p>
          <a:p>
            <a:r>
              <a:rPr lang="en-US" dirty="0"/>
              <a:t>Runs </a:t>
            </a:r>
          </a:p>
          <a:p>
            <a:r>
              <a:rPr lang="en-US" dirty="0"/>
              <a:t>Snow Making Acreage</a:t>
            </a:r>
          </a:p>
          <a:p>
            <a:r>
              <a:rPr lang="en-US" dirty="0"/>
              <a:t>Vertical Drop</a:t>
            </a:r>
          </a:p>
          <a:p>
            <a:endParaRPr lang="en-US" dirty="0"/>
          </a:p>
        </p:txBody>
      </p:sp>
      <p:pic>
        <p:nvPicPr>
          <p:cNvPr id="6" name="Content Placeholder 5">
            <a:extLst>
              <a:ext uri="{FF2B5EF4-FFF2-40B4-BE49-F238E27FC236}">
                <a16:creationId xmlns:a16="http://schemas.microsoft.com/office/drawing/2014/main" id="{52616CF9-1284-466A-ABAF-19BAC8A9178E}"/>
              </a:ext>
            </a:extLst>
          </p:cNvPr>
          <p:cNvPicPr>
            <a:picLocks noGrp="1" noChangeAspect="1"/>
          </p:cNvPicPr>
          <p:nvPr>
            <p:ph sz="half" idx="2"/>
          </p:nvPr>
        </p:nvPicPr>
        <p:blipFill>
          <a:blip r:embed="rId2"/>
          <a:stretch>
            <a:fillRect/>
          </a:stretch>
        </p:blipFill>
        <p:spPr>
          <a:xfrm>
            <a:off x="5133474" y="1875483"/>
            <a:ext cx="5903562" cy="4536227"/>
          </a:xfrm>
        </p:spPr>
      </p:pic>
    </p:spTree>
    <p:extLst>
      <p:ext uri="{BB962C8B-B14F-4D97-AF65-F5344CB8AC3E}">
        <p14:creationId xmlns:p14="http://schemas.microsoft.com/office/powerpoint/2010/main" val="180957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A164-06F4-470F-B438-527E177DB653}"/>
              </a:ext>
            </a:extLst>
          </p:cNvPr>
          <p:cNvSpPr>
            <a:spLocks noGrp="1"/>
          </p:cNvSpPr>
          <p:nvPr>
            <p:ph type="title"/>
          </p:nvPr>
        </p:nvSpPr>
        <p:spPr/>
        <p:txBody>
          <a:bodyPr/>
          <a:lstStyle/>
          <a:p>
            <a:r>
              <a:rPr lang="en-US" dirty="0"/>
              <a:t>Key Feature: Snow Making Acreage</a:t>
            </a:r>
          </a:p>
        </p:txBody>
      </p:sp>
      <p:sp>
        <p:nvSpPr>
          <p:cNvPr id="3" name="Content Placeholder 2">
            <a:extLst>
              <a:ext uri="{FF2B5EF4-FFF2-40B4-BE49-F238E27FC236}">
                <a16:creationId xmlns:a16="http://schemas.microsoft.com/office/drawing/2014/main" id="{86B13BD2-DAB2-4413-9C09-747F65738177}"/>
              </a:ext>
            </a:extLst>
          </p:cNvPr>
          <p:cNvSpPr>
            <a:spLocks noGrp="1"/>
          </p:cNvSpPr>
          <p:nvPr>
            <p:ph sz="half" idx="1"/>
          </p:nvPr>
        </p:nvSpPr>
        <p:spPr>
          <a:xfrm>
            <a:off x="415774" y="2084614"/>
            <a:ext cx="4856841" cy="3622671"/>
          </a:xfrm>
        </p:spPr>
        <p:txBody>
          <a:bodyPr>
            <a:normAutofit/>
          </a:bodyPr>
          <a:lstStyle/>
          <a:p>
            <a:r>
              <a:rPr lang="en-US" dirty="0"/>
              <a:t>Big Mountain is a market leader in snow making acreage </a:t>
            </a:r>
          </a:p>
          <a:p>
            <a:r>
              <a:rPr lang="en-US" dirty="0"/>
              <a:t>Our ticket price position in the market is disproportionate to this feature</a:t>
            </a:r>
          </a:p>
          <a:p>
            <a:r>
              <a:rPr lang="en-US" dirty="0"/>
              <a:t>This is feature is key in supporting the increase in ticket price</a:t>
            </a:r>
          </a:p>
        </p:txBody>
      </p:sp>
      <p:grpSp>
        <p:nvGrpSpPr>
          <p:cNvPr id="7" name="Group 6">
            <a:extLst>
              <a:ext uri="{FF2B5EF4-FFF2-40B4-BE49-F238E27FC236}">
                <a16:creationId xmlns:a16="http://schemas.microsoft.com/office/drawing/2014/main" id="{E0304BFB-DA23-412C-9AD5-7B1FF5FD58B3}"/>
              </a:ext>
            </a:extLst>
          </p:cNvPr>
          <p:cNvGrpSpPr/>
          <p:nvPr/>
        </p:nvGrpSpPr>
        <p:grpSpPr>
          <a:xfrm>
            <a:off x="5391849" y="1754950"/>
            <a:ext cx="6611248" cy="2431908"/>
            <a:chOff x="5391849" y="1754950"/>
            <a:chExt cx="6611248" cy="2431908"/>
          </a:xfrm>
        </p:grpSpPr>
        <p:grpSp>
          <p:nvGrpSpPr>
            <p:cNvPr id="4" name="Group 3">
              <a:extLst>
                <a:ext uri="{FF2B5EF4-FFF2-40B4-BE49-F238E27FC236}">
                  <a16:creationId xmlns:a16="http://schemas.microsoft.com/office/drawing/2014/main" id="{737EA61A-B5CC-4A52-9289-28F241877F9D}"/>
                </a:ext>
              </a:extLst>
            </p:cNvPr>
            <p:cNvGrpSpPr/>
            <p:nvPr/>
          </p:nvGrpSpPr>
          <p:grpSpPr>
            <a:xfrm>
              <a:off x="5391849" y="1754950"/>
              <a:ext cx="4764087" cy="2431908"/>
              <a:chOff x="6232771" y="1680422"/>
              <a:chExt cx="4764087" cy="2431908"/>
            </a:xfrm>
          </p:grpSpPr>
          <p:pic>
            <p:nvPicPr>
              <p:cNvPr id="5" name="Content Placeholder 15">
                <a:extLst>
                  <a:ext uri="{FF2B5EF4-FFF2-40B4-BE49-F238E27FC236}">
                    <a16:creationId xmlns:a16="http://schemas.microsoft.com/office/drawing/2014/main" id="{449D62E9-D2F3-459C-9F34-ACA4092866C5}"/>
                  </a:ext>
                </a:extLst>
              </p:cNvPr>
              <p:cNvPicPr>
                <a:picLocks noChangeAspect="1"/>
              </p:cNvPicPr>
              <p:nvPr/>
            </p:nvPicPr>
            <p:blipFill>
              <a:blip r:embed="rId2"/>
              <a:stretch>
                <a:fillRect/>
              </a:stretch>
            </p:blipFill>
            <p:spPr>
              <a:xfrm>
                <a:off x="6232771" y="1680422"/>
                <a:ext cx="4764087" cy="2431908"/>
              </a:xfrm>
              <a:prstGeom prst="rect">
                <a:avLst/>
              </a:prstGeom>
              <a:effectLst>
                <a:outerShdw blurRad="25400" dir="17880000">
                  <a:srgbClr val="000000">
                    <a:alpha val="46000"/>
                  </a:srgbClr>
                </a:outerShdw>
              </a:effectLst>
            </p:spPr>
          </p:pic>
          <p:sp>
            <p:nvSpPr>
              <p:cNvPr id="9" name="TextBox 8">
                <a:extLst>
                  <a:ext uri="{FF2B5EF4-FFF2-40B4-BE49-F238E27FC236}">
                    <a16:creationId xmlns:a16="http://schemas.microsoft.com/office/drawing/2014/main" id="{8C1AA0CE-F424-43C2-823A-310900CF49B1}"/>
                  </a:ext>
                </a:extLst>
              </p:cNvPr>
              <p:cNvSpPr txBox="1"/>
              <p:nvPr/>
            </p:nvSpPr>
            <p:spPr>
              <a:xfrm>
                <a:off x="8744430" y="2104786"/>
                <a:ext cx="1645920" cy="923330"/>
              </a:xfrm>
              <a:prstGeom prst="rect">
                <a:avLst/>
              </a:prstGeom>
              <a:noFill/>
            </p:spPr>
            <p:txBody>
              <a:bodyPr wrap="square" rtlCol="0">
                <a:spAutoFit/>
              </a:bodyPr>
              <a:lstStyle/>
              <a:p>
                <a:pPr algn="ctr"/>
                <a:r>
                  <a:rPr lang="en-US" b="1" dirty="0">
                    <a:solidFill>
                      <a:schemeClr val="bg1"/>
                    </a:solidFill>
                  </a:rPr>
                  <a:t>Resort Ticket Price Across Market</a:t>
                </a:r>
              </a:p>
            </p:txBody>
          </p:sp>
        </p:grpSp>
        <p:sp>
          <p:nvSpPr>
            <p:cNvPr id="11" name="TextBox 10">
              <a:extLst>
                <a:ext uri="{FF2B5EF4-FFF2-40B4-BE49-F238E27FC236}">
                  <a16:creationId xmlns:a16="http://schemas.microsoft.com/office/drawing/2014/main" id="{09147E01-EF5E-4859-A514-87CA45FE74AB}"/>
                </a:ext>
              </a:extLst>
            </p:cNvPr>
            <p:cNvSpPr txBox="1"/>
            <p:nvPr/>
          </p:nvSpPr>
          <p:spPr>
            <a:xfrm>
              <a:off x="9750669" y="2179314"/>
              <a:ext cx="2252428" cy="1200329"/>
            </a:xfrm>
            <a:prstGeom prst="rect">
              <a:avLst/>
            </a:prstGeom>
            <a:noFill/>
          </p:spPr>
          <p:txBody>
            <a:bodyPr wrap="square">
              <a:spAutoFit/>
            </a:bodyPr>
            <a:lstStyle/>
            <a:p>
              <a:pPr lvl="1" algn="ctr"/>
              <a:r>
                <a:rPr lang="en-US" dirty="0"/>
                <a:t>Market Quartiles:</a:t>
              </a:r>
            </a:p>
            <a:p>
              <a:pPr lvl="1" algn="ctr"/>
              <a:r>
                <a:rPr lang="en-US" dirty="0"/>
                <a:t> 47, 60, 78 </a:t>
              </a:r>
            </a:p>
            <a:p>
              <a:pPr lvl="1" algn="ctr"/>
              <a:r>
                <a:rPr lang="en-US" dirty="0"/>
                <a:t>Big Mountain:</a:t>
              </a:r>
            </a:p>
            <a:p>
              <a:pPr lvl="1" algn="ctr"/>
              <a:r>
                <a:rPr lang="en-US" dirty="0"/>
                <a:t>81</a:t>
              </a:r>
            </a:p>
          </p:txBody>
        </p:sp>
      </p:grpSp>
      <p:grpSp>
        <p:nvGrpSpPr>
          <p:cNvPr id="13" name="Group 12">
            <a:extLst>
              <a:ext uri="{FF2B5EF4-FFF2-40B4-BE49-F238E27FC236}">
                <a16:creationId xmlns:a16="http://schemas.microsoft.com/office/drawing/2014/main" id="{E44D57DD-B57A-4873-B5F6-2DFB9E856040}"/>
              </a:ext>
            </a:extLst>
          </p:cNvPr>
          <p:cNvGrpSpPr/>
          <p:nvPr/>
        </p:nvGrpSpPr>
        <p:grpSpPr>
          <a:xfrm>
            <a:off x="5391849" y="4333816"/>
            <a:ext cx="6613490" cy="2401039"/>
            <a:chOff x="5391849" y="4333816"/>
            <a:chExt cx="6613490" cy="2401039"/>
          </a:xfrm>
        </p:grpSpPr>
        <p:pic>
          <p:nvPicPr>
            <p:cNvPr id="8" name="Picture 7">
              <a:extLst>
                <a:ext uri="{FF2B5EF4-FFF2-40B4-BE49-F238E27FC236}">
                  <a16:creationId xmlns:a16="http://schemas.microsoft.com/office/drawing/2014/main" id="{7791DA73-8EF1-442C-80F2-149305457489}"/>
                </a:ext>
              </a:extLst>
            </p:cNvPr>
            <p:cNvPicPr>
              <a:picLocks noChangeAspect="1"/>
            </p:cNvPicPr>
            <p:nvPr/>
          </p:nvPicPr>
          <p:blipFill>
            <a:blip r:embed="rId3"/>
            <a:stretch>
              <a:fillRect/>
            </a:stretch>
          </p:blipFill>
          <p:spPr>
            <a:xfrm>
              <a:off x="5391849" y="4333816"/>
              <a:ext cx="4764087" cy="2401039"/>
            </a:xfrm>
            <a:prstGeom prst="rect">
              <a:avLst/>
            </a:prstGeom>
          </p:spPr>
        </p:pic>
        <p:sp>
          <p:nvSpPr>
            <p:cNvPr id="10" name="TextBox 9">
              <a:extLst>
                <a:ext uri="{FF2B5EF4-FFF2-40B4-BE49-F238E27FC236}">
                  <a16:creationId xmlns:a16="http://schemas.microsoft.com/office/drawing/2014/main" id="{5708C673-F263-4A1A-8538-BECE0DFB148A}"/>
                </a:ext>
              </a:extLst>
            </p:cNvPr>
            <p:cNvSpPr txBox="1"/>
            <p:nvPr/>
          </p:nvSpPr>
          <p:spPr>
            <a:xfrm>
              <a:off x="7443542" y="4721032"/>
              <a:ext cx="1645920" cy="923330"/>
            </a:xfrm>
            <a:prstGeom prst="rect">
              <a:avLst/>
            </a:prstGeom>
            <a:noFill/>
          </p:spPr>
          <p:txBody>
            <a:bodyPr wrap="square" rtlCol="0">
              <a:spAutoFit/>
            </a:bodyPr>
            <a:lstStyle/>
            <a:p>
              <a:pPr algn="ctr"/>
              <a:r>
                <a:rPr lang="en-US" b="1" dirty="0">
                  <a:solidFill>
                    <a:schemeClr val="bg1"/>
                  </a:solidFill>
                </a:rPr>
                <a:t>Snow Making Acreage Across Market</a:t>
              </a:r>
            </a:p>
          </p:txBody>
        </p:sp>
        <p:sp>
          <p:nvSpPr>
            <p:cNvPr id="12" name="TextBox 11">
              <a:extLst>
                <a:ext uri="{FF2B5EF4-FFF2-40B4-BE49-F238E27FC236}">
                  <a16:creationId xmlns:a16="http://schemas.microsoft.com/office/drawing/2014/main" id="{7DB58831-985A-49BF-85D5-0308D35FB40F}"/>
                </a:ext>
              </a:extLst>
            </p:cNvPr>
            <p:cNvSpPr txBox="1"/>
            <p:nvPr/>
          </p:nvSpPr>
          <p:spPr>
            <a:xfrm>
              <a:off x="9752911" y="4820974"/>
              <a:ext cx="2252428" cy="1200329"/>
            </a:xfrm>
            <a:prstGeom prst="rect">
              <a:avLst/>
            </a:prstGeom>
            <a:noFill/>
          </p:spPr>
          <p:txBody>
            <a:bodyPr wrap="square">
              <a:spAutoFit/>
            </a:bodyPr>
            <a:lstStyle/>
            <a:p>
              <a:pPr lvl="1" algn="ctr"/>
              <a:r>
                <a:rPr lang="en-US" dirty="0"/>
                <a:t>Market Quartiles:</a:t>
              </a:r>
            </a:p>
            <a:p>
              <a:pPr lvl="1" algn="ctr"/>
              <a:r>
                <a:rPr lang="en-US" dirty="0"/>
                <a:t> 46, 100, 184 </a:t>
              </a:r>
            </a:p>
            <a:p>
              <a:pPr lvl="1" algn="ctr"/>
              <a:r>
                <a:rPr lang="en-US" dirty="0"/>
                <a:t>Big Mountain:</a:t>
              </a:r>
            </a:p>
            <a:p>
              <a:pPr lvl="1" algn="ctr"/>
              <a:r>
                <a:rPr lang="en-US" dirty="0"/>
                <a:t>600</a:t>
              </a:r>
            </a:p>
          </p:txBody>
        </p:sp>
      </p:grpSp>
    </p:spTree>
    <p:extLst>
      <p:ext uri="{BB962C8B-B14F-4D97-AF65-F5344CB8AC3E}">
        <p14:creationId xmlns:p14="http://schemas.microsoft.com/office/powerpoint/2010/main" val="15928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A164-06F4-470F-B438-527E177DB653}"/>
              </a:ext>
            </a:extLst>
          </p:cNvPr>
          <p:cNvSpPr>
            <a:spLocks noGrp="1"/>
          </p:cNvSpPr>
          <p:nvPr>
            <p:ph type="title"/>
          </p:nvPr>
        </p:nvSpPr>
        <p:spPr/>
        <p:txBody>
          <a:bodyPr>
            <a:normAutofit/>
          </a:bodyPr>
          <a:lstStyle/>
          <a:p>
            <a:r>
              <a:rPr lang="en-US" dirty="0"/>
              <a:t>Key Feature: Number of Runs </a:t>
            </a:r>
          </a:p>
        </p:txBody>
      </p:sp>
      <p:sp>
        <p:nvSpPr>
          <p:cNvPr id="3" name="Content Placeholder 2">
            <a:extLst>
              <a:ext uri="{FF2B5EF4-FFF2-40B4-BE49-F238E27FC236}">
                <a16:creationId xmlns:a16="http://schemas.microsoft.com/office/drawing/2014/main" id="{86B13BD2-DAB2-4413-9C09-747F65738177}"/>
              </a:ext>
            </a:extLst>
          </p:cNvPr>
          <p:cNvSpPr>
            <a:spLocks noGrp="1"/>
          </p:cNvSpPr>
          <p:nvPr>
            <p:ph sz="half" idx="1"/>
          </p:nvPr>
        </p:nvSpPr>
        <p:spPr>
          <a:xfrm>
            <a:off x="496997" y="2099513"/>
            <a:ext cx="4856841" cy="3622671"/>
          </a:xfrm>
        </p:spPr>
        <p:txBody>
          <a:bodyPr>
            <a:normAutofit fontScale="92500" lnSpcReduction="10000"/>
          </a:bodyPr>
          <a:lstStyle/>
          <a:p>
            <a:r>
              <a:rPr lang="en-US" dirty="0"/>
              <a:t>Few resorts boast more runs than Big Mountain</a:t>
            </a:r>
          </a:p>
          <a:p>
            <a:r>
              <a:rPr lang="en-US" dirty="0"/>
              <a:t>Though not as drastic, there is a discrepancy between our ticket price and number of runs position in the market</a:t>
            </a:r>
          </a:p>
          <a:p>
            <a:r>
              <a:rPr lang="en-US" dirty="0"/>
              <a:t>This further drives the projected price increase</a:t>
            </a:r>
          </a:p>
          <a:p>
            <a:r>
              <a:rPr lang="en-US" i="1" dirty="0"/>
              <a:t>Note: An outlier has been removed from this distribution; Aspen Snowmass has 336 runs </a:t>
            </a:r>
          </a:p>
        </p:txBody>
      </p:sp>
      <p:sp>
        <p:nvSpPr>
          <p:cNvPr id="10" name="TextBox 9">
            <a:extLst>
              <a:ext uri="{FF2B5EF4-FFF2-40B4-BE49-F238E27FC236}">
                <a16:creationId xmlns:a16="http://schemas.microsoft.com/office/drawing/2014/main" id="{12FB58DE-5B24-4712-AEB3-32C1B02C5AB3}"/>
              </a:ext>
            </a:extLst>
          </p:cNvPr>
          <p:cNvSpPr txBox="1"/>
          <p:nvPr/>
        </p:nvSpPr>
        <p:spPr>
          <a:xfrm>
            <a:off x="8277086" y="4713084"/>
            <a:ext cx="1645920" cy="646331"/>
          </a:xfrm>
          <a:prstGeom prst="rect">
            <a:avLst/>
          </a:prstGeom>
          <a:noFill/>
        </p:spPr>
        <p:txBody>
          <a:bodyPr wrap="square" rtlCol="0">
            <a:spAutoFit/>
          </a:bodyPr>
          <a:lstStyle/>
          <a:p>
            <a:pPr algn="ctr"/>
            <a:r>
              <a:rPr lang="en-US" b="1" dirty="0">
                <a:solidFill>
                  <a:schemeClr val="bg1"/>
                </a:solidFill>
              </a:rPr>
              <a:t># of  Runs Across Market</a:t>
            </a:r>
          </a:p>
        </p:txBody>
      </p:sp>
      <p:sp>
        <p:nvSpPr>
          <p:cNvPr id="11" name="TextBox 10">
            <a:extLst>
              <a:ext uri="{FF2B5EF4-FFF2-40B4-BE49-F238E27FC236}">
                <a16:creationId xmlns:a16="http://schemas.microsoft.com/office/drawing/2014/main" id="{0227A1DD-6125-40ED-82E0-0419F4542AE7}"/>
              </a:ext>
            </a:extLst>
          </p:cNvPr>
          <p:cNvSpPr txBox="1"/>
          <p:nvPr/>
        </p:nvSpPr>
        <p:spPr>
          <a:xfrm>
            <a:off x="7822650" y="2139617"/>
            <a:ext cx="1645920" cy="923330"/>
          </a:xfrm>
          <a:prstGeom prst="rect">
            <a:avLst/>
          </a:prstGeom>
          <a:noFill/>
        </p:spPr>
        <p:txBody>
          <a:bodyPr wrap="square" rtlCol="0">
            <a:spAutoFit/>
          </a:bodyPr>
          <a:lstStyle/>
          <a:p>
            <a:pPr algn="ctr"/>
            <a:r>
              <a:rPr lang="en-US" b="1" dirty="0">
                <a:solidFill>
                  <a:schemeClr val="bg1"/>
                </a:solidFill>
              </a:rPr>
              <a:t>Resort Ticket Price Across Market</a:t>
            </a:r>
          </a:p>
        </p:txBody>
      </p:sp>
      <p:grpSp>
        <p:nvGrpSpPr>
          <p:cNvPr id="6" name="Group 5">
            <a:extLst>
              <a:ext uri="{FF2B5EF4-FFF2-40B4-BE49-F238E27FC236}">
                <a16:creationId xmlns:a16="http://schemas.microsoft.com/office/drawing/2014/main" id="{3CF7BD0D-B6FB-4EE3-A464-C1C0E5F3183D}"/>
              </a:ext>
            </a:extLst>
          </p:cNvPr>
          <p:cNvGrpSpPr/>
          <p:nvPr/>
        </p:nvGrpSpPr>
        <p:grpSpPr>
          <a:xfrm>
            <a:off x="5345752" y="4239245"/>
            <a:ext cx="6675674" cy="2443948"/>
            <a:chOff x="5345752" y="4239245"/>
            <a:chExt cx="6675674" cy="2443948"/>
          </a:xfrm>
        </p:grpSpPr>
        <p:pic>
          <p:nvPicPr>
            <p:cNvPr id="7" name="Content Placeholder 12">
              <a:extLst>
                <a:ext uri="{FF2B5EF4-FFF2-40B4-BE49-F238E27FC236}">
                  <a16:creationId xmlns:a16="http://schemas.microsoft.com/office/drawing/2014/main" id="{FE7F8A51-9B23-4BA8-AF50-67B762FC2BC3}"/>
                </a:ext>
              </a:extLst>
            </p:cNvPr>
            <p:cNvPicPr>
              <a:picLocks noChangeAspect="1"/>
            </p:cNvPicPr>
            <p:nvPr/>
          </p:nvPicPr>
          <p:blipFill>
            <a:blip r:embed="rId2"/>
            <a:stretch>
              <a:fillRect/>
            </a:stretch>
          </p:blipFill>
          <p:spPr>
            <a:xfrm>
              <a:off x="5345752" y="4239245"/>
              <a:ext cx="4779963" cy="2443948"/>
            </a:xfrm>
            <a:prstGeom prst="rect">
              <a:avLst/>
            </a:prstGeom>
          </p:spPr>
        </p:pic>
        <p:sp>
          <p:nvSpPr>
            <p:cNvPr id="9" name="TextBox 8">
              <a:extLst>
                <a:ext uri="{FF2B5EF4-FFF2-40B4-BE49-F238E27FC236}">
                  <a16:creationId xmlns:a16="http://schemas.microsoft.com/office/drawing/2014/main" id="{B4E726D8-E408-4C2E-AAF0-D4CFBBC36AC4}"/>
                </a:ext>
              </a:extLst>
            </p:cNvPr>
            <p:cNvSpPr txBox="1"/>
            <p:nvPr/>
          </p:nvSpPr>
          <p:spPr>
            <a:xfrm>
              <a:off x="9768998" y="4820974"/>
              <a:ext cx="2252428" cy="1200329"/>
            </a:xfrm>
            <a:prstGeom prst="rect">
              <a:avLst/>
            </a:prstGeom>
            <a:noFill/>
          </p:spPr>
          <p:txBody>
            <a:bodyPr wrap="square">
              <a:spAutoFit/>
            </a:bodyPr>
            <a:lstStyle/>
            <a:p>
              <a:pPr lvl="1" algn="ctr"/>
              <a:r>
                <a:rPr lang="en-US" dirty="0"/>
                <a:t>Market Quartiles:</a:t>
              </a:r>
            </a:p>
            <a:p>
              <a:pPr lvl="1" algn="ctr"/>
              <a:r>
                <a:rPr lang="en-US" dirty="0"/>
                <a:t> 19, 32, 55 </a:t>
              </a:r>
            </a:p>
            <a:p>
              <a:pPr lvl="1" algn="ctr"/>
              <a:r>
                <a:rPr lang="en-US" dirty="0"/>
                <a:t>Big Mountain: 105</a:t>
              </a:r>
            </a:p>
          </p:txBody>
        </p:sp>
      </p:grpSp>
      <p:grpSp>
        <p:nvGrpSpPr>
          <p:cNvPr id="5" name="Group 4">
            <a:extLst>
              <a:ext uri="{FF2B5EF4-FFF2-40B4-BE49-F238E27FC236}">
                <a16:creationId xmlns:a16="http://schemas.microsoft.com/office/drawing/2014/main" id="{AD6F376B-B8A9-49AA-8B58-2833BC46DE2C}"/>
              </a:ext>
            </a:extLst>
          </p:cNvPr>
          <p:cNvGrpSpPr/>
          <p:nvPr/>
        </p:nvGrpSpPr>
        <p:grpSpPr>
          <a:xfrm>
            <a:off x="5353689" y="1693316"/>
            <a:ext cx="6649408" cy="2431908"/>
            <a:chOff x="5353689" y="1693316"/>
            <a:chExt cx="6649408" cy="2431908"/>
          </a:xfrm>
        </p:grpSpPr>
        <p:pic>
          <p:nvPicPr>
            <p:cNvPr id="8" name="Content Placeholder 15">
              <a:extLst>
                <a:ext uri="{FF2B5EF4-FFF2-40B4-BE49-F238E27FC236}">
                  <a16:creationId xmlns:a16="http://schemas.microsoft.com/office/drawing/2014/main" id="{0801A880-12DB-41EE-B26B-3CCD120F9884}"/>
                </a:ext>
              </a:extLst>
            </p:cNvPr>
            <p:cNvPicPr>
              <a:picLocks noChangeAspect="1"/>
            </p:cNvPicPr>
            <p:nvPr/>
          </p:nvPicPr>
          <p:blipFill>
            <a:blip r:embed="rId3"/>
            <a:stretch>
              <a:fillRect/>
            </a:stretch>
          </p:blipFill>
          <p:spPr>
            <a:xfrm>
              <a:off x="5353689" y="1693316"/>
              <a:ext cx="4764087" cy="2431908"/>
            </a:xfrm>
            <a:prstGeom prst="rect">
              <a:avLst/>
            </a:prstGeom>
            <a:effectLst>
              <a:outerShdw blurRad="25400" dir="17880000">
                <a:srgbClr val="000000">
                  <a:alpha val="46000"/>
                </a:srgbClr>
              </a:outerShdw>
            </a:effectLst>
          </p:spPr>
        </p:pic>
        <p:sp>
          <p:nvSpPr>
            <p:cNvPr id="13" name="TextBox 12">
              <a:extLst>
                <a:ext uri="{FF2B5EF4-FFF2-40B4-BE49-F238E27FC236}">
                  <a16:creationId xmlns:a16="http://schemas.microsoft.com/office/drawing/2014/main" id="{86DFBBFB-4642-48DF-A491-56A116FC59E9}"/>
                </a:ext>
              </a:extLst>
            </p:cNvPr>
            <p:cNvSpPr txBox="1"/>
            <p:nvPr/>
          </p:nvSpPr>
          <p:spPr>
            <a:xfrm>
              <a:off x="9750669" y="2179314"/>
              <a:ext cx="2252428" cy="1200329"/>
            </a:xfrm>
            <a:prstGeom prst="rect">
              <a:avLst/>
            </a:prstGeom>
            <a:noFill/>
          </p:spPr>
          <p:txBody>
            <a:bodyPr wrap="square">
              <a:spAutoFit/>
            </a:bodyPr>
            <a:lstStyle/>
            <a:p>
              <a:pPr lvl="1" algn="ctr"/>
              <a:r>
                <a:rPr lang="en-US" dirty="0"/>
                <a:t>Market Quartiles:</a:t>
              </a:r>
            </a:p>
            <a:p>
              <a:pPr lvl="1" algn="ctr"/>
              <a:r>
                <a:rPr lang="en-US" dirty="0"/>
                <a:t> 47, 60, 78 </a:t>
              </a:r>
            </a:p>
            <a:p>
              <a:pPr lvl="1" algn="ctr"/>
              <a:r>
                <a:rPr lang="en-US" dirty="0"/>
                <a:t>Big Mountain:</a:t>
              </a:r>
            </a:p>
            <a:p>
              <a:pPr lvl="1" algn="ctr"/>
              <a:r>
                <a:rPr lang="en-US" dirty="0"/>
                <a:t>81</a:t>
              </a:r>
            </a:p>
          </p:txBody>
        </p:sp>
      </p:grpSp>
    </p:spTree>
    <p:extLst>
      <p:ext uri="{BB962C8B-B14F-4D97-AF65-F5344CB8AC3E}">
        <p14:creationId xmlns:p14="http://schemas.microsoft.com/office/powerpoint/2010/main" val="155116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A164-06F4-470F-B438-527E177DB653}"/>
              </a:ext>
            </a:extLst>
          </p:cNvPr>
          <p:cNvSpPr>
            <a:spLocks noGrp="1"/>
          </p:cNvSpPr>
          <p:nvPr>
            <p:ph type="title"/>
          </p:nvPr>
        </p:nvSpPr>
        <p:spPr/>
        <p:txBody>
          <a:bodyPr/>
          <a:lstStyle/>
          <a:p>
            <a:r>
              <a:rPr lang="en-US" dirty="0"/>
              <a:t>Key Feature: Fast Quads</a:t>
            </a:r>
          </a:p>
        </p:txBody>
      </p:sp>
      <p:sp>
        <p:nvSpPr>
          <p:cNvPr id="3" name="Content Placeholder 2">
            <a:extLst>
              <a:ext uri="{FF2B5EF4-FFF2-40B4-BE49-F238E27FC236}">
                <a16:creationId xmlns:a16="http://schemas.microsoft.com/office/drawing/2014/main" id="{86B13BD2-DAB2-4413-9C09-747F65738177}"/>
              </a:ext>
            </a:extLst>
          </p:cNvPr>
          <p:cNvSpPr>
            <a:spLocks noGrp="1"/>
          </p:cNvSpPr>
          <p:nvPr>
            <p:ph sz="half" idx="1"/>
          </p:nvPr>
        </p:nvSpPr>
        <p:spPr/>
        <p:txBody>
          <a:bodyPr/>
          <a:lstStyle/>
          <a:p>
            <a:r>
              <a:rPr lang="en-US" dirty="0"/>
              <a:t>Big Mountain is one of the few resorts to offer Fast Quads, let alone 3 of them</a:t>
            </a:r>
          </a:p>
          <a:p>
            <a:r>
              <a:rPr lang="en-US" dirty="0"/>
              <a:t>Some resorts offer far more, but there are fewer of them</a:t>
            </a:r>
          </a:p>
          <a:p>
            <a:r>
              <a:rPr lang="en-US" dirty="0"/>
              <a:t>Currently, this feature places Big Mountain in the upper tier of resorts</a:t>
            </a:r>
          </a:p>
        </p:txBody>
      </p:sp>
      <p:pic>
        <p:nvPicPr>
          <p:cNvPr id="5" name="Content Placeholder 15">
            <a:extLst>
              <a:ext uri="{FF2B5EF4-FFF2-40B4-BE49-F238E27FC236}">
                <a16:creationId xmlns:a16="http://schemas.microsoft.com/office/drawing/2014/main" id="{449D62E9-D2F3-459C-9F34-ACA4092866C5}"/>
              </a:ext>
            </a:extLst>
          </p:cNvPr>
          <p:cNvPicPr>
            <a:picLocks noChangeAspect="1"/>
          </p:cNvPicPr>
          <p:nvPr/>
        </p:nvPicPr>
        <p:blipFill>
          <a:blip r:embed="rId2"/>
          <a:stretch>
            <a:fillRect/>
          </a:stretch>
        </p:blipFill>
        <p:spPr>
          <a:xfrm>
            <a:off x="6457092" y="1680422"/>
            <a:ext cx="4764087" cy="2431908"/>
          </a:xfrm>
          <a:prstGeom prst="rect">
            <a:avLst/>
          </a:prstGeom>
          <a:effectLst>
            <a:outerShdw blurRad="25400" dir="17880000">
              <a:srgbClr val="000000">
                <a:alpha val="46000"/>
              </a:srgbClr>
            </a:outerShdw>
          </a:effectLst>
        </p:spPr>
      </p:pic>
      <p:sp>
        <p:nvSpPr>
          <p:cNvPr id="9" name="TextBox 8">
            <a:extLst>
              <a:ext uri="{FF2B5EF4-FFF2-40B4-BE49-F238E27FC236}">
                <a16:creationId xmlns:a16="http://schemas.microsoft.com/office/drawing/2014/main" id="{8C1AA0CE-F424-43C2-823A-310900CF49B1}"/>
              </a:ext>
            </a:extLst>
          </p:cNvPr>
          <p:cNvSpPr txBox="1"/>
          <p:nvPr/>
        </p:nvSpPr>
        <p:spPr>
          <a:xfrm>
            <a:off x="9107424" y="2076451"/>
            <a:ext cx="1645920" cy="923330"/>
          </a:xfrm>
          <a:prstGeom prst="rect">
            <a:avLst/>
          </a:prstGeom>
          <a:noFill/>
        </p:spPr>
        <p:txBody>
          <a:bodyPr wrap="square" rtlCol="0">
            <a:spAutoFit/>
          </a:bodyPr>
          <a:lstStyle/>
          <a:p>
            <a:pPr algn="ctr"/>
            <a:r>
              <a:rPr lang="en-US" b="1" dirty="0">
                <a:solidFill>
                  <a:schemeClr val="bg1"/>
                </a:solidFill>
              </a:rPr>
              <a:t>Resort Ticket Price Across Market</a:t>
            </a:r>
          </a:p>
        </p:txBody>
      </p:sp>
      <p:sp>
        <p:nvSpPr>
          <p:cNvPr id="10" name="TextBox 9">
            <a:extLst>
              <a:ext uri="{FF2B5EF4-FFF2-40B4-BE49-F238E27FC236}">
                <a16:creationId xmlns:a16="http://schemas.microsoft.com/office/drawing/2014/main" id="{5708C673-F263-4A1A-8538-BECE0DFB148A}"/>
              </a:ext>
            </a:extLst>
          </p:cNvPr>
          <p:cNvSpPr txBox="1"/>
          <p:nvPr/>
        </p:nvSpPr>
        <p:spPr>
          <a:xfrm>
            <a:off x="8510016" y="4516925"/>
            <a:ext cx="1645920" cy="923330"/>
          </a:xfrm>
          <a:prstGeom prst="rect">
            <a:avLst/>
          </a:prstGeom>
          <a:noFill/>
        </p:spPr>
        <p:txBody>
          <a:bodyPr wrap="square" rtlCol="0">
            <a:spAutoFit/>
          </a:bodyPr>
          <a:lstStyle/>
          <a:p>
            <a:pPr algn="ctr"/>
            <a:r>
              <a:rPr lang="en-US" b="1" dirty="0">
                <a:solidFill>
                  <a:schemeClr val="bg1"/>
                </a:solidFill>
              </a:rPr>
              <a:t>Snow Making Acreage Across Market</a:t>
            </a:r>
          </a:p>
        </p:txBody>
      </p:sp>
      <p:pic>
        <p:nvPicPr>
          <p:cNvPr id="11" name="Picture 10">
            <a:extLst>
              <a:ext uri="{FF2B5EF4-FFF2-40B4-BE49-F238E27FC236}">
                <a16:creationId xmlns:a16="http://schemas.microsoft.com/office/drawing/2014/main" id="{475B1934-DD5F-488B-817F-61244EB60AC6}"/>
              </a:ext>
            </a:extLst>
          </p:cNvPr>
          <p:cNvPicPr>
            <a:picLocks noChangeAspect="1"/>
          </p:cNvPicPr>
          <p:nvPr/>
        </p:nvPicPr>
        <p:blipFill>
          <a:blip r:embed="rId3"/>
          <a:stretch>
            <a:fillRect/>
          </a:stretch>
        </p:blipFill>
        <p:spPr>
          <a:xfrm>
            <a:off x="6489207" y="4224301"/>
            <a:ext cx="4778350" cy="2431908"/>
          </a:xfrm>
          <a:prstGeom prst="rect">
            <a:avLst/>
          </a:prstGeom>
        </p:spPr>
      </p:pic>
      <p:sp>
        <p:nvSpPr>
          <p:cNvPr id="12" name="TextBox 11">
            <a:extLst>
              <a:ext uri="{FF2B5EF4-FFF2-40B4-BE49-F238E27FC236}">
                <a16:creationId xmlns:a16="http://schemas.microsoft.com/office/drawing/2014/main" id="{672EA5A9-6879-4FE7-AE1B-798A721B4F1B}"/>
              </a:ext>
            </a:extLst>
          </p:cNvPr>
          <p:cNvSpPr txBox="1"/>
          <p:nvPr/>
        </p:nvSpPr>
        <p:spPr>
          <a:xfrm>
            <a:off x="8976360" y="4602021"/>
            <a:ext cx="1645920" cy="923330"/>
          </a:xfrm>
          <a:prstGeom prst="rect">
            <a:avLst/>
          </a:prstGeom>
          <a:noFill/>
        </p:spPr>
        <p:txBody>
          <a:bodyPr wrap="square" rtlCol="0">
            <a:spAutoFit/>
          </a:bodyPr>
          <a:lstStyle/>
          <a:p>
            <a:pPr algn="ctr"/>
            <a:r>
              <a:rPr lang="en-US" b="1" dirty="0">
                <a:solidFill>
                  <a:schemeClr val="bg1"/>
                </a:solidFill>
              </a:rPr>
              <a:t>Fast Quads Availability Across Market</a:t>
            </a:r>
          </a:p>
        </p:txBody>
      </p:sp>
    </p:spTree>
    <p:extLst>
      <p:ext uri="{BB962C8B-B14F-4D97-AF65-F5344CB8AC3E}">
        <p14:creationId xmlns:p14="http://schemas.microsoft.com/office/powerpoint/2010/main" val="291055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37A3-2980-49FA-BB53-AED8BA6AAA24}"/>
              </a:ext>
            </a:extLst>
          </p:cNvPr>
          <p:cNvSpPr>
            <a:spLocks noGrp="1"/>
          </p:cNvSpPr>
          <p:nvPr>
            <p:ph type="title"/>
          </p:nvPr>
        </p:nvSpPr>
        <p:spPr/>
        <p:txBody>
          <a:bodyPr/>
          <a:lstStyle/>
          <a:p>
            <a:r>
              <a:rPr lang="en-US" dirty="0"/>
              <a:t>Summary &amp; Conclusion</a:t>
            </a:r>
          </a:p>
        </p:txBody>
      </p:sp>
      <p:sp>
        <p:nvSpPr>
          <p:cNvPr id="3" name="Content Placeholder 2">
            <a:extLst>
              <a:ext uri="{FF2B5EF4-FFF2-40B4-BE49-F238E27FC236}">
                <a16:creationId xmlns:a16="http://schemas.microsoft.com/office/drawing/2014/main" id="{4FA2B425-1839-477D-803B-F5BC535E809E}"/>
              </a:ext>
            </a:extLst>
          </p:cNvPr>
          <p:cNvSpPr>
            <a:spLocks noGrp="1"/>
          </p:cNvSpPr>
          <p:nvPr>
            <p:ph idx="1"/>
          </p:nvPr>
        </p:nvSpPr>
        <p:spPr>
          <a:xfrm>
            <a:off x="913795" y="1866900"/>
            <a:ext cx="10353762" cy="4381500"/>
          </a:xfrm>
        </p:spPr>
        <p:txBody>
          <a:bodyPr>
            <a:normAutofit fontScale="92500" lnSpcReduction="10000"/>
          </a:bodyPr>
          <a:lstStyle/>
          <a:p>
            <a:r>
              <a:rPr lang="en-US" dirty="0"/>
              <a:t>The model finds a discrepancy between what Big Mountain currently charges, and what the market currently values its facilities at.</a:t>
            </a:r>
          </a:p>
          <a:p>
            <a:pPr lvl="1"/>
            <a:r>
              <a:rPr lang="en-US" dirty="0"/>
              <a:t>Key features include snow making acreage and number of runs, in which Big Mountain is a market leader.</a:t>
            </a:r>
          </a:p>
          <a:p>
            <a:r>
              <a:rPr lang="en-US" dirty="0"/>
              <a:t>This discrepancy is $4 at absolute minimum, yielding a potential increase in revenue by 7 million next year.</a:t>
            </a:r>
          </a:p>
          <a:p>
            <a:pPr lvl="1"/>
            <a:r>
              <a:rPr lang="en-US" dirty="0"/>
              <a:t>Taking the maximum absolute error of the model, the price could be reasonably increased anywhere from $4 to $25 dollars.</a:t>
            </a:r>
          </a:p>
          <a:p>
            <a:r>
              <a:rPr lang="en-US" dirty="0"/>
              <a:t>The model has further identified two profitable changes:</a:t>
            </a:r>
          </a:p>
          <a:p>
            <a:pPr lvl="1"/>
            <a:r>
              <a:rPr lang="en-US" dirty="0"/>
              <a:t>Increase vertical drop, add chair lift (after considering cost vs. 3.5 million projected revenue)</a:t>
            </a:r>
          </a:p>
          <a:p>
            <a:pPr lvl="1"/>
            <a:r>
              <a:rPr lang="en-US" dirty="0"/>
              <a:t>Remove at least 1 run</a:t>
            </a:r>
          </a:p>
          <a:p>
            <a:pPr lvl="1"/>
            <a:endParaRPr lang="en-US" dirty="0"/>
          </a:p>
          <a:p>
            <a:pPr marL="450000" lvl="1" indent="0">
              <a:buNone/>
            </a:pPr>
            <a:endParaRPr lang="en-US" dirty="0"/>
          </a:p>
          <a:p>
            <a:endParaRPr lang="en-US" dirty="0"/>
          </a:p>
          <a:p>
            <a:endParaRPr lang="en-US" dirty="0"/>
          </a:p>
        </p:txBody>
      </p:sp>
    </p:spTree>
    <p:extLst>
      <p:ext uri="{BB962C8B-B14F-4D97-AF65-F5344CB8AC3E}">
        <p14:creationId xmlns:p14="http://schemas.microsoft.com/office/powerpoint/2010/main" val="217923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{5AB08072-F4EE-4198-9A27-80E0D4B54E36}tf55705232_win32</Template>
  <TotalTime>291</TotalTime>
  <Words>588</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Abadi</vt:lpstr>
      <vt:lpstr>Calibri</vt:lpstr>
      <vt:lpstr>Goudy Old Style</vt:lpstr>
      <vt:lpstr>Roboto</vt:lpstr>
      <vt:lpstr>Wingdings 2</vt:lpstr>
      <vt:lpstr>SlateVTI</vt:lpstr>
      <vt:lpstr>Big Mountain Ski Resort</vt:lpstr>
      <vt:lpstr>Problem Identification </vt:lpstr>
      <vt:lpstr>Key Finding &amp; Recommendation</vt:lpstr>
      <vt:lpstr>Key Features in Model</vt:lpstr>
      <vt:lpstr>Key Feature: Snow Making Acreage</vt:lpstr>
      <vt:lpstr>Key Feature: Number of Runs </vt:lpstr>
      <vt:lpstr>Key Feature: Fast Quads</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dc:title>
  <dc:creator>Aisling Casey</dc:creator>
  <cp:lastModifiedBy>Aisling Casey</cp:lastModifiedBy>
  <cp:revision>20</cp:revision>
  <dcterms:created xsi:type="dcterms:W3CDTF">2021-02-03T19:22:44Z</dcterms:created>
  <dcterms:modified xsi:type="dcterms:W3CDTF">2021-02-06T18:01:06Z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