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78" r:id="rId5"/>
    <p:sldId id="284" r:id="rId6"/>
    <p:sldId id="286" r:id="rId7"/>
    <p:sldId id="282"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19" autoAdjust="0"/>
  </p:normalViewPr>
  <p:slideViewPr>
    <p:cSldViewPr snapToGrid="0">
      <p:cViewPr varScale="1">
        <p:scale>
          <a:sx n="119" d="100"/>
          <a:sy n="119"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2/3/2021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Big Mountain Ski Resort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Evaluating Our Assets &amp; Setting Optimal Ticket Price </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C1E1-8AFE-46F0-BA65-9EEEB384B317}"/>
              </a:ext>
            </a:extLst>
          </p:cNvPr>
          <p:cNvSpPr>
            <a:spLocks noGrp="1"/>
          </p:cNvSpPr>
          <p:nvPr>
            <p:ph type="title"/>
          </p:nvPr>
        </p:nvSpPr>
        <p:spPr>
          <a:xfrm>
            <a:off x="919119" y="402336"/>
            <a:ext cx="10353762" cy="1257300"/>
          </a:xfrm>
        </p:spPr>
        <p:txBody>
          <a:bodyPr/>
          <a:lstStyle/>
          <a:p>
            <a:r>
              <a:rPr lang="en-US" dirty="0"/>
              <a:t>Problem Identification </a:t>
            </a:r>
          </a:p>
        </p:txBody>
      </p:sp>
      <p:sp>
        <p:nvSpPr>
          <p:cNvPr id="3" name="Rectangle: Rounded Corners 2">
            <a:extLst>
              <a:ext uri="{FF2B5EF4-FFF2-40B4-BE49-F238E27FC236}">
                <a16:creationId xmlns:a16="http://schemas.microsoft.com/office/drawing/2014/main" id="{748E0D80-BB20-4501-84CF-19AF596E02A9}"/>
              </a:ext>
            </a:extLst>
          </p:cNvPr>
          <p:cNvSpPr/>
          <p:nvPr/>
        </p:nvSpPr>
        <p:spPr>
          <a:xfrm>
            <a:off x="6264441" y="1635634"/>
            <a:ext cx="4517134" cy="126949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Solution Space</a:t>
            </a:r>
          </a:p>
          <a:p>
            <a:pPr algn="ctr"/>
            <a:r>
              <a:rPr lang="en-US" sz="2400" b="1" dirty="0">
                <a:latin typeface="Abadi" panose="020B0604020104020204" pitchFamily="34" charset="0"/>
              </a:rPr>
              <a:t>Changing ticket price</a:t>
            </a:r>
          </a:p>
          <a:p>
            <a:pPr algn="ctr"/>
            <a:r>
              <a:rPr lang="en-US" sz="2400" b="1" dirty="0">
                <a:latin typeface="Abadi" panose="020B0604020104020204" pitchFamily="34" charset="0"/>
              </a:rPr>
              <a:t>&amp; reducing costs </a:t>
            </a:r>
          </a:p>
        </p:txBody>
      </p:sp>
      <p:sp>
        <p:nvSpPr>
          <p:cNvPr id="4" name="Rectangle: Rounded Corners 3">
            <a:extLst>
              <a:ext uri="{FF2B5EF4-FFF2-40B4-BE49-F238E27FC236}">
                <a16:creationId xmlns:a16="http://schemas.microsoft.com/office/drawing/2014/main" id="{3907C1BE-1233-45CF-AE6F-01DC89B92541}"/>
              </a:ext>
            </a:extLst>
          </p:cNvPr>
          <p:cNvSpPr/>
          <p:nvPr/>
        </p:nvSpPr>
        <p:spPr>
          <a:xfrm>
            <a:off x="919119" y="1647825"/>
            <a:ext cx="4517133" cy="12573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Context</a:t>
            </a:r>
          </a:p>
          <a:p>
            <a:pPr algn="ctr"/>
            <a:r>
              <a:rPr lang="en-US" sz="2400" b="1" dirty="0">
                <a:latin typeface="Abadi" panose="020B0604020104020204" pitchFamily="34" charset="0"/>
              </a:rPr>
              <a:t>Unclear if resort’s current pricing scheme is maximizing profits</a:t>
            </a:r>
          </a:p>
        </p:txBody>
      </p:sp>
      <p:sp>
        <p:nvSpPr>
          <p:cNvPr id="5" name="Rectangle: Rounded Corners 4">
            <a:extLst>
              <a:ext uri="{FF2B5EF4-FFF2-40B4-BE49-F238E27FC236}">
                <a16:creationId xmlns:a16="http://schemas.microsoft.com/office/drawing/2014/main" id="{F9AE2DF8-CE00-476B-9653-28B70170B558}"/>
              </a:ext>
            </a:extLst>
          </p:cNvPr>
          <p:cNvSpPr/>
          <p:nvPr/>
        </p:nvSpPr>
        <p:spPr>
          <a:xfrm>
            <a:off x="919119" y="3588338"/>
            <a:ext cx="4517135" cy="12573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Success Criteria</a:t>
            </a:r>
          </a:p>
          <a:p>
            <a:pPr algn="ctr"/>
            <a:r>
              <a:rPr lang="en-US" sz="2400" b="1" dirty="0">
                <a:latin typeface="Abadi" panose="020B0604020104020204" pitchFamily="34" charset="0"/>
              </a:rPr>
              <a:t>Increase company revenue by x% by end of next ski season</a:t>
            </a:r>
          </a:p>
        </p:txBody>
      </p:sp>
      <p:sp>
        <p:nvSpPr>
          <p:cNvPr id="6" name="Rectangle: Rounded Corners 5">
            <a:extLst>
              <a:ext uri="{FF2B5EF4-FFF2-40B4-BE49-F238E27FC236}">
                <a16:creationId xmlns:a16="http://schemas.microsoft.com/office/drawing/2014/main" id="{29087F9D-0BCC-4FFC-90F3-44C1F75E1C16}"/>
              </a:ext>
            </a:extLst>
          </p:cNvPr>
          <p:cNvSpPr/>
          <p:nvPr/>
        </p:nvSpPr>
        <p:spPr>
          <a:xfrm>
            <a:off x="6264441" y="3576146"/>
            <a:ext cx="4517134" cy="1269492"/>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Data Source</a:t>
            </a:r>
          </a:p>
          <a:p>
            <a:pPr algn="ctr"/>
            <a:r>
              <a:rPr lang="en-US" sz="2400" b="1" dirty="0">
                <a:latin typeface="Abadi" panose="020B0604020104020204" pitchFamily="34" charset="0"/>
              </a:rPr>
              <a:t>Dataset on ski facilities across the US</a:t>
            </a:r>
          </a:p>
        </p:txBody>
      </p:sp>
      <p:sp>
        <p:nvSpPr>
          <p:cNvPr id="8" name="Content Placeholder 2">
            <a:extLst>
              <a:ext uri="{FF2B5EF4-FFF2-40B4-BE49-F238E27FC236}">
                <a16:creationId xmlns:a16="http://schemas.microsoft.com/office/drawing/2014/main" id="{3CA4FA23-C794-4E99-8D86-39F06D0903D0}"/>
              </a:ext>
            </a:extLst>
          </p:cNvPr>
          <p:cNvSpPr txBox="1">
            <a:spLocks/>
          </p:cNvSpPr>
          <p:nvPr/>
        </p:nvSpPr>
        <p:spPr>
          <a:xfrm>
            <a:off x="497305" y="5293895"/>
            <a:ext cx="11141242" cy="934616"/>
          </a:xfrm>
          <a:prstGeom prst="rect">
            <a:avLst/>
          </a:prstGeom>
        </p:spPr>
        <p:txBody>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2000" b="1" dirty="0">
                <a:solidFill>
                  <a:schemeClr val="bg2">
                    <a:lumMod val="40000"/>
                    <a:lumOff val="60000"/>
                  </a:schemeClr>
                </a:solidFill>
                <a:effectLst/>
                <a:latin typeface="Roboto"/>
              </a:rPr>
              <a:t>Problem Statement: Big Mountain Resort must take better assessment of the worth of its assets to set more competitive prices. This, along with cutting operation costs, should be evaluated to see if they can increase company profits by the end of the next ski season.</a:t>
            </a:r>
          </a:p>
          <a:p>
            <a:pPr marL="36900" indent="0" algn="ctr">
              <a:buNone/>
            </a:pPr>
            <a:endParaRPr lang="en-US" sz="2000" b="1" dirty="0">
              <a:solidFill>
                <a:schemeClr val="bg2">
                  <a:lumMod val="40000"/>
                  <a:lumOff val="60000"/>
                </a:schemeClr>
              </a:solidFill>
              <a:effectLst/>
              <a:latin typeface="Roboto"/>
            </a:endParaRPr>
          </a:p>
        </p:txBody>
      </p:sp>
    </p:spTree>
    <p:extLst>
      <p:ext uri="{BB962C8B-B14F-4D97-AF65-F5344CB8AC3E}">
        <p14:creationId xmlns:p14="http://schemas.microsoft.com/office/powerpoint/2010/main" val="263962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E76C-D4CF-4BE8-896A-69ED1379A23E}"/>
              </a:ext>
            </a:extLst>
          </p:cNvPr>
          <p:cNvSpPr>
            <a:spLocks noGrp="1"/>
          </p:cNvSpPr>
          <p:nvPr>
            <p:ph type="title"/>
          </p:nvPr>
        </p:nvSpPr>
        <p:spPr/>
        <p:txBody>
          <a:bodyPr/>
          <a:lstStyle/>
          <a:p>
            <a:r>
              <a:rPr lang="en-US" dirty="0"/>
              <a:t>Recommendation &amp; Key Finding</a:t>
            </a:r>
          </a:p>
        </p:txBody>
      </p:sp>
      <p:sp>
        <p:nvSpPr>
          <p:cNvPr id="3" name="Content Placeholder 2">
            <a:extLst>
              <a:ext uri="{FF2B5EF4-FFF2-40B4-BE49-F238E27FC236}">
                <a16:creationId xmlns:a16="http://schemas.microsoft.com/office/drawing/2014/main" id="{6894CAAF-22F9-4EBC-85D8-84BE037AEF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422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2E0B-2CE7-44A6-BBB2-E567233B7A1A}"/>
              </a:ext>
            </a:extLst>
          </p:cNvPr>
          <p:cNvSpPr>
            <a:spLocks noGrp="1"/>
          </p:cNvSpPr>
          <p:nvPr>
            <p:ph type="title"/>
          </p:nvPr>
        </p:nvSpPr>
        <p:spPr/>
        <p:txBody>
          <a:bodyPr>
            <a:normAutofit/>
          </a:bodyPr>
          <a:lstStyle/>
          <a:p>
            <a:r>
              <a:rPr lang="en-US" dirty="0"/>
              <a:t>Modeling Results &amp; Analysis</a:t>
            </a:r>
          </a:p>
        </p:txBody>
      </p:sp>
      <p:sp>
        <p:nvSpPr>
          <p:cNvPr id="3" name="Content Placeholder 2">
            <a:extLst>
              <a:ext uri="{FF2B5EF4-FFF2-40B4-BE49-F238E27FC236}">
                <a16:creationId xmlns:a16="http://schemas.microsoft.com/office/drawing/2014/main" id="{132F09DF-8841-4E0D-AAC8-65506A24F305}"/>
              </a:ext>
            </a:extLst>
          </p:cNvPr>
          <p:cNvSpPr>
            <a:spLocks noGrp="1"/>
          </p:cNvSpPr>
          <p:nvPr>
            <p:ph sz="half" idx="1"/>
          </p:nvPr>
        </p:nvSpPr>
        <p:spPr/>
        <p:txBody>
          <a:bodyPr/>
          <a:lstStyle/>
          <a:p>
            <a:pPr algn="l">
              <a:buFont typeface="Arial" panose="020B0604020202020204" pitchFamily="34" charset="0"/>
              <a:buChar char="•"/>
            </a:pPr>
            <a:r>
              <a:rPr lang="en-US" b="0" i="0" dirty="0">
                <a:solidFill>
                  <a:schemeClr val="bg2">
                    <a:lumMod val="40000"/>
                    <a:lumOff val="60000"/>
                  </a:schemeClr>
                </a:solidFill>
                <a:effectLst/>
                <a:latin typeface="Roboto"/>
              </a:rPr>
              <a:t>Modeling results and analysis (3-4 slides)</a:t>
            </a:r>
          </a:p>
        </p:txBody>
      </p:sp>
      <p:sp>
        <p:nvSpPr>
          <p:cNvPr id="4" name="Content Placeholder 3">
            <a:extLst>
              <a:ext uri="{FF2B5EF4-FFF2-40B4-BE49-F238E27FC236}">
                <a16:creationId xmlns:a16="http://schemas.microsoft.com/office/drawing/2014/main" id="{971F3C6F-A078-4C79-AC77-68609997C4A7}"/>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75630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37A3-2980-49FA-BB53-AED8BA6AAA24}"/>
              </a:ext>
            </a:extLst>
          </p:cNvPr>
          <p:cNvSpPr>
            <a:spLocks noGrp="1"/>
          </p:cNvSpPr>
          <p:nvPr>
            <p:ph type="title"/>
          </p:nvPr>
        </p:nvSpPr>
        <p:spPr/>
        <p:txBody>
          <a:bodyPr/>
          <a:lstStyle/>
          <a:p>
            <a:r>
              <a:rPr lang="en-US" dirty="0"/>
              <a:t>Summary &amp; Conclusion</a:t>
            </a:r>
          </a:p>
        </p:txBody>
      </p:sp>
      <p:sp>
        <p:nvSpPr>
          <p:cNvPr id="3" name="Content Placeholder 2">
            <a:extLst>
              <a:ext uri="{FF2B5EF4-FFF2-40B4-BE49-F238E27FC236}">
                <a16:creationId xmlns:a16="http://schemas.microsoft.com/office/drawing/2014/main" id="{4FA2B425-1839-477D-803B-F5BC535E80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9232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{5AB08072-F4EE-4198-9A27-80E0D4B54E36}tf55705232_win32</Template>
  <TotalTime>30</TotalTime>
  <Words>124</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Abadi</vt:lpstr>
      <vt:lpstr>Arial</vt:lpstr>
      <vt:lpstr>Calibri</vt:lpstr>
      <vt:lpstr>Goudy Old Style</vt:lpstr>
      <vt:lpstr>Roboto</vt:lpstr>
      <vt:lpstr>Wingdings 2</vt:lpstr>
      <vt:lpstr>SlateVTI</vt:lpstr>
      <vt:lpstr>Big Mountain Ski Resort</vt:lpstr>
      <vt:lpstr>Problem Identification </vt:lpstr>
      <vt:lpstr>Recommendation &amp; Key Finding</vt:lpstr>
      <vt:lpstr>Modeling Results &amp; Analysis</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Aisling Casey</dc:creator>
  <cp:lastModifiedBy>Aisling Casey</cp:lastModifiedBy>
  <cp:revision>4</cp:revision>
  <dcterms:created xsi:type="dcterms:W3CDTF">2021-02-03T19:22:44Z</dcterms:created>
  <dcterms:modified xsi:type="dcterms:W3CDTF">2021-02-03T20:04:34Z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