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78" r:id="rId5"/>
    <p:sldId id="284" r:id="rId6"/>
    <p:sldId id="295" r:id="rId7"/>
    <p:sldId id="309" r:id="rId8"/>
    <p:sldId id="296" r:id="rId9"/>
    <p:sldId id="297" r:id="rId10"/>
    <p:sldId id="310" r:id="rId11"/>
    <p:sldId id="313" r:id="rId12"/>
    <p:sldId id="302" r:id="rId13"/>
    <p:sldId id="303" r:id="rId14"/>
    <p:sldId id="307" r:id="rId15"/>
    <p:sldId id="305" r:id="rId16"/>
    <p:sldId id="299" r:id="rId17"/>
    <p:sldId id="301" r:id="rId18"/>
    <p:sldId id="31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8016"/>
    <a:srgbClr val="C32FBC"/>
    <a:srgbClr val="C2D6B4"/>
    <a:srgbClr val="9CBD85"/>
    <a:srgbClr val="F0C2EE"/>
    <a:srgbClr val="88B9F4"/>
    <a:srgbClr val="61A2F1"/>
    <a:srgbClr val="1471E2"/>
    <a:srgbClr val="E490E0"/>
    <a:srgbClr val="6D95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7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Predicting Sepsis in ICU Patients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Earlier intervention for better health 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1160A-4AAB-4478-9FE0-1B4900A135DC}"/>
              </a:ext>
            </a:extLst>
          </p:cNvPr>
          <p:cNvSpPr txBox="1"/>
          <p:nvPr/>
        </p:nvSpPr>
        <p:spPr>
          <a:xfrm>
            <a:off x="9395534" y="14392"/>
            <a:ext cx="2796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Aisling Casey </a:t>
            </a:r>
          </a:p>
          <a:p>
            <a:pPr algn="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Capstone Presentation </a:t>
            </a:r>
          </a:p>
          <a:p>
            <a:pPr algn="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Springboard School of Data</a:t>
            </a:r>
          </a:p>
          <a:p>
            <a:pPr algn="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 2021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>
            <a:extLst>
              <a:ext uri="{FF2B5EF4-FFF2-40B4-BE49-F238E27FC236}">
                <a16:creationId xmlns:a16="http://schemas.microsoft.com/office/drawing/2014/main" id="{98F126F2-C7AE-4BE3-8015-6C069FF6C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74" y="2103468"/>
            <a:ext cx="5311018" cy="369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7">
            <a:extLst>
              <a:ext uri="{FF2B5EF4-FFF2-40B4-BE49-F238E27FC236}">
                <a16:creationId xmlns:a16="http://schemas.microsoft.com/office/drawing/2014/main" id="{9A52A331-25AF-42F1-B78F-3E0BFDEEF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766" y="2091340"/>
            <a:ext cx="5664932" cy="370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032C18B4-ED04-4406-921F-0B342CAE7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041CBB8-221C-4D88-942C-44B73B125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70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1A3A77-AC88-4B28-BF7B-04E27E3612C6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12573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Model Results: ROC Curves</a:t>
            </a:r>
          </a:p>
        </p:txBody>
      </p:sp>
    </p:spTree>
    <p:extLst>
      <p:ext uri="{BB962C8B-B14F-4D97-AF65-F5344CB8AC3E}">
        <p14:creationId xmlns:p14="http://schemas.microsoft.com/office/powerpoint/2010/main" val="3099593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32C18B4-ED04-4406-921F-0B342CAE7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041CBB8-221C-4D88-942C-44B73B125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70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1A3A77-AC88-4B28-BF7B-04E27E3612C6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12573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Model Results: Precision–Recall Curves</a:t>
            </a: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4D42DFB4-CBA1-4716-AC9C-274F208D4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6" y="2210493"/>
            <a:ext cx="5357474" cy="346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323A790-F5D4-4C33-841A-92A60729A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766" y="2192661"/>
            <a:ext cx="5604151" cy="348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C7BB05-92F6-4D10-B259-6AEEAE402018}"/>
              </a:ext>
            </a:extLst>
          </p:cNvPr>
          <p:cNvSpPr txBox="1"/>
          <p:nvPr/>
        </p:nvSpPr>
        <p:spPr>
          <a:xfrm>
            <a:off x="1075755" y="1446563"/>
            <a:ext cx="9840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Better characterization of model performance on imbalanced classes</a:t>
            </a:r>
          </a:p>
        </p:txBody>
      </p:sp>
    </p:spTree>
    <p:extLst>
      <p:ext uri="{BB962C8B-B14F-4D97-AF65-F5344CB8AC3E}">
        <p14:creationId xmlns:p14="http://schemas.microsoft.com/office/powerpoint/2010/main" val="1965201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716FC8-7948-4A5E-8525-6E9C9A2B2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384284"/>
              </p:ext>
            </p:extLst>
          </p:nvPr>
        </p:nvGraphicFramePr>
        <p:xfrm>
          <a:off x="3112527" y="2227798"/>
          <a:ext cx="5956298" cy="22960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4398">
                  <a:extLst>
                    <a:ext uri="{9D8B030D-6E8A-4147-A177-3AD203B41FA5}">
                      <a16:colId xmlns:a16="http://schemas.microsoft.com/office/drawing/2014/main" val="3499138342"/>
                    </a:ext>
                  </a:extLst>
                </a:gridCol>
                <a:gridCol w="1729193">
                  <a:extLst>
                    <a:ext uri="{9D8B030D-6E8A-4147-A177-3AD203B41FA5}">
                      <a16:colId xmlns:a16="http://schemas.microsoft.com/office/drawing/2014/main" val="2557060511"/>
                    </a:ext>
                  </a:extLst>
                </a:gridCol>
                <a:gridCol w="1832707">
                  <a:extLst>
                    <a:ext uri="{9D8B030D-6E8A-4147-A177-3AD203B41FA5}">
                      <a16:colId xmlns:a16="http://schemas.microsoft.com/office/drawing/2014/main" val="3610498040"/>
                    </a:ext>
                  </a:extLst>
                </a:gridCol>
              </a:tblGrid>
              <a:tr h="647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Non-Sepsis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Sepsis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1880048"/>
                  </a:ext>
                </a:extLst>
              </a:tr>
              <a:tr h="6477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Predicted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Non-Sepsis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56151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1833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975384"/>
                  </a:ext>
                </a:extLst>
              </a:tr>
              <a:tr h="6477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Predicted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Sepsis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44542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AF738DE8-6FC0-4D12-9B4F-10D5DC50A5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7000" y="4869180"/>
            <a:ext cx="11807300" cy="764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Note: Classification threshold set to 10.1%,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yields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best F1 test score</a:t>
            </a:r>
            <a:r>
              <a:rPr lang="en-US" altLang="en-US" sz="240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the training data set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FA42D4-AFB2-4EB6-A610-107FE26EFED5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Confusion Matrix:</a:t>
            </a:r>
            <a:br>
              <a:rPr lang="en-US" sz="4000" dirty="0"/>
            </a:br>
            <a:r>
              <a:rPr lang="en-US" sz="3500" dirty="0"/>
              <a:t>Sepsis Label Testing Data, Logistic Regression Model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7E3A48C-3334-4002-B8AD-219811C78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12049"/>
              </p:ext>
            </p:extLst>
          </p:nvPr>
        </p:nvGraphicFramePr>
        <p:xfrm>
          <a:off x="3112514" y="2227798"/>
          <a:ext cx="5956298" cy="22960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4398">
                  <a:extLst>
                    <a:ext uri="{9D8B030D-6E8A-4147-A177-3AD203B41FA5}">
                      <a16:colId xmlns:a16="http://schemas.microsoft.com/office/drawing/2014/main" val="3499138342"/>
                    </a:ext>
                  </a:extLst>
                </a:gridCol>
                <a:gridCol w="1729193">
                  <a:extLst>
                    <a:ext uri="{9D8B030D-6E8A-4147-A177-3AD203B41FA5}">
                      <a16:colId xmlns:a16="http://schemas.microsoft.com/office/drawing/2014/main" val="2557060511"/>
                    </a:ext>
                  </a:extLst>
                </a:gridCol>
                <a:gridCol w="1832707">
                  <a:extLst>
                    <a:ext uri="{9D8B030D-6E8A-4147-A177-3AD203B41FA5}">
                      <a16:colId xmlns:a16="http://schemas.microsoft.com/office/drawing/2014/main" val="3610498040"/>
                    </a:ext>
                  </a:extLst>
                </a:gridCol>
              </a:tblGrid>
              <a:tr h="647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Non-Sepsis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Sepsis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880048"/>
                  </a:ext>
                </a:extLst>
              </a:tr>
              <a:tr h="6477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Predicted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Non-Sepsis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56151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1833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975384"/>
                  </a:ext>
                </a:extLst>
              </a:tr>
              <a:tr h="6477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Predicted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Sepsis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4454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D63A20F-ABBF-4CF9-AEC1-B2E1C8331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514785"/>
              </p:ext>
            </p:extLst>
          </p:nvPr>
        </p:nvGraphicFramePr>
        <p:xfrm>
          <a:off x="3112514" y="2234265"/>
          <a:ext cx="5956298" cy="22960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4398">
                  <a:extLst>
                    <a:ext uri="{9D8B030D-6E8A-4147-A177-3AD203B41FA5}">
                      <a16:colId xmlns:a16="http://schemas.microsoft.com/office/drawing/2014/main" val="3499138342"/>
                    </a:ext>
                  </a:extLst>
                </a:gridCol>
                <a:gridCol w="1729193">
                  <a:extLst>
                    <a:ext uri="{9D8B030D-6E8A-4147-A177-3AD203B41FA5}">
                      <a16:colId xmlns:a16="http://schemas.microsoft.com/office/drawing/2014/main" val="2557060511"/>
                    </a:ext>
                  </a:extLst>
                </a:gridCol>
                <a:gridCol w="1832707">
                  <a:extLst>
                    <a:ext uri="{9D8B030D-6E8A-4147-A177-3AD203B41FA5}">
                      <a16:colId xmlns:a16="http://schemas.microsoft.com/office/drawing/2014/main" val="3610498040"/>
                    </a:ext>
                  </a:extLst>
                </a:gridCol>
              </a:tblGrid>
              <a:tr h="647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Non-Sepsis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Sepsis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880048"/>
                  </a:ext>
                </a:extLst>
              </a:tr>
              <a:tr h="6477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Predicted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Non-Sepsis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56151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1833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975384"/>
                  </a:ext>
                </a:extLst>
              </a:tr>
              <a:tr h="6477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Predicted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Sepsis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4454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5DF73F1-EF8E-4F9C-B183-F484E7D44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616843"/>
              </p:ext>
            </p:extLst>
          </p:nvPr>
        </p:nvGraphicFramePr>
        <p:xfrm>
          <a:off x="3112514" y="2227798"/>
          <a:ext cx="5956298" cy="22960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4398">
                  <a:extLst>
                    <a:ext uri="{9D8B030D-6E8A-4147-A177-3AD203B41FA5}">
                      <a16:colId xmlns:a16="http://schemas.microsoft.com/office/drawing/2014/main" val="3499138342"/>
                    </a:ext>
                  </a:extLst>
                </a:gridCol>
                <a:gridCol w="1729193">
                  <a:extLst>
                    <a:ext uri="{9D8B030D-6E8A-4147-A177-3AD203B41FA5}">
                      <a16:colId xmlns:a16="http://schemas.microsoft.com/office/drawing/2014/main" val="2557060511"/>
                    </a:ext>
                  </a:extLst>
                </a:gridCol>
                <a:gridCol w="1832707">
                  <a:extLst>
                    <a:ext uri="{9D8B030D-6E8A-4147-A177-3AD203B41FA5}">
                      <a16:colId xmlns:a16="http://schemas.microsoft.com/office/drawing/2014/main" val="3610498040"/>
                    </a:ext>
                  </a:extLst>
                </a:gridCol>
              </a:tblGrid>
              <a:tr h="647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Non-Sepsis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Sepsis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880048"/>
                  </a:ext>
                </a:extLst>
              </a:tr>
              <a:tr h="6477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Predicted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Non-Sepsis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56151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1833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975384"/>
                  </a:ext>
                </a:extLst>
              </a:tr>
              <a:tr h="6477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Predicted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Sepsis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4454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32C639-AE8D-477A-A555-B413140C7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92741"/>
              </p:ext>
            </p:extLst>
          </p:nvPr>
        </p:nvGraphicFramePr>
        <p:xfrm>
          <a:off x="3112514" y="2219991"/>
          <a:ext cx="5956298" cy="22960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4398">
                  <a:extLst>
                    <a:ext uri="{9D8B030D-6E8A-4147-A177-3AD203B41FA5}">
                      <a16:colId xmlns:a16="http://schemas.microsoft.com/office/drawing/2014/main" val="3499138342"/>
                    </a:ext>
                  </a:extLst>
                </a:gridCol>
                <a:gridCol w="1729193">
                  <a:extLst>
                    <a:ext uri="{9D8B030D-6E8A-4147-A177-3AD203B41FA5}">
                      <a16:colId xmlns:a16="http://schemas.microsoft.com/office/drawing/2014/main" val="2557060511"/>
                    </a:ext>
                  </a:extLst>
                </a:gridCol>
                <a:gridCol w="1832707">
                  <a:extLst>
                    <a:ext uri="{9D8B030D-6E8A-4147-A177-3AD203B41FA5}">
                      <a16:colId xmlns:a16="http://schemas.microsoft.com/office/drawing/2014/main" val="3610498040"/>
                    </a:ext>
                  </a:extLst>
                </a:gridCol>
              </a:tblGrid>
              <a:tr h="647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Non-Sepsis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Sepsis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880048"/>
                  </a:ext>
                </a:extLst>
              </a:tr>
              <a:tr h="6477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Predicted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Non-Sepsis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56151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1833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975384"/>
                  </a:ext>
                </a:extLst>
              </a:tr>
              <a:tr h="6477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Predicted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Sepsis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4454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CAB01A3-580C-4859-9B13-AC5B40B91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330369"/>
              </p:ext>
            </p:extLst>
          </p:nvPr>
        </p:nvGraphicFramePr>
        <p:xfrm>
          <a:off x="3112501" y="2227798"/>
          <a:ext cx="5956298" cy="22960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4398">
                  <a:extLst>
                    <a:ext uri="{9D8B030D-6E8A-4147-A177-3AD203B41FA5}">
                      <a16:colId xmlns:a16="http://schemas.microsoft.com/office/drawing/2014/main" val="3499138342"/>
                    </a:ext>
                  </a:extLst>
                </a:gridCol>
                <a:gridCol w="1729193">
                  <a:extLst>
                    <a:ext uri="{9D8B030D-6E8A-4147-A177-3AD203B41FA5}">
                      <a16:colId xmlns:a16="http://schemas.microsoft.com/office/drawing/2014/main" val="2557060511"/>
                    </a:ext>
                  </a:extLst>
                </a:gridCol>
                <a:gridCol w="1832707">
                  <a:extLst>
                    <a:ext uri="{9D8B030D-6E8A-4147-A177-3AD203B41FA5}">
                      <a16:colId xmlns:a16="http://schemas.microsoft.com/office/drawing/2014/main" val="3610498040"/>
                    </a:ext>
                  </a:extLst>
                </a:gridCol>
              </a:tblGrid>
              <a:tr h="647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Non-Sepsis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Sepsis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1880048"/>
                  </a:ext>
                </a:extLst>
              </a:tr>
              <a:tr h="6477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Predicted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Non-Sepsis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56151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1833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975384"/>
                  </a:ext>
                </a:extLst>
              </a:tr>
              <a:tr h="6477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Predicted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Sepsis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44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5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FDDD-6CA7-4293-8313-5033E378E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5704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Importance: Gradient Boost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5BE33A-C4A5-45FE-A6AB-22157D2AF7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0326" y="1362817"/>
            <a:ext cx="7631347" cy="51834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50B9FD-00B1-4987-B315-9671EECE169E}"/>
              </a:ext>
            </a:extLst>
          </p:cNvPr>
          <p:cNvSpPr txBox="1"/>
          <p:nvPr/>
        </p:nvSpPr>
        <p:spPr>
          <a:xfrm>
            <a:off x="5452844" y="3355596"/>
            <a:ext cx="215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ICU length of stay </a:t>
            </a:r>
            <a:r>
              <a:rPr lang="en-US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907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50B9FD-00B1-4987-B315-9671EECE169E}"/>
              </a:ext>
            </a:extLst>
          </p:cNvPr>
          <p:cNvSpPr txBox="1"/>
          <p:nvPr/>
        </p:nvSpPr>
        <p:spPr>
          <a:xfrm>
            <a:off x="5452844" y="3355596"/>
            <a:ext cx="215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ICU length of stay </a:t>
            </a:r>
            <a:r>
              <a:rPr lang="en-US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FFA02195-DB7A-45B4-A991-88B7D3FE3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392" y="1974299"/>
            <a:ext cx="8311213" cy="459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90D8846-9F2A-4C45-92BB-B3AE704406D7}"/>
              </a:ext>
            </a:extLst>
          </p:cNvPr>
          <p:cNvSpPr txBox="1">
            <a:spLocks/>
          </p:cNvSpPr>
          <p:nvPr/>
        </p:nvSpPr>
        <p:spPr>
          <a:xfrm>
            <a:off x="532795" y="496420"/>
            <a:ext cx="10353762" cy="8171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What about SMOTE?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F8A2B09-3B9A-487E-A663-804A799DC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6767" y="1313586"/>
            <a:ext cx="11258465" cy="456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SMOTE: A technique that generates artificial data based on the minority class</a:t>
            </a:r>
          </a:p>
        </p:txBody>
      </p:sp>
    </p:spTree>
    <p:extLst>
      <p:ext uri="{BB962C8B-B14F-4D97-AF65-F5344CB8AC3E}">
        <p14:creationId xmlns:p14="http://schemas.microsoft.com/office/powerpoint/2010/main" val="3336099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5E28-7E75-4650-B685-207565DA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584D3-6A39-4B3B-BFF9-118DCF289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10353762" cy="362267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Sepsis is known to manifest very differently in different people; this was evidenced by the lack of distinction in the distributions of laboratory values between groups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 model proved useful in accurately classifying sepsis patients, neither during sepsis or in the hours before it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 groups in the competition were able to build useful models with advanced feature engineering and machine learning algorithms, such as neural nets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[1]</a:t>
            </a:r>
          </a:p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Better classification is possible, but methods more advanced than I am currently able to employ are needed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60888-330B-4102-AD8C-F28E4D10F2DC}"/>
              </a:ext>
            </a:extLst>
          </p:cNvPr>
          <p:cNvSpPr txBox="1"/>
          <p:nvPr/>
        </p:nvSpPr>
        <p:spPr>
          <a:xfrm>
            <a:off x="523783" y="6248400"/>
            <a:ext cx="10653204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Liu, L., Wu, H., Wang, Z., Lieu, Z, Zhang, M. Early Prediction of Sepsis From Clinical Data via Heterogeneous Event Aggregation.  arXiv.org. 2019 Oct 12; 1910.06792v1.</a:t>
            </a:r>
            <a:endParaRPr lang="en-US" sz="16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03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C1E1-8AFE-46F0-BA65-9EEEB384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02336"/>
            <a:ext cx="10353762" cy="1257300"/>
          </a:xfrm>
        </p:spPr>
        <p:txBody>
          <a:bodyPr/>
          <a:lstStyle/>
          <a:p>
            <a:r>
              <a:rPr lang="en-US" dirty="0">
                <a:latin typeface="+mn-lt"/>
                <a:cs typeface="Calibri" panose="020F0502020204030204" pitchFamily="34" charset="0"/>
              </a:rPr>
              <a:t>Problem Identification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8E0D80-BB20-4501-84CF-19AF596E02A9}"/>
              </a:ext>
            </a:extLst>
          </p:cNvPr>
          <p:cNvSpPr/>
          <p:nvPr/>
        </p:nvSpPr>
        <p:spPr>
          <a:xfrm>
            <a:off x="6264441" y="1635634"/>
            <a:ext cx="4517134" cy="12694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Solution Space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Classification of pre and non sepsis patients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07C1BE-1233-45CF-AE6F-01DC89B92541}"/>
              </a:ext>
            </a:extLst>
          </p:cNvPr>
          <p:cNvSpPr/>
          <p:nvPr/>
        </p:nvSpPr>
        <p:spPr>
          <a:xfrm>
            <a:off x="919119" y="1647825"/>
            <a:ext cx="4517133" cy="12573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Sepsis is a leading cause of death in US hospital patients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AE2DF8-CE00-476B-9653-28B70170B558}"/>
              </a:ext>
            </a:extLst>
          </p:cNvPr>
          <p:cNvSpPr/>
          <p:nvPr/>
        </p:nvSpPr>
        <p:spPr>
          <a:xfrm>
            <a:off x="919119" y="3576146"/>
            <a:ext cx="4517135" cy="12573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Success Criteria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Accurate classification of pre and non sepsis patients in test set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087F9D-0BCC-4FFC-90F3-44C1F75E1C16}"/>
              </a:ext>
            </a:extLst>
          </p:cNvPr>
          <p:cNvSpPr/>
          <p:nvPr/>
        </p:nvSpPr>
        <p:spPr>
          <a:xfrm>
            <a:off x="6264441" y="3576146"/>
            <a:ext cx="4517134" cy="126949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Data Source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Hourly data from 40,336 ICU patients in 2 hospitals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CA4FA23-C794-4E99-8D86-39F06D0903D0}"/>
              </a:ext>
            </a:extLst>
          </p:cNvPr>
          <p:cNvSpPr txBox="1">
            <a:spLocks/>
          </p:cNvSpPr>
          <p:nvPr/>
        </p:nvSpPr>
        <p:spPr>
          <a:xfrm>
            <a:off x="809419" y="5226781"/>
            <a:ext cx="9972156" cy="1233297"/>
          </a:xfrm>
          <a:prstGeom prst="rect">
            <a:avLst/>
          </a:prstGeom>
        </p:spPr>
        <p:txBody>
          <a:bodyPr/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Problem Statement: Early intervention in sepsis patients can lead to better health outcomes. Is it possible to predict sepsis in ICU patients hours before clinical diagnosis?</a:t>
            </a:r>
          </a:p>
        </p:txBody>
      </p:sp>
    </p:spTree>
    <p:extLst>
      <p:ext uri="{BB962C8B-B14F-4D97-AF65-F5344CB8AC3E}">
        <p14:creationId xmlns:p14="http://schemas.microsoft.com/office/powerpoint/2010/main" val="263962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F1AD-5AC4-444F-9F9F-DC165FB8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&amp; Source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87B43D-5FE9-45B9-8258-79180F009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237871"/>
              </p:ext>
            </p:extLst>
          </p:nvPr>
        </p:nvGraphicFramePr>
        <p:xfrm>
          <a:off x="687898" y="2038525"/>
          <a:ext cx="10503015" cy="23306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0603">
                  <a:extLst>
                    <a:ext uri="{9D8B030D-6E8A-4147-A177-3AD203B41FA5}">
                      <a16:colId xmlns:a16="http://schemas.microsoft.com/office/drawing/2014/main" val="3908735824"/>
                    </a:ext>
                  </a:extLst>
                </a:gridCol>
                <a:gridCol w="2100603">
                  <a:extLst>
                    <a:ext uri="{9D8B030D-6E8A-4147-A177-3AD203B41FA5}">
                      <a16:colId xmlns:a16="http://schemas.microsoft.com/office/drawing/2014/main" val="288134146"/>
                    </a:ext>
                  </a:extLst>
                </a:gridCol>
                <a:gridCol w="2100603">
                  <a:extLst>
                    <a:ext uri="{9D8B030D-6E8A-4147-A177-3AD203B41FA5}">
                      <a16:colId xmlns:a16="http://schemas.microsoft.com/office/drawing/2014/main" val="1447258458"/>
                    </a:ext>
                  </a:extLst>
                </a:gridCol>
                <a:gridCol w="2100603">
                  <a:extLst>
                    <a:ext uri="{9D8B030D-6E8A-4147-A177-3AD203B41FA5}">
                      <a16:colId xmlns:a16="http://schemas.microsoft.com/office/drawing/2014/main" val="3640015734"/>
                    </a:ext>
                  </a:extLst>
                </a:gridCol>
                <a:gridCol w="2100603">
                  <a:extLst>
                    <a:ext uri="{9D8B030D-6E8A-4147-A177-3AD203B41FA5}">
                      <a16:colId xmlns:a16="http://schemas.microsoft.com/office/drawing/2014/main" val="1193881726"/>
                    </a:ext>
                  </a:extLst>
                </a:gridCol>
              </a:tblGrid>
              <a:tr h="6795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Time (Hours)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Vital Signs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1-8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Laboratory Values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9-34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D955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Demographics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35-40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32F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Sepsis Label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47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74316"/>
                  </a:ext>
                </a:extLst>
              </a:tr>
              <a:tr h="412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baseline="-25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2D6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0C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8B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776798"/>
                  </a:ext>
                </a:extLst>
              </a:tr>
              <a:tr h="412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</a:t>
                      </a:r>
                      <a:r>
                        <a:rPr lang="en-US" sz="2000" baseline="-25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2D6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0C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8B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922726"/>
                  </a:ext>
                </a:extLst>
              </a:tr>
              <a:tr h="412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….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2D6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0C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8B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596879"/>
                  </a:ext>
                </a:extLst>
              </a:tr>
              <a:tr h="412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</a:t>
                      </a:r>
                      <a:r>
                        <a:rPr lang="en-US" sz="2000" baseline="-25000">
                          <a:effectLst/>
                        </a:rPr>
                        <a:t>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2D6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0C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8B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3693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A5171C-FC63-44EC-A6EF-96780D562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252815"/>
              </p:ext>
            </p:extLst>
          </p:nvPr>
        </p:nvGraphicFramePr>
        <p:xfrm>
          <a:off x="687898" y="2038525"/>
          <a:ext cx="10503015" cy="23306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0603">
                  <a:extLst>
                    <a:ext uri="{9D8B030D-6E8A-4147-A177-3AD203B41FA5}">
                      <a16:colId xmlns:a16="http://schemas.microsoft.com/office/drawing/2014/main" val="3908735824"/>
                    </a:ext>
                  </a:extLst>
                </a:gridCol>
                <a:gridCol w="2100603">
                  <a:extLst>
                    <a:ext uri="{9D8B030D-6E8A-4147-A177-3AD203B41FA5}">
                      <a16:colId xmlns:a16="http://schemas.microsoft.com/office/drawing/2014/main" val="288134146"/>
                    </a:ext>
                  </a:extLst>
                </a:gridCol>
                <a:gridCol w="2100603">
                  <a:extLst>
                    <a:ext uri="{9D8B030D-6E8A-4147-A177-3AD203B41FA5}">
                      <a16:colId xmlns:a16="http://schemas.microsoft.com/office/drawing/2014/main" val="1447258458"/>
                    </a:ext>
                  </a:extLst>
                </a:gridCol>
                <a:gridCol w="2100603">
                  <a:extLst>
                    <a:ext uri="{9D8B030D-6E8A-4147-A177-3AD203B41FA5}">
                      <a16:colId xmlns:a16="http://schemas.microsoft.com/office/drawing/2014/main" val="3640015734"/>
                    </a:ext>
                  </a:extLst>
                </a:gridCol>
                <a:gridCol w="2100603">
                  <a:extLst>
                    <a:ext uri="{9D8B030D-6E8A-4147-A177-3AD203B41FA5}">
                      <a16:colId xmlns:a16="http://schemas.microsoft.com/office/drawing/2014/main" val="1193881726"/>
                    </a:ext>
                  </a:extLst>
                </a:gridCol>
              </a:tblGrid>
              <a:tr h="6795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Time (Hours)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Vital Signs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1-8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Laboratory Values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9-34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Demographics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35-40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Sepsis Label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74316"/>
                  </a:ext>
                </a:extLst>
              </a:tr>
              <a:tr h="412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baseline="-25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776798"/>
                  </a:ext>
                </a:extLst>
              </a:tr>
              <a:tr h="412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baseline="-25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922726"/>
                  </a:ext>
                </a:extLst>
              </a:tr>
              <a:tr h="412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596879"/>
                  </a:ext>
                </a:extLst>
              </a:tr>
              <a:tr h="412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baseline="-25000" dirty="0">
                          <a:effectLst/>
                        </a:rPr>
                        <a:t>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369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48C3726-8C20-4258-97B8-040201E00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187081"/>
              </p:ext>
            </p:extLst>
          </p:nvPr>
        </p:nvGraphicFramePr>
        <p:xfrm>
          <a:off x="687897" y="2038525"/>
          <a:ext cx="10503015" cy="23306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0603">
                  <a:extLst>
                    <a:ext uri="{9D8B030D-6E8A-4147-A177-3AD203B41FA5}">
                      <a16:colId xmlns:a16="http://schemas.microsoft.com/office/drawing/2014/main" val="3908735824"/>
                    </a:ext>
                  </a:extLst>
                </a:gridCol>
                <a:gridCol w="2100603">
                  <a:extLst>
                    <a:ext uri="{9D8B030D-6E8A-4147-A177-3AD203B41FA5}">
                      <a16:colId xmlns:a16="http://schemas.microsoft.com/office/drawing/2014/main" val="288134146"/>
                    </a:ext>
                  </a:extLst>
                </a:gridCol>
                <a:gridCol w="2100603">
                  <a:extLst>
                    <a:ext uri="{9D8B030D-6E8A-4147-A177-3AD203B41FA5}">
                      <a16:colId xmlns:a16="http://schemas.microsoft.com/office/drawing/2014/main" val="1447258458"/>
                    </a:ext>
                  </a:extLst>
                </a:gridCol>
                <a:gridCol w="2100603">
                  <a:extLst>
                    <a:ext uri="{9D8B030D-6E8A-4147-A177-3AD203B41FA5}">
                      <a16:colId xmlns:a16="http://schemas.microsoft.com/office/drawing/2014/main" val="3640015734"/>
                    </a:ext>
                  </a:extLst>
                </a:gridCol>
                <a:gridCol w="2100603">
                  <a:extLst>
                    <a:ext uri="{9D8B030D-6E8A-4147-A177-3AD203B41FA5}">
                      <a16:colId xmlns:a16="http://schemas.microsoft.com/office/drawing/2014/main" val="1193881726"/>
                    </a:ext>
                  </a:extLst>
                </a:gridCol>
              </a:tblGrid>
              <a:tr h="6795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Time (Hours)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Vital Signs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1-8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Laboratory Values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9-34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Demographics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35-40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Sepsis Label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74316"/>
                  </a:ext>
                </a:extLst>
              </a:tr>
              <a:tr h="412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baseline="-25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776798"/>
                  </a:ext>
                </a:extLst>
              </a:tr>
              <a:tr h="412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baseline="-25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922726"/>
                  </a:ext>
                </a:extLst>
              </a:tr>
              <a:tr h="412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596879"/>
                  </a:ext>
                </a:extLst>
              </a:tr>
              <a:tr h="412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baseline="-25000" dirty="0">
                          <a:effectLst/>
                        </a:rPr>
                        <a:t>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3693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5BC31E-C356-4654-9B70-42A09B37F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311737"/>
              </p:ext>
            </p:extLst>
          </p:nvPr>
        </p:nvGraphicFramePr>
        <p:xfrm>
          <a:off x="687897" y="2038525"/>
          <a:ext cx="10503015" cy="23306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0603">
                  <a:extLst>
                    <a:ext uri="{9D8B030D-6E8A-4147-A177-3AD203B41FA5}">
                      <a16:colId xmlns:a16="http://schemas.microsoft.com/office/drawing/2014/main" val="3908735824"/>
                    </a:ext>
                  </a:extLst>
                </a:gridCol>
                <a:gridCol w="2100603">
                  <a:extLst>
                    <a:ext uri="{9D8B030D-6E8A-4147-A177-3AD203B41FA5}">
                      <a16:colId xmlns:a16="http://schemas.microsoft.com/office/drawing/2014/main" val="288134146"/>
                    </a:ext>
                  </a:extLst>
                </a:gridCol>
                <a:gridCol w="2100603">
                  <a:extLst>
                    <a:ext uri="{9D8B030D-6E8A-4147-A177-3AD203B41FA5}">
                      <a16:colId xmlns:a16="http://schemas.microsoft.com/office/drawing/2014/main" val="1447258458"/>
                    </a:ext>
                  </a:extLst>
                </a:gridCol>
                <a:gridCol w="2100603">
                  <a:extLst>
                    <a:ext uri="{9D8B030D-6E8A-4147-A177-3AD203B41FA5}">
                      <a16:colId xmlns:a16="http://schemas.microsoft.com/office/drawing/2014/main" val="3640015734"/>
                    </a:ext>
                  </a:extLst>
                </a:gridCol>
                <a:gridCol w="2100603">
                  <a:extLst>
                    <a:ext uri="{9D8B030D-6E8A-4147-A177-3AD203B41FA5}">
                      <a16:colId xmlns:a16="http://schemas.microsoft.com/office/drawing/2014/main" val="1193881726"/>
                    </a:ext>
                  </a:extLst>
                </a:gridCol>
              </a:tblGrid>
              <a:tr h="6795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Time (Hours)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Vital Signs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1-8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Laboratory Values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9-34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D955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Demographics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35-40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Sepsis Label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74316"/>
                  </a:ext>
                </a:extLst>
              </a:tr>
              <a:tr h="412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baseline="-25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2D6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776798"/>
                  </a:ext>
                </a:extLst>
              </a:tr>
              <a:tr h="412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</a:t>
                      </a:r>
                      <a:r>
                        <a:rPr lang="en-US" sz="2000" baseline="-25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2D6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922726"/>
                  </a:ext>
                </a:extLst>
              </a:tr>
              <a:tr h="412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….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2D6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596879"/>
                  </a:ext>
                </a:extLst>
              </a:tr>
              <a:tr h="412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</a:t>
                      </a:r>
                      <a:r>
                        <a:rPr lang="en-US" sz="2000" baseline="-25000">
                          <a:effectLst/>
                        </a:rPr>
                        <a:t>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2D6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3693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97EBCC-88DB-4970-B4A6-BC63E5147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896331"/>
              </p:ext>
            </p:extLst>
          </p:nvPr>
        </p:nvGraphicFramePr>
        <p:xfrm>
          <a:off x="687896" y="2038525"/>
          <a:ext cx="10503015" cy="23306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0603">
                  <a:extLst>
                    <a:ext uri="{9D8B030D-6E8A-4147-A177-3AD203B41FA5}">
                      <a16:colId xmlns:a16="http://schemas.microsoft.com/office/drawing/2014/main" val="3908735824"/>
                    </a:ext>
                  </a:extLst>
                </a:gridCol>
                <a:gridCol w="2100603">
                  <a:extLst>
                    <a:ext uri="{9D8B030D-6E8A-4147-A177-3AD203B41FA5}">
                      <a16:colId xmlns:a16="http://schemas.microsoft.com/office/drawing/2014/main" val="288134146"/>
                    </a:ext>
                  </a:extLst>
                </a:gridCol>
                <a:gridCol w="2100603">
                  <a:extLst>
                    <a:ext uri="{9D8B030D-6E8A-4147-A177-3AD203B41FA5}">
                      <a16:colId xmlns:a16="http://schemas.microsoft.com/office/drawing/2014/main" val="1447258458"/>
                    </a:ext>
                  </a:extLst>
                </a:gridCol>
                <a:gridCol w="2100603">
                  <a:extLst>
                    <a:ext uri="{9D8B030D-6E8A-4147-A177-3AD203B41FA5}">
                      <a16:colId xmlns:a16="http://schemas.microsoft.com/office/drawing/2014/main" val="3640015734"/>
                    </a:ext>
                  </a:extLst>
                </a:gridCol>
                <a:gridCol w="2100603">
                  <a:extLst>
                    <a:ext uri="{9D8B030D-6E8A-4147-A177-3AD203B41FA5}">
                      <a16:colId xmlns:a16="http://schemas.microsoft.com/office/drawing/2014/main" val="1193881726"/>
                    </a:ext>
                  </a:extLst>
                </a:gridCol>
              </a:tblGrid>
              <a:tr h="6795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Time (Hours)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Vital Signs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1-8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Laboratory Values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9-34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Demographics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35-40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32F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Sepsis Label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74316"/>
                  </a:ext>
                </a:extLst>
              </a:tr>
              <a:tr h="412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baseline="-25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0C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776798"/>
                  </a:ext>
                </a:extLst>
              </a:tr>
              <a:tr h="412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</a:t>
                      </a:r>
                      <a:r>
                        <a:rPr lang="en-US" sz="2000" baseline="-25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0C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922726"/>
                  </a:ext>
                </a:extLst>
              </a:tr>
              <a:tr h="412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….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0C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596879"/>
                  </a:ext>
                </a:extLst>
              </a:tr>
              <a:tr h="412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</a:t>
                      </a:r>
                      <a:r>
                        <a:rPr lang="en-US" sz="2000" baseline="-25000">
                          <a:effectLst/>
                        </a:rPr>
                        <a:t>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0C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3693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29DF23D-9FE2-49D6-94BB-C1D9C262B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641222"/>
              </p:ext>
            </p:extLst>
          </p:nvPr>
        </p:nvGraphicFramePr>
        <p:xfrm>
          <a:off x="687896" y="2038525"/>
          <a:ext cx="10503015" cy="23306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0603">
                  <a:extLst>
                    <a:ext uri="{9D8B030D-6E8A-4147-A177-3AD203B41FA5}">
                      <a16:colId xmlns:a16="http://schemas.microsoft.com/office/drawing/2014/main" val="3908735824"/>
                    </a:ext>
                  </a:extLst>
                </a:gridCol>
                <a:gridCol w="2100603">
                  <a:extLst>
                    <a:ext uri="{9D8B030D-6E8A-4147-A177-3AD203B41FA5}">
                      <a16:colId xmlns:a16="http://schemas.microsoft.com/office/drawing/2014/main" val="288134146"/>
                    </a:ext>
                  </a:extLst>
                </a:gridCol>
                <a:gridCol w="2100603">
                  <a:extLst>
                    <a:ext uri="{9D8B030D-6E8A-4147-A177-3AD203B41FA5}">
                      <a16:colId xmlns:a16="http://schemas.microsoft.com/office/drawing/2014/main" val="1447258458"/>
                    </a:ext>
                  </a:extLst>
                </a:gridCol>
                <a:gridCol w="2100603">
                  <a:extLst>
                    <a:ext uri="{9D8B030D-6E8A-4147-A177-3AD203B41FA5}">
                      <a16:colId xmlns:a16="http://schemas.microsoft.com/office/drawing/2014/main" val="3640015734"/>
                    </a:ext>
                  </a:extLst>
                </a:gridCol>
                <a:gridCol w="2100603">
                  <a:extLst>
                    <a:ext uri="{9D8B030D-6E8A-4147-A177-3AD203B41FA5}">
                      <a16:colId xmlns:a16="http://schemas.microsoft.com/office/drawing/2014/main" val="1193881726"/>
                    </a:ext>
                  </a:extLst>
                </a:gridCol>
              </a:tblGrid>
              <a:tr h="6795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Time (Hours)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Vital Signs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1-8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Laboratory Values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9-34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Demographics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35-40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Sepsis Label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47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74316"/>
                  </a:ext>
                </a:extLst>
              </a:tr>
              <a:tr h="412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baseline="-25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8B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776798"/>
                  </a:ext>
                </a:extLst>
              </a:tr>
              <a:tr h="412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</a:t>
                      </a:r>
                      <a:r>
                        <a:rPr lang="en-US" sz="2000" baseline="-25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rgbClr val="88B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922726"/>
                  </a:ext>
                </a:extLst>
              </a:tr>
              <a:tr h="412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….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rgbClr val="88B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596879"/>
                  </a:ext>
                </a:extLst>
              </a:tr>
              <a:tr h="412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</a:t>
                      </a:r>
                      <a:r>
                        <a:rPr lang="en-US" sz="2000" baseline="-25000">
                          <a:effectLst/>
                        </a:rPr>
                        <a:t>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rgbClr val="88B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3693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28CD0A0-3396-4E70-BA9A-8DCCA77D35D4}"/>
              </a:ext>
            </a:extLst>
          </p:cNvPr>
          <p:cNvSpPr txBox="1"/>
          <p:nvPr/>
        </p:nvSpPr>
        <p:spPr>
          <a:xfrm>
            <a:off x="913795" y="4540778"/>
            <a:ext cx="100768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made available by Physionet Computing in Cardiology Challenge 2019 </a:t>
            </a:r>
          </a:p>
          <a:p>
            <a:pPr algn="ctr"/>
            <a:endParaRPr lang="en-US" sz="2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 classifier column, pre-sepsis, added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2602A53-E58C-4AAF-9107-CAEA719B0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645740"/>
              </p:ext>
            </p:extLst>
          </p:nvPr>
        </p:nvGraphicFramePr>
        <p:xfrm>
          <a:off x="687895" y="2038525"/>
          <a:ext cx="10503015" cy="23306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0603">
                  <a:extLst>
                    <a:ext uri="{9D8B030D-6E8A-4147-A177-3AD203B41FA5}">
                      <a16:colId xmlns:a16="http://schemas.microsoft.com/office/drawing/2014/main" val="3908735824"/>
                    </a:ext>
                  </a:extLst>
                </a:gridCol>
                <a:gridCol w="2100603">
                  <a:extLst>
                    <a:ext uri="{9D8B030D-6E8A-4147-A177-3AD203B41FA5}">
                      <a16:colId xmlns:a16="http://schemas.microsoft.com/office/drawing/2014/main" val="288134146"/>
                    </a:ext>
                  </a:extLst>
                </a:gridCol>
                <a:gridCol w="2100603">
                  <a:extLst>
                    <a:ext uri="{9D8B030D-6E8A-4147-A177-3AD203B41FA5}">
                      <a16:colId xmlns:a16="http://schemas.microsoft.com/office/drawing/2014/main" val="1447258458"/>
                    </a:ext>
                  </a:extLst>
                </a:gridCol>
                <a:gridCol w="2100603">
                  <a:extLst>
                    <a:ext uri="{9D8B030D-6E8A-4147-A177-3AD203B41FA5}">
                      <a16:colId xmlns:a16="http://schemas.microsoft.com/office/drawing/2014/main" val="3640015734"/>
                    </a:ext>
                  </a:extLst>
                </a:gridCol>
                <a:gridCol w="2100603">
                  <a:extLst>
                    <a:ext uri="{9D8B030D-6E8A-4147-A177-3AD203B41FA5}">
                      <a16:colId xmlns:a16="http://schemas.microsoft.com/office/drawing/2014/main" val="1193881726"/>
                    </a:ext>
                  </a:extLst>
                </a:gridCol>
              </a:tblGrid>
              <a:tr h="6795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Time (Hours)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Vital Signs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1-8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Laboratory Values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9-34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D955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Demographics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35-40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32F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Sepsis Label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47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74316"/>
                  </a:ext>
                </a:extLst>
              </a:tr>
              <a:tr h="412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baseline="-25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2D6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0C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8B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776798"/>
                  </a:ext>
                </a:extLst>
              </a:tr>
              <a:tr h="412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</a:t>
                      </a:r>
                      <a:r>
                        <a:rPr lang="en-US" sz="2000" baseline="-25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2D6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0C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8B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922726"/>
                  </a:ext>
                </a:extLst>
              </a:tr>
              <a:tr h="412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….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2D6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0C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8B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596879"/>
                  </a:ext>
                </a:extLst>
              </a:tr>
              <a:tr h="412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</a:t>
                      </a:r>
                      <a:r>
                        <a:rPr lang="en-US" sz="2000" baseline="-25000">
                          <a:effectLst/>
                        </a:rPr>
                        <a:t>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2D6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0C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8B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36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71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8923-F8B6-4D8E-B106-95EC5B12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Sepsis Prevalence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E03FF8-1F3C-4CE6-BAFF-49E7C0E7B01D}"/>
              </a:ext>
            </a:extLst>
          </p:cNvPr>
          <p:cNvSpPr txBox="1"/>
          <p:nvPr/>
        </p:nvSpPr>
        <p:spPr>
          <a:xfrm>
            <a:off x="451573" y="2222007"/>
            <a:ext cx="112782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sz="36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40,336</a:t>
            </a:r>
            <a:r>
              <a:rPr lang="en-US" sz="3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patients available in the data set, </a:t>
            </a:r>
            <a:r>
              <a:rPr lang="en-US" sz="36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7.27% </a:t>
            </a:r>
            <a:r>
              <a:rPr lang="en-US" sz="3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sepsis at some point during their hospital stay.</a:t>
            </a:r>
          </a:p>
          <a:p>
            <a:pPr algn="ctr"/>
            <a:endParaRPr lang="en-US" sz="36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en-US" sz="36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1,552,210</a:t>
            </a:r>
            <a:r>
              <a:rPr lang="en-US" sz="3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points in the data set, each representing an hour, </a:t>
            </a:r>
            <a:r>
              <a:rPr lang="en-US" sz="36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1.8% </a:t>
            </a:r>
            <a:r>
              <a:rPr lang="en-US" sz="3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occur while a patient has sepsis. 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42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41FC-07E6-497E-A800-B6C3072D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67" y="2323291"/>
            <a:ext cx="3372979" cy="2211416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Analysis: Vital Signs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AA34AD-DAB6-44AA-A0F3-0E4636E4AC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15282" y="540662"/>
            <a:ext cx="6975198" cy="57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3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9640-F364-4F21-91AA-6BCC480F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6664"/>
            <a:ext cx="10972800" cy="598415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Analysis: Normalized Lab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72A422-01ED-466F-A077-913D8339C3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59864" y="1325460"/>
            <a:ext cx="7814646" cy="50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1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9640-F364-4F21-91AA-6BCC480F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6664"/>
            <a:ext cx="10972800" cy="598415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Analysis: ICU Length of Stay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5A392-9DFF-4D8B-8C1E-CD8396F78B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61158" y="1130824"/>
            <a:ext cx="7469684" cy="535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1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1286-B901-44BA-92AB-1E38C1A8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52870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C32E0-F0F7-4F26-A18B-2AFC5E897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8700" y="1855854"/>
            <a:ext cx="4501584" cy="410148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Interpolation &amp; forward filling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Lab &amp; Vital Sign Data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Changes in vital sign column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Past 1, 2, 3 Hours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Lab value indicator, forward filled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990F7A-1BA7-4104-BC9B-87E3D8727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200" y="1542393"/>
            <a:ext cx="3439005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3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4666-B908-4DA3-B723-1408C786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Classification Report:</a:t>
            </a:r>
            <a:br>
              <a:rPr lang="en-US" sz="4000" dirty="0"/>
            </a:br>
            <a:r>
              <a:rPr lang="en-US" sz="3200" dirty="0"/>
              <a:t>Testing Data, All Models</a:t>
            </a:r>
            <a:endParaRPr lang="en-US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512CAE-C5B3-4588-AA68-5E966127A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22143"/>
              </p:ext>
            </p:extLst>
          </p:nvPr>
        </p:nvGraphicFramePr>
        <p:xfrm>
          <a:off x="1022581" y="2313082"/>
          <a:ext cx="10136190" cy="3041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7238">
                  <a:extLst>
                    <a:ext uri="{9D8B030D-6E8A-4147-A177-3AD203B41FA5}">
                      <a16:colId xmlns:a16="http://schemas.microsoft.com/office/drawing/2014/main" val="2858514107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2188091151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3337768713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8216477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1848599707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2866738426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748933792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2267408185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309576195"/>
                    </a:ext>
                  </a:extLst>
                </a:gridCol>
              </a:tblGrid>
              <a:tr h="75106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Results 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Testing Data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Logistic Regression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Gradient Boost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SVM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660574"/>
                  </a:ext>
                </a:extLst>
              </a:tr>
              <a:tr h="787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Sepsis F1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Sepsis F1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Sepsis F1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Sepsis F1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1562510"/>
                  </a:ext>
                </a:extLst>
              </a:tr>
              <a:tr h="7514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Sepsis Label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.95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.16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0.96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0.17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0.96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1380262"/>
                  </a:ext>
                </a:extLst>
              </a:tr>
              <a:tr h="7514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 Sepsis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.99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.02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0.99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0.99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193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3726CB-273D-4B85-ACE5-6EDBA5785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141633"/>
              </p:ext>
            </p:extLst>
          </p:nvPr>
        </p:nvGraphicFramePr>
        <p:xfrm>
          <a:off x="1022581" y="2313082"/>
          <a:ext cx="10136190" cy="3041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7238">
                  <a:extLst>
                    <a:ext uri="{9D8B030D-6E8A-4147-A177-3AD203B41FA5}">
                      <a16:colId xmlns:a16="http://schemas.microsoft.com/office/drawing/2014/main" val="2858514107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2188091151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3337768713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8216477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1848599707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2866738426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748933792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2267408185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309576195"/>
                    </a:ext>
                  </a:extLst>
                </a:gridCol>
              </a:tblGrid>
              <a:tr h="75106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Results 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Testing Data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Logistic Regression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Gradient Boost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SVM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660574"/>
                  </a:ext>
                </a:extLst>
              </a:tr>
              <a:tr h="787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Sepsis F1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Sepsis F1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Sepsis F1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Sepsis F1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62510"/>
                  </a:ext>
                </a:extLst>
              </a:tr>
              <a:tr h="7514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Sepsis Label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.95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.16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0.96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0.17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0.96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380262"/>
                  </a:ext>
                </a:extLst>
              </a:tr>
              <a:tr h="7514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 Sepsis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.99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.02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0.99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0.04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0.99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193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FB4E77-7BA1-454F-9A91-1FE2197CE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645173"/>
              </p:ext>
            </p:extLst>
          </p:nvPr>
        </p:nvGraphicFramePr>
        <p:xfrm>
          <a:off x="1033229" y="2313082"/>
          <a:ext cx="10136190" cy="3041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7238">
                  <a:extLst>
                    <a:ext uri="{9D8B030D-6E8A-4147-A177-3AD203B41FA5}">
                      <a16:colId xmlns:a16="http://schemas.microsoft.com/office/drawing/2014/main" val="2858514107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2188091151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3337768713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8216477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1848599707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2866738426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748933792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2267408185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309576195"/>
                    </a:ext>
                  </a:extLst>
                </a:gridCol>
              </a:tblGrid>
              <a:tr h="75106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Results 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Testing Data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Logistic Regression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Gradient Boost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SVM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660574"/>
                  </a:ext>
                </a:extLst>
              </a:tr>
              <a:tr h="787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Sepsis F1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Sepsis F1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Sepsis F1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Sepsis F1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62510"/>
                  </a:ext>
                </a:extLst>
              </a:tr>
              <a:tr h="7514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Sepsis Label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.95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.16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0.96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0.17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0.96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380262"/>
                  </a:ext>
                </a:extLst>
              </a:tr>
              <a:tr h="7514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 Sepsis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.99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.02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0.99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0.04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0.99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193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19F8A8-F458-4CC2-B99B-F8C01E2D0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219974"/>
              </p:ext>
            </p:extLst>
          </p:nvPr>
        </p:nvGraphicFramePr>
        <p:xfrm>
          <a:off x="1033229" y="2313082"/>
          <a:ext cx="10136190" cy="3048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7238">
                  <a:extLst>
                    <a:ext uri="{9D8B030D-6E8A-4147-A177-3AD203B41FA5}">
                      <a16:colId xmlns:a16="http://schemas.microsoft.com/office/drawing/2014/main" val="2858514107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2188091151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3337768713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8216477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1848599707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2866738426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748933792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2267408185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val="309576195"/>
                    </a:ext>
                  </a:extLst>
                </a:gridCol>
              </a:tblGrid>
              <a:tr h="75106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1: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Logistic Regression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2: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3: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Gradient Boost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4: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SVM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6605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Sepsis F1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Sepsis F1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Sepsis F1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Sepsis F1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62510"/>
                  </a:ext>
                </a:extLst>
              </a:tr>
              <a:tr h="7691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 Metric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38946"/>
                  </a:ext>
                </a:extLst>
              </a:tr>
              <a:tr h="7514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Sepsis Label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.95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.16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0.96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0.17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0.96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380262"/>
                  </a:ext>
                </a:extLst>
              </a:tr>
              <a:tr h="7514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Pre-Sepsis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.99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.02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0.99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0.04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0.99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19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32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{5AB08072-F4EE-4198-9A27-80E0D4B54E36}tf55705232_win32</Template>
  <TotalTime>455</TotalTime>
  <Words>976</Words>
  <Application>Microsoft Office PowerPoint</Application>
  <PresentationFormat>Widescreen</PresentationFormat>
  <Paragraphs>503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Goudy Old Style</vt:lpstr>
      <vt:lpstr>Wingdings 2</vt:lpstr>
      <vt:lpstr>SlateVTI</vt:lpstr>
      <vt:lpstr>Predicting Sepsis in ICU Patients</vt:lpstr>
      <vt:lpstr>Problem Identification </vt:lpstr>
      <vt:lpstr>Data Structure &amp; Source</vt:lpstr>
      <vt:lpstr>Sepsis Prevalence</vt:lpstr>
      <vt:lpstr>Exploratory Data Analysis: Vital Signs</vt:lpstr>
      <vt:lpstr>Exploratory Data Analysis: Normalized Lab Values</vt:lpstr>
      <vt:lpstr>Exploratory Data Analysis: ICU Length of Stay</vt:lpstr>
      <vt:lpstr>Feature Engineering</vt:lpstr>
      <vt:lpstr>Classification Report: Testing Data, All Models</vt:lpstr>
      <vt:lpstr>PowerPoint Presentation</vt:lpstr>
      <vt:lpstr>PowerPoint Presentation</vt:lpstr>
      <vt:lpstr>Note: Classification threshold set to 10.1%,  which yields the best F1 test score on the training data set</vt:lpstr>
      <vt:lpstr>Feature Importance: Gradient Boost Model</vt:lpstr>
      <vt:lpstr>SMOTE: A technique that generates artificial data based on the minority class</vt:lpstr>
      <vt:lpstr>Conclusion &amp; 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Ski Resort</dc:title>
  <dc:creator>Aisling Casey</dc:creator>
  <cp:lastModifiedBy>Aisling Casey</cp:lastModifiedBy>
  <cp:revision>43</cp:revision>
  <dcterms:created xsi:type="dcterms:W3CDTF">2021-02-03T19:22:44Z</dcterms:created>
  <dcterms:modified xsi:type="dcterms:W3CDTF">2021-05-21T03:32:33Z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