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sldIdLst>
    <p:sldId id="278" r:id="rId5"/>
    <p:sldId id="284" r:id="rId6"/>
    <p:sldId id="295" r:id="rId7"/>
    <p:sldId id="309" r:id="rId8"/>
    <p:sldId id="296" r:id="rId9"/>
    <p:sldId id="297" r:id="rId10"/>
    <p:sldId id="310" r:id="rId11"/>
    <p:sldId id="313" r:id="rId12"/>
    <p:sldId id="327" r:id="rId13"/>
    <p:sldId id="303" r:id="rId14"/>
    <p:sldId id="307" r:id="rId15"/>
    <p:sldId id="321" r:id="rId16"/>
    <p:sldId id="299" r:id="rId17"/>
    <p:sldId id="319" r:id="rId18"/>
    <p:sldId id="323" r:id="rId19"/>
    <p:sldId id="315" r:id="rId20"/>
    <p:sldId id="316" r:id="rId21"/>
    <p:sldId id="324" r:id="rId22"/>
    <p:sldId id="326" r:id="rId23"/>
    <p:sldId id="31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8016"/>
    <a:srgbClr val="C32FBC"/>
    <a:srgbClr val="C2D6B4"/>
    <a:srgbClr val="9CBD85"/>
    <a:srgbClr val="F0C2EE"/>
    <a:srgbClr val="88B9F4"/>
    <a:srgbClr val="61A2F1"/>
    <a:srgbClr val="1471E2"/>
    <a:srgbClr val="E490E0"/>
    <a:srgbClr val="6D95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7" autoAdjust="0"/>
    <p:restoredTop sz="94619" autoAdjust="0"/>
  </p:normalViewPr>
  <p:slideViewPr>
    <p:cSldViewPr snapToGrid="0">
      <p:cViewPr varScale="1">
        <p:scale>
          <a:sx n="108" d="100"/>
          <a:sy n="108" d="100"/>
        </p:scale>
        <p:origin x="5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6/9/2021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9</a:t>
            </a:fld>
            <a:endParaRPr lang="en-US" dirty="0"/>
          </a:p>
        </p:txBody>
      </p:sp>
    </p:spTree>
    <p:extLst>
      <p:ext uri="{BB962C8B-B14F-4D97-AF65-F5344CB8AC3E}">
        <p14:creationId xmlns:p14="http://schemas.microsoft.com/office/powerpoint/2010/main" val="2418066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14</a:t>
            </a:fld>
            <a:endParaRPr lang="en-US" dirty="0"/>
          </a:p>
        </p:txBody>
      </p:sp>
    </p:spTree>
    <p:extLst>
      <p:ext uri="{BB962C8B-B14F-4D97-AF65-F5344CB8AC3E}">
        <p14:creationId xmlns:p14="http://schemas.microsoft.com/office/powerpoint/2010/main" val="3960971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6/9/2021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6/9/2021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6/9/2021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6/9/2021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6/9/2021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6/9/2021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6/9/2021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6/9/2021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6/9/2021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0" y="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Predicting Sepsis in ICU Patients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Earlier intervention for better health outcomes</a:t>
            </a:r>
          </a:p>
        </p:txBody>
      </p:sp>
      <p:sp>
        <p:nvSpPr>
          <p:cNvPr id="4" name="TextBox 3">
            <a:extLst>
              <a:ext uri="{FF2B5EF4-FFF2-40B4-BE49-F238E27FC236}">
                <a16:creationId xmlns:a16="http://schemas.microsoft.com/office/drawing/2014/main" id="{B331160A-4AAB-4478-9FE0-1B4900A135DC}"/>
              </a:ext>
            </a:extLst>
          </p:cNvPr>
          <p:cNvSpPr txBox="1"/>
          <p:nvPr/>
        </p:nvSpPr>
        <p:spPr>
          <a:xfrm>
            <a:off x="9395534" y="14392"/>
            <a:ext cx="2796466" cy="1200329"/>
          </a:xfrm>
          <a:prstGeom prst="rect">
            <a:avLst/>
          </a:prstGeom>
          <a:noFill/>
        </p:spPr>
        <p:txBody>
          <a:bodyPr wrap="square" rtlCol="0">
            <a:spAutoFit/>
          </a:bodyPr>
          <a:lstStyle/>
          <a:p>
            <a:pPr algn="r"/>
            <a:r>
              <a:rPr lang="en-US" b="1" dirty="0">
                <a:solidFill>
                  <a:schemeClr val="bg1"/>
                </a:solidFill>
                <a:latin typeface="Calibri" panose="020F0502020204030204" pitchFamily="34" charset="0"/>
                <a:cs typeface="Calibri" panose="020F0502020204030204" pitchFamily="34" charset="0"/>
              </a:rPr>
              <a:t>By Aisling Casey </a:t>
            </a:r>
          </a:p>
          <a:p>
            <a:pPr algn="r"/>
            <a:r>
              <a:rPr lang="en-US" b="1" dirty="0">
                <a:solidFill>
                  <a:schemeClr val="bg1"/>
                </a:solidFill>
                <a:latin typeface="Calibri" panose="020F0502020204030204" pitchFamily="34" charset="0"/>
                <a:cs typeface="Calibri" panose="020F0502020204030204" pitchFamily="34" charset="0"/>
              </a:rPr>
              <a:t>Capstone Presentation </a:t>
            </a:r>
          </a:p>
          <a:p>
            <a:pPr algn="r"/>
            <a:r>
              <a:rPr lang="en-US" b="1" dirty="0">
                <a:solidFill>
                  <a:schemeClr val="bg1"/>
                </a:solidFill>
                <a:latin typeface="Calibri" panose="020F0502020204030204" pitchFamily="34" charset="0"/>
                <a:cs typeface="Calibri" panose="020F0502020204030204" pitchFamily="34" charset="0"/>
              </a:rPr>
              <a:t>Springboard School of Data</a:t>
            </a:r>
          </a:p>
          <a:p>
            <a:pPr algn="r"/>
            <a:r>
              <a:rPr lang="en-US" b="1" dirty="0">
                <a:solidFill>
                  <a:schemeClr val="bg1"/>
                </a:solidFill>
                <a:latin typeface="Calibri" panose="020F0502020204030204" pitchFamily="34" charset="0"/>
                <a:cs typeface="Calibri" panose="020F0502020204030204" pitchFamily="34" charset="0"/>
              </a:rPr>
              <a:t>June 2021</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032C18B4-ED04-4406-921F-0B342CAE789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a:extLst>
              <a:ext uri="{FF2B5EF4-FFF2-40B4-BE49-F238E27FC236}">
                <a16:creationId xmlns:a16="http://schemas.microsoft.com/office/drawing/2014/main" id="{9041CBB8-221C-4D88-942C-44B73B12525B}"/>
              </a:ext>
            </a:extLst>
          </p:cNvPr>
          <p:cNvSpPr>
            <a:spLocks noChangeArrowheads="1"/>
          </p:cNvSpPr>
          <p:nvPr/>
        </p:nvSpPr>
        <p:spPr bwMode="auto">
          <a:xfrm>
            <a:off x="0" y="2270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6A374C7B-9759-4EF3-8D3E-2281B09EA25B}"/>
              </a:ext>
            </a:extLst>
          </p:cNvPr>
          <p:cNvPicPr>
            <a:picLocks noChangeAspect="1"/>
          </p:cNvPicPr>
          <p:nvPr/>
        </p:nvPicPr>
        <p:blipFill>
          <a:blip r:embed="rId2"/>
          <a:stretch>
            <a:fillRect/>
          </a:stretch>
        </p:blipFill>
        <p:spPr>
          <a:xfrm>
            <a:off x="1522325" y="157625"/>
            <a:ext cx="9147350" cy="6542750"/>
          </a:xfrm>
          <a:prstGeom prst="rect">
            <a:avLst/>
          </a:prstGeom>
        </p:spPr>
      </p:pic>
    </p:spTree>
    <p:extLst>
      <p:ext uri="{BB962C8B-B14F-4D97-AF65-F5344CB8AC3E}">
        <p14:creationId xmlns:p14="http://schemas.microsoft.com/office/powerpoint/2010/main" val="3099593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D487E0B-5613-4DC3-BCD3-2E43444AD736}"/>
              </a:ext>
            </a:extLst>
          </p:cNvPr>
          <p:cNvPicPr>
            <a:picLocks noChangeAspect="1"/>
          </p:cNvPicPr>
          <p:nvPr/>
        </p:nvPicPr>
        <p:blipFill>
          <a:blip r:embed="rId2"/>
          <a:stretch>
            <a:fillRect/>
          </a:stretch>
        </p:blipFill>
        <p:spPr>
          <a:xfrm>
            <a:off x="756708" y="137604"/>
            <a:ext cx="10438033" cy="6517794"/>
          </a:xfrm>
          <a:prstGeom prst="rect">
            <a:avLst/>
          </a:prstGeom>
        </p:spPr>
      </p:pic>
      <p:sp>
        <p:nvSpPr>
          <p:cNvPr id="2" name="Rectangle 3">
            <a:extLst>
              <a:ext uri="{FF2B5EF4-FFF2-40B4-BE49-F238E27FC236}">
                <a16:creationId xmlns:a16="http://schemas.microsoft.com/office/drawing/2014/main" id="{032C18B4-ED04-4406-921F-0B342CAE789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a:extLst>
              <a:ext uri="{FF2B5EF4-FFF2-40B4-BE49-F238E27FC236}">
                <a16:creationId xmlns:a16="http://schemas.microsoft.com/office/drawing/2014/main" id="{9041CBB8-221C-4D88-942C-44B73B12525B}"/>
              </a:ext>
            </a:extLst>
          </p:cNvPr>
          <p:cNvSpPr>
            <a:spLocks noChangeArrowheads="1"/>
          </p:cNvSpPr>
          <p:nvPr/>
        </p:nvSpPr>
        <p:spPr bwMode="auto">
          <a:xfrm>
            <a:off x="0" y="2270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4E3E2BD7-BAEC-45A7-8A41-CBA714AB0693}"/>
              </a:ext>
            </a:extLst>
          </p:cNvPr>
          <p:cNvSpPr txBox="1"/>
          <p:nvPr/>
        </p:nvSpPr>
        <p:spPr>
          <a:xfrm>
            <a:off x="8465688" y="2825887"/>
            <a:ext cx="2906606" cy="830997"/>
          </a:xfrm>
          <a:prstGeom prst="rect">
            <a:avLst/>
          </a:prstGeom>
          <a:noFill/>
        </p:spPr>
        <p:txBody>
          <a:bodyPr wrap="square" rtlCol="0">
            <a:spAutoFit/>
          </a:bodyPr>
          <a:lstStyle/>
          <a:p>
            <a:r>
              <a:rPr lang="en-US" sz="2400" b="1" dirty="0">
                <a:solidFill>
                  <a:schemeClr val="bg1"/>
                </a:solidFill>
                <a:latin typeface="Abadi" panose="020B0604020104020204" pitchFamily="34" charset="0"/>
              </a:rPr>
              <a:t>Train AUC: 0.581</a:t>
            </a:r>
          </a:p>
          <a:p>
            <a:r>
              <a:rPr lang="en-US" sz="2400" b="1" dirty="0">
                <a:solidFill>
                  <a:schemeClr val="bg1"/>
                </a:solidFill>
                <a:latin typeface="Abadi" panose="020B0604020104020204" pitchFamily="34" charset="0"/>
              </a:rPr>
              <a:t>Test AUC: 0.496 </a:t>
            </a:r>
          </a:p>
        </p:txBody>
      </p:sp>
      <p:sp>
        <p:nvSpPr>
          <p:cNvPr id="11" name="TextBox 10">
            <a:extLst>
              <a:ext uri="{FF2B5EF4-FFF2-40B4-BE49-F238E27FC236}">
                <a16:creationId xmlns:a16="http://schemas.microsoft.com/office/drawing/2014/main" id="{D9F2A5BC-8D77-4BCE-92B3-F25ECFD455E1}"/>
              </a:ext>
            </a:extLst>
          </p:cNvPr>
          <p:cNvSpPr txBox="1"/>
          <p:nvPr/>
        </p:nvSpPr>
        <p:spPr>
          <a:xfrm>
            <a:off x="2288309" y="3972948"/>
            <a:ext cx="2906606" cy="1569660"/>
          </a:xfrm>
          <a:prstGeom prst="rect">
            <a:avLst/>
          </a:prstGeom>
          <a:noFill/>
        </p:spPr>
        <p:txBody>
          <a:bodyPr wrap="square" rtlCol="0">
            <a:spAutoFit/>
          </a:bodyPr>
          <a:lstStyle/>
          <a:p>
            <a:r>
              <a:rPr lang="en-US" sz="2400" b="1" dirty="0">
                <a:solidFill>
                  <a:schemeClr val="bg1"/>
                </a:solidFill>
                <a:latin typeface="Abadi" panose="020B0604020104020204" pitchFamily="34" charset="0"/>
              </a:rPr>
              <a:t>Precision – Recall shows performance on imbalanced data better than ROC</a:t>
            </a:r>
          </a:p>
        </p:txBody>
      </p:sp>
    </p:spTree>
    <p:extLst>
      <p:ext uri="{BB962C8B-B14F-4D97-AF65-F5344CB8AC3E}">
        <p14:creationId xmlns:p14="http://schemas.microsoft.com/office/powerpoint/2010/main" val="1965201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 18">
            <a:extLst>
              <a:ext uri="{FF2B5EF4-FFF2-40B4-BE49-F238E27FC236}">
                <a16:creationId xmlns:a16="http://schemas.microsoft.com/office/drawing/2014/main" id="{BCAB01A3-580C-4859-9B13-AC5B40B9136B}"/>
              </a:ext>
            </a:extLst>
          </p:cNvPr>
          <p:cNvGraphicFramePr>
            <a:graphicFrameLocks noGrp="1"/>
          </p:cNvGraphicFramePr>
          <p:nvPr>
            <p:extLst>
              <p:ext uri="{D42A27DB-BD31-4B8C-83A1-F6EECF244321}">
                <p14:modId xmlns:p14="http://schemas.microsoft.com/office/powerpoint/2010/main" val="2300195411"/>
              </p:ext>
            </p:extLst>
          </p:nvPr>
        </p:nvGraphicFramePr>
        <p:xfrm>
          <a:off x="1318074" y="1786491"/>
          <a:ext cx="9338434" cy="3548294"/>
        </p:xfrm>
        <a:graphic>
          <a:graphicData uri="http://schemas.openxmlformats.org/drawingml/2006/table">
            <a:tbl>
              <a:tblPr firstRow="1" firstCol="1" bandRow="1">
                <a:tableStyleId>{5C22544A-7EE6-4342-B048-85BDC9FD1C3A}</a:tableStyleId>
              </a:tblPr>
              <a:tblGrid>
                <a:gridCol w="1470830">
                  <a:extLst>
                    <a:ext uri="{9D8B030D-6E8A-4147-A177-3AD203B41FA5}">
                      <a16:colId xmlns:a16="http://schemas.microsoft.com/office/drawing/2014/main" val="1219810932"/>
                    </a:ext>
                  </a:extLst>
                </a:gridCol>
                <a:gridCol w="1164874">
                  <a:extLst>
                    <a:ext uri="{9D8B030D-6E8A-4147-A177-3AD203B41FA5}">
                      <a16:colId xmlns:a16="http://schemas.microsoft.com/office/drawing/2014/main" val="2557060511"/>
                    </a:ext>
                  </a:extLst>
                </a:gridCol>
                <a:gridCol w="1340546">
                  <a:extLst>
                    <a:ext uri="{9D8B030D-6E8A-4147-A177-3AD203B41FA5}">
                      <a16:colId xmlns:a16="http://schemas.microsoft.com/office/drawing/2014/main" val="3610498040"/>
                    </a:ext>
                  </a:extLst>
                </a:gridCol>
                <a:gridCol w="1340546">
                  <a:extLst>
                    <a:ext uri="{9D8B030D-6E8A-4147-A177-3AD203B41FA5}">
                      <a16:colId xmlns:a16="http://schemas.microsoft.com/office/drawing/2014/main" val="3480016257"/>
                    </a:ext>
                  </a:extLst>
                </a:gridCol>
                <a:gridCol w="1340546">
                  <a:extLst>
                    <a:ext uri="{9D8B030D-6E8A-4147-A177-3AD203B41FA5}">
                      <a16:colId xmlns:a16="http://schemas.microsoft.com/office/drawing/2014/main" val="1316016802"/>
                    </a:ext>
                  </a:extLst>
                </a:gridCol>
                <a:gridCol w="1340546">
                  <a:extLst>
                    <a:ext uri="{9D8B030D-6E8A-4147-A177-3AD203B41FA5}">
                      <a16:colId xmlns:a16="http://schemas.microsoft.com/office/drawing/2014/main" val="1692020033"/>
                    </a:ext>
                  </a:extLst>
                </a:gridCol>
                <a:gridCol w="1340546">
                  <a:extLst>
                    <a:ext uri="{9D8B030D-6E8A-4147-A177-3AD203B41FA5}">
                      <a16:colId xmlns:a16="http://schemas.microsoft.com/office/drawing/2014/main" val="1207967035"/>
                    </a:ext>
                  </a:extLst>
                </a:gridCol>
              </a:tblGrid>
              <a:tr h="385428">
                <a:tc rowSpan="2">
                  <a:txBody>
                    <a:bodyPr/>
                    <a:lstStyle/>
                    <a:p>
                      <a:pPr marL="0" marR="0" algn="ctr">
                        <a:lnSpc>
                          <a:spcPct val="107000"/>
                        </a:lnSpc>
                        <a:spcBef>
                          <a:spcPts val="0"/>
                        </a:spcBef>
                        <a:spcAft>
                          <a:spcPts val="0"/>
                        </a:spcAft>
                      </a:pPr>
                      <a:endPar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Actual</a:t>
                      </a:r>
                    </a:p>
                  </a:txBody>
                  <a:tcPr marL="68580" marR="68580" marT="0" marB="0">
                    <a:solidFill>
                      <a:schemeClr val="accent1"/>
                    </a:solidFill>
                  </a:tcPr>
                </a:tc>
                <a:tc gridSpan="6">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Predicted</a:t>
                      </a:r>
                    </a:p>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solidFill>
                  </a:tcPr>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433778132"/>
                  </a:ext>
                </a:extLst>
              </a:tr>
              <a:tr h="515380">
                <a:tc v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cs typeface="Calibri" panose="020F0502020204030204" pitchFamily="34" charset="0"/>
                        </a:rPr>
                        <a:t>0</a:t>
                      </a:r>
                      <a:endPar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cs typeface="Calibri" panose="020F0502020204030204" pitchFamily="34" charset="0"/>
                        </a:rPr>
                        <a:t>1</a:t>
                      </a:r>
                      <a:endPar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solidFill>
                      <a:schemeClr val="accent1"/>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solidFill>
                      <a:schemeClr val="accent1"/>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solidFill>
                      <a:schemeClr val="accent1"/>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solidFill>
                      <a:schemeClr val="accent1"/>
                    </a:solidFill>
                  </a:tcPr>
                </a:tc>
                <a:extLst>
                  <a:ext uri="{0D108BD9-81ED-4DB2-BD59-A6C34878D82A}">
                    <a16:rowId xmlns:a16="http://schemas.microsoft.com/office/drawing/2014/main" val="3751880048"/>
                  </a:ext>
                </a:extLst>
              </a:tr>
              <a:tr h="818132">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solidFill>
                      <a:schemeClr val="accent1"/>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344789</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75264</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409363</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10690</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413244</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6809</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4267975384"/>
                  </a:ext>
                </a:extLst>
              </a:tr>
              <a:tr h="791472">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solidFill>
                      <a:schemeClr val="accent1"/>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13861</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29275</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25214</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17922</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27140</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15996</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734944542"/>
                  </a:ext>
                </a:extLst>
              </a:tr>
              <a:tr h="844888">
                <a:tc>
                  <a:txBody>
                    <a:bodyPr/>
                    <a:lstStyle/>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Threshold</a:t>
                      </a:r>
                    </a:p>
                  </a:txBody>
                  <a:tcPr marL="68580" marR="68580" marT="0" marB="0">
                    <a:solidFill>
                      <a:schemeClr val="accent2"/>
                    </a:solidFill>
                  </a:tcPr>
                </a:tc>
                <a:tc gridSpan="2">
                  <a:txBody>
                    <a:bodyPr/>
                    <a:lstStyle/>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10%</a:t>
                      </a:r>
                    </a:p>
                  </a:txBody>
                  <a:tcPr marL="68580" marR="68580" marT="0" marB="0">
                    <a:solidFill>
                      <a:schemeClr val="accent2"/>
                    </a:solidFill>
                  </a:tcPr>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tc gridSpan="2">
                  <a:txBody>
                    <a:bodyPr/>
                    <a:lstStyle/>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21.6%</a:t>
                      </a:r>
                    </a:p>
                  </a:txBody>
                  <a:tcPr marL="68580" marR="68580" marT="0" marB="0">
                    <a:solidFill>
                      <a:schemeClr val="accent2"/>
                    </a:solidFill>
                  </a:tcPr>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tc gridSpan="2">
                  <a:txBody>
                    <a:bodyPr/>
                    <a:lstStyle/>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30%</a:t>
                      </a:r>
                    </a:p>
                  </a:txBody>
                  <a:tcPr marL="68580" marR="68580" marT="0" marB="0">
                    <a:solidFill>
                      <a:schemeClr val="accent2"/>
                    </a:solidFill>
                  </a:tcPr>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3694708236"/>
                  </a:ext>
                </a:extLst>
              </a:tr>
            </a:tbl>
          </a:graphicData>
        </a:graphic>
      </p:graphicFrame>
      <p:graphicFrame>
        <p:nvGraphicFramePr>
          <p:cNvPr id="13" name="Table 12">
            <a:extLst>
              <a:ext uri="{FF2B5EF4-FFF2-40B4-BE49-F238E27FC236}">
                <a16:creationId xmlns:a16="http://schemas.microsoft.com/office/drawing/2014/main" id="{04534ECE-9BD4-4E03-AC49-B94C71E4825A}"/>
              </a:ext>
            </a:extLst>
          </p:cNvPr>
          <p:cNvGraphicFramePr>
            <a:graphicFrameLocks noGrp="1"/>
          </p:cNvGraphicFramePr>
          <p:nvPr>
            <p:extLst>
              <p:ext uri="{D42A27DB-BD31-4B8C-83A1-F6EECF244321}">
                <p14:modId xmlns:p14="http://schemas.microsoft.com/office/powerpoint/2010/main" val="3202466637"/>
              </p:ext>
            </p:extLst>
          </p:nvPr>
        </p:nvGraphicFramePr>
        <p:xfrm>
          <a:off x="1318074" y="1786491"/>
          <a:ext cx="9338434" cy="3548294"/>
        </p:xfrm>
        <a:graphic>
          <a:graphicData uri="http://schemas.openxmlformats.org/drawingml/2006/table">
            <a:tbl>
              <a:tblPr firstRow="1" firstCol="1" bandRow="1">
                <a:tableStyleId>{5C22544A-7EE6-4342-B048-85BDC9FD1C3A}</a:tableStyleId>
              </a:tblPr>
              <a:tblGrid>
                <a:gridCol w="1470830">
                  <a:extLst>
                    <a:ext uri="{9D8B030D-6E8A-4147-A177-3AD203B41FA5}">
                      <a16:colId xmlns:a16="http://schemas.microsoft.com/office/drawing/2014/main" val="1219810932"/>
                    </a:ext>
                  </a:extLst>
                </a:gridCol>
                <a:gridCol w="1164874">
                  <a:extLst>
                    <a:ext uri="{9D8B030D-6E8A-4147-A177-3AD203B41FA5}">
                      <a16:colId xmlns:a16="http://schemas.microsoft.com/office/drawing/2014/main" val="2557060511"/>
                    </a:ext>
                  </a:extLst>
                </a:gridCol>
                <a:gridCol w="1340546">
                  <a:extLst>
                    <a:ext uri="{9D8B030D-6E8A-4147-A177-3AD203B41FA5}">
                      <a16:colId xmlns:a16="http://schemas.microsoft.com/office/drawing/2014/main" val="3610498040"/>
                    </a:ext>
                  </a:extLst>
                </a:gridCol>
                <a:gridCol w="1340546">
                  <a:extLst>
                    <a:ext uri="{9D8B030D-6E8A-4147-A177-3AD203B41FA5}">
                      <a16:colId xmlns:a16="http://schemas.microsoft.com/office/drawing/2014/main" val="3480016257"/>
                    </a:ext>
                  </a:extLst>
                </a:gridCol>
                <a:gridCol w="1340546">
                  <a:extLst>
                    <a:ext uri="{9D8B030D-6E8A-4147-A177-3AD203B41FA5}">
                      <a16:colId xmlns:a16="http://schemas.microsoft.com/office/drawing/2014/main" val="1316016802"/>
                    </a:ext>
                  </a:extLst>
                </a:gridCol>
                <a:gridCol w="1340546">
                  <a:extLst>
                    <a:ext uri="{9D8B030D-6E8A-4147-A177-3AD203B41FA5}">
                      <a16:colId xmlns:a16="http://schemas.microsoft.com/office/drawing/2014/main" val="1692020033"/>
                    </a:ext>
                  </a:extLst>
                </a:gridCol>
                <a:gridCol w="1340546">
                  <a:extLst>
                    <a:ext uri="{9D8B030D-6E8A-4147-A177-3AD203B41FA5}">
                      <a16:colId xmlns:a16="http://schemas.microsoft.com/office/drawing/2014/main" val="1207967035"/>
                    </a:ext>
                  </a:extLst>
                </a:gridCol>
              </a:tblGrid>
              <a:tr h="385428">
                <a:tc rowSpan="2">
                  <a:txBody>
                    <a:bodyPr/>
                    <a:lstStyle/>
                    <a:p>
                      <a:pPr marL="0" marR="0" algn="ctr">
                        <a:lnSpc>
                          <a:spcPct val="107000"/>
                        </a:lnSpc>
                        <a:spcBef>
                          <a:spcPts val="0"/>
                        </a:spcBef>
                        <a:spcAft>
                          <a:spcPts val="0"/>
                        </a:spcAft>
                      </a:pPr>
                      <a:endPar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Actual</a:t>
                      </a:r>
                    </a:p>
                  </a:txBody>
                  <a:tcPr marL="68580" marR="68580" marT="0" marB="0">
                    <a:solidFill>
                      <a:schemeClr val="accent1"/>
                    </a:solidFill>
                  </a:tcPr>
                </a:tc>
                <a:tc gridSpan="6">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Predicted</a:t>
                      </a:r>
                    </a:p>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solidFill>
                  </a:tcPr>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433778132"/>
                  </a:ext>
                </a:extLst>
              </a:tr>
              <a:tr h="515380">
                <a:tc v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cs typeface="Calibri" panose="020F0502020204030204" pitchFamily="34" charset="0"/>
                        </a:rPr>
                        <a:t>0</a:t>
                      </a:r>
                      <a:endPar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cs typeface="Calibri" panose="020F0502020204030204" pitchFamily="34" charset="0"/>
                        </a:rPr>
                        <a:t>1</a:t>
                      </a:r>
                      <a:endPar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solidFill>
                      <a:schemeClr val="accent1"/>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solidFill>
                      <a:schemeClr val="accent1"/>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solidFill>
                      <a:schemeClr val="accent1"/>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solidFill>
                      <a:schemeClr val="accent1"/>
                    </a:solidFill>
                  </a:tcPr>
                </a:tc>
                <a:extLst>
                  <a:ext uri="{0D108BD9-81ED-4DB2-BD59-A6C34878D82A}">
                    <a16:rowId xmlns:a16="http://schemas.microsoft.com/office/drawing/2014/main" val="3751880048"/>
                  </a:ext>
                </a:extLst>
              </a:tr>
              <a:tr h="818132">
                <a:tc>
                  <a:txBody>
                    <a:bodyPr/>
                    <a:lstStyle/>
                    <a:p>
                      <a:pPr marL="0" marR="0" algn="ctr">
                        <a:lnSpc>
                          <a:spcPct val="107000"/>
                        </a:lnSpc>
                        <a:spcBef>
                          <a:spcPts val="0"/>
                        </a:spcBef>
                        <a:spcAft>
                          <a:spcPts val="0"/>
                        </a:spcAft>
                      </a:pPr>
                      <a:r>
                        <a:rPr lang="en-US"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solidFill>
                      <a:schemeClr val="accent1">
                        <a:lumMod val="60000"/>
                        <a:lumOff val="40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82%</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60000"/>
                        <a:lumOff val="40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17.9%</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60000"/>
                        <a:lumOff val="40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97.5%</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60000"/>
                        <a:lumOff val="40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2.5%</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60000"/>
                        <a:lumOff val="40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98.4%</a:t>
                      </a:r>
                    </a:p>
                  </a:txBody>
                  <a:tcPr marL="68580" marR="68580" marT="0" marB="0">
                    <a:solidFill>
                      <a:schemeClr val="accent1">
                        <a:lumMod val="60000"/>
                        <a:lumOff val="40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1.6%</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60000"/>
                        <a:lumOff val="40000"/>
                      </a:schemeClr>
                    </a:solidFill>
                  </a:tcPr>
                </a:tc>
                <a:extLst>
                  <a:ext uri="{0D108BD9-81ED-4DB2-BD59-A6C34878D82A}">
                    <a16:rowId xmlns:a16="http://schemas.microsoft.com/office/drawing/2014/main" val="4267975384"/>
                  </a:ext>
                </a:extLst>
              </a:tr>
              <a:tr h="791472">
                <a:tc>
                  <a:txBody>
                    <a:bodyPr/>
                    <a:lstStyle/>
                    <a:p>
                      <a:pPr marL="0" marR="0" algn="ctr">
                        <a:lnSpc>
                          <a:spcPct val="107000"/>
                        </a:lnSpc>
                        <a:spcBef>
                          <a:spcPts val="0"/>
                        </a:spcBef>
                        <a:spcAft>
                          <a:spcPts val="0"/>
                        </a:spcAft>
                      </a:pPr>
                      <a:r>
                        <a:rPr lang="en-US"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32.1%</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67%</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58.5%</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41.5%</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62.9%</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37%</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734944542"/>
                  </a:ext>
                </a:extLst>
              </a:tr>
              <a:tr h="844888">
                <a:tc>
                  <a:txBody>
                    <a:bodyPr/>
                    <a:lstStyle/>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Threshold</a:t>
                      </a:r>
                    </a:p>
                  </a:txBody>
                  <a:tcPr marL="68580" marR="68580" marT="0" marB="0">
                    <a:solidFill>
                      <a:schemeClr val="accent2"/>
                    </a:solidFill>
                  </a:tcPr>
                </a:tc>
                <a:tc gridSpan="2">
                  <a:txBody>
                    <a:bodyPr/>
                    <a:lstStyle/>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10%</a:t>
                      </a:r>
                    </a:p>
                  </a:txBody>
                  <a:tcPr marL="68580" marR="68580" marT="0" marB="0">
                    <a:solidFill>
                      <a:schemeClr val="accent2"/>
                    </a:solidFill>
                  </a:tcPr>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tc gridSpan="2">
                  <a:txBody>
                    <a:bodyPr/>
                    <a:lstStyle/>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21.6%</a:t>
                      </a:r>
                    </a:p>
                  </a:txBody>
                  <a:tcPr marL="68580" marR="68580" marT="0" marB="0">
                    <a:solidFill>
                      <a:schemeClr val="accent2"/>
                    </a:solidFill>
                  </a:tcPr>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tc gridSpan="2">
                  <a:txBody>
                    <a:bodyPr/>
                    <a:lstStyle/>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30%</a:t>
                      </a:r>
                    </a:p>
                  </a:txBody>
                  <a:tcPr marL="68580" marR="68580" marT="0" marB="0">
                    <a:solidFill>
                      <a:schemeClr val="accent2"/>
                    </a:solidFill>
                  </a:tcPr>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3694708236"/>
                  </a:ext>
                </a:extLst>
              </a:tr>
            </a:tbl>
          </a:graphicData>
        </a:graphic>
      </p:graphicFrame>
      <p:graphicFrame>
        <p:nvGraphicFramePr>
          <p:cNvPr id="8" name="Table 7">
            <a:extLst>
              <a:ext uri="{FF2B5EF4-FFF2-40B4-BE49-F238E27FC236}">
                <a16:creationId xmlns:a16="http://schemas.microsoft.com/office/drawing/2014/main" id="{5F3E8A15-75FD-4E19-B3F2-B55E441A7C74}"/>
              </a:ext>
            </a:extLst>
          </p:cNvPr>
          <p:cNvGraphicFramePr>
            <a:graphicFrameLocks noGrp="1"/>
          </p:cNvGraphicFramePr>
          <p:nvPr>
            <p:extLst>
              <p:ext uri="{D42A27DB-BD31-4B8C-83A1-F6EECF244321}">
                <p14:modId xmlns:p14="http://schemas.microsoft.com/office/powerpoint/2010/main" val="3211124195"/>
              </p:ext>
            </p:extLst>
          </p:nvPr>
        </p:nvGraphicFramePr>
        <p:xfrm>
          <a:off x="1318074" y="1788160"/>
          <a:ext cx="9338434" cy="3561455"/>
        </p:xfrm>
        <a:graphic>
          <a:graphicData uri="http://schemas.openxmlformats.org/drawingml/2006/table">
            <a:tbl>
              <a:tblPr firstRow="1" firstCol="1" bandRow="1">
                <a:tableStyleId>{5C22544A-7EE6-4342-B048-85BDC9FD1C3A}</a:tableStyleId>
              </a:tblPr>
              <a:tblGrid>
                <a:gridCol w="1470830">
                  <a:extLst>
                    <a:ext uri="{9D8B030D-6E8A-4147-A177-3AD203B41FA5}">
                      <a16:colId xmlns:a16="http://schemas.microsoft.com/office/drawing/2014/main" val="1219810932"/>
                    </a:ext>
                  </a:extLst>
                </a:gridCol>
                <a:gridCol w="1164874">
                  <a:extLst>
                    <a:ext uri="{9D8B030D-6E8A-4147-A177-3AD203B41FA5}">
                      <a16:colId xmlns:a16="http://schemas.microsoft.com/office/drawing/2014/main" val="2557060511"/>
                    </a:ext>
                  </a:extLst>
                </a:gridCol>
                <a:gridCol w="1340546">
                  <a:extLst>
                    <a:ext uri="{9D8B030D-6E8A-4147-A177-3AD203B41FA5}">
                      <a16:colId xmlns:a16="http://schemas.microsoft.com/office/drawing/2014/main" val="3610498040"/>
                    </a:ext>
                  </a:extLst>
                </a:gridCol>
                <a:gridCol w="1340546">
                  <a:extLst>
                    <a:ext uri="{9D8B030D-6E8A-4147-A177-3AD203B41FA5}">
                      <a16:colId xmlns:a16="http://schemas.microsoft.com/office/drawing/2014/main" val="3480016257"/>
                    </a:ext>
                  </a:extLst>
                </a:gridCol>
                <a:gridCol w="1340546">
                  <a:extLst>
                    <a:ext uri="{9D8B030D-6E8A-4147-A177-3AD203B41FA5}">
                      <a16:colId xmlns:a16="http://schemas.microsoft.com/office/drawing/2014/main" val="1316016802"/>
                    </a:ext>
                  </a:extLst>
                </a:gridCol>
                <a:gridCol w="1340546">
                  <a:extLst>
                    <a:ext uri="{9D8B030D-6E8A-4147-A177-3AD203B41FA5}">
                      <a16:colId xmlns:a16="http://schemas.microsoft.com/office/drawing/2014/main" val="1692020033"/>
                    </a:ext>
                  </a:extLst>
                </a:gridCol>
                <a:gridCol w="1340546">
                  <a:extLst>
                    <a:ext uri="{9D8B030D-6E8A-4147-A177-3AD203B41FA5}">
                      <a16:colId xmlns:a16="http://schemas.microsoft.com/office/drawing/2014/main" val="1207967035"/>
                    </a:ext>
                  </a:extLst>
                </a:gridCol>
              </a:tblGrid>
              <a:tr h="565261">
                <a:tc rowSpan="2">
                  <a:txBody>
                    <a:bodyPr/>
                    <a:lstStyle/>
                    <a:p>
                      <a:pPr marL="0" marR="0" algn="ctr">
                        <a:lnSpc>
                          <a:spcPct val="107000"/>
                        </a:lnSpc>
                        <a:spcBef>
                          <a:spcPts val="0"/>
                        </a:spcBef>
                        <a:spcAft>
                          <a:spcPts val="0"/>
                        </a:spcAft>
                      </a:pPr>
                      <a:endPar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Actual</a:t>
                      </a:r>
                    </a:p>
                  </a:txBody>
                  <a:tcPr marL="68580" marR="68580" marT="0" marB="0">
                    <a:solidFill>
                      <a:schemeClr val="tx1">
                        <a:lumMod val="85000"/>
                      </a:schemeClr>
                    </a:solidFill>
                  </a:tcPr>
                </a:tc>
                <a:tc gridSpan="6">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Predicted</a:t>
                      </a:r>
                    </a:p>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tx1">
                        <a:lumMod val="85000"/>
                      </a:schemeClr>
                    </a:solidFill>
                  </a:tcPr>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433778132"/>
                  </a:ext>
                </a:extLst>
              </a:tr>
              <a:tr h="478755">
                <a:tc v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cs typeface="Calibri" panose="020F0502020204030204" pitchFamily="34" charset="0"/>
                        </a:rPr>
                        <a:t>0</a:t>
                      </a:r>
                      <a:endPar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cs typeface="Calibri" panose="020F0502020204030204" pitchFamily="34" charset="0"/>
                        </a:rPr>
                        <a:t>1</a:t>
                      </a:r>
                      <a:endPar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solidFill>
                      <a:schemeClr val="accent1"/>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solidFill>
                      <a:schemeClr val="accent1"/>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solidFill>
                      <a:schemeClr val="tx1">
                        <a:lumMod val="85000"/>
                      </a:schemeClr>
                    </a:solidFill>
                  </a:tcPr>
                </a:tc>
                <a:extLst>
                  <a:ext uri="{0D108BD9-81ED-4DB2-BD59-A6C34878D82A}">
                    <a16:rowId xmlns:a16="http://schemas.microsoft.com/office/drawing/2014/main" val="3751880048"/>
                  </a:ext>
                </a:extLst>
              </a:tr>
              <a:tr h="813171">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solidFill>
                      <a:schemeClr val="accent1"/>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82%</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60000"/>
                        <a:lumOff val="40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17.9%</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97.5%</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2.5%</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98.4%</a:t>
                      </a:r>
                    </a:p>
                  </a:txBody>
                  <a:tcPr marL="68580" marR="68580" marT="0" marB="0">
                    <a:solidFill>
                      <a:schemeClr val="accent1">
                        <a:lumMod val="60000"/>
                        <a:lumOff val="40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1.6%</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tx1">
                        <a:lumMod val="85000"/>
                      </a:schemeClr>
                    </a:solidFill>
                  </a:tcPr>
                </a:tc>
                <a:extLst>
                  <a:ext uri="{0D108BD9-81ED-4DB2-BD59-A6C34878D82A}">
                    <a16:rowId xmlns:a16="http://schemas.microsoft.com/office/drawing/2014/main" val="4267975384"/>
                  </a:ext>
                </a:extLst>
              </a:tr>
              <a:tr h="817952">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32.1%</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67%</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58.5%</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41.5%</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62.9%</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37%</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tx1">
                        <a:lumMod val="85000"/>
                      </a:schemeClr>
                    </a:solidFill>
                  </a:tcPr>
                </a:tc>
                <a:extLst>
                  <a:ext uri="{0D108BD9-81ED-4DB2-BD59-A6C34878D82A}">
                    <a16:rowId xmlns:a16="http://schemas.microsoft.com/office/drawing/2014/main" val="734944542"/>
                  </a:ext>
                </a:extLst>
              </a:tr>
              <a:tr h="873155">
                <a:tc>
                  <a:txBody>
                    <a:bodyPr/>
                    <a:lstStyle/>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Threshold</a:t>
                      </a:r>
                    </a:p>
                  </a:txBody>
                  <a:tcPr marL="68580" marR="68580" marT="0" marB="0">
                    <a:solidFill>
                      <a:schemeClr val="accent2"/>
                    </a:solidFill>
                  </a:tcPr>
                </a:tc>
                <a:tc gridSpan="2">
                  <a:txBody>
                    <a:bodyPr/>
                    <a:lstStyle/>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10%</a:t>
                      </a:r>
                    </a:p>
                  </a:txBody>
                  <a:tcPr marL="68580" marR="68580" marT="0" marB="0">
                    <a:solidFill>
                      <a:schemeClr val="accent2"/>
                    </a:solidFill>
                  </a:tcPr>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tc gridSpan="2">
                  <a:txBody>
                    <a:bodyPr/>
                    <a:lstStyle/>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21.6%</a:t>
                      </a:r>
                    </a:p>
                  </a:txBody>
                  <a:tcPr marL="68580" marR="68580" marT="0" marB="0">
                    <a:solidFill>
                      <a:schemeClr val="accent2"/>
                    </a:solidFill>
                  </a:tcPr>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tc gridSpan="2">
                  <a:txBody>
                    <a:bodyPr/>
                    <a:lstStyle/>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30%</a:t>
                      </a:r>
                    </a:p>
                  </a:txBody>
                  <a:tcPr marL="68580" marR="68580" marT="0" marB="0">
                    <a:solidFill>
                      <a:schemeClr val="accent2"/>
                    </a:solidFill>
                  </a:tcPr>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3694708236"/>
                  </a:ext>
                </a:extLst>
              </a:tr>
            </a:tbl>
          </a:graphicData>
        </a:graphic>
      </p:graphicFrame>
      <p:graphicFrame>
        <p:nvGraphicFramePr>
          <p:cNvPr id="9" name="Table 8">
            <a:extLst>
              <a:ext uri="{FF2B5EF4-FFF2-40B4-BE49-F238E27FC236}">
                <a16:creationId xmlns:a16="http://schemas.microsoft.com/office/drawing/2014/main" id="{C755C064-5B2E-40E3-B9B5-662B61D052DB}"/>
              </a:ext>
            </a:extLst>
          </p:cNvPr>
          <p:cNvGraphicFramePr>
            <a:graphicFrameLocks noGrp="1"/>
          </p:cNvGraphicFramePr>
          <p:nvPr>
            <p:extLst>
              <p:ext uri="{D42A27DB-BD31-4B8C-83A1-F6EECF244321}">
                <p14:modId xmlns:p14="http://schemas.microsoft.com/office/powerpoint/2010/main" val="2324664583"/>
              </p:ext>
            </p:extLst>
          </p:nvPr>
        </p:nvGraphicFramePr>
        <p:xfrm>
          <a:off x="1318074" y="1786491"/>
          <a:ext cx="9338434" cy="3548294"/>
        </p:xfrm>
        <a:graphic>
          <a:graphicData uri="http://schemas.openxmlformats.org/drawingml/2006/table">
            <a:tbl>
              <a:tblPr firstRow="1" firstCol="1" bandRow="1">
                <a:tableStyleId>{5C22544A-7EE6-4342-B048-85BDC9FD1C3A}</a:tableStyleId>
              </a:tblPr>
              <a:tblGrid>
                <a:gridCol w="1470830">
                  <a:extLst>
                    <a:ext uri="{9D8B030D-6E8A-4147-A177-3AD203B41FA5}">
                      <a16:colId xmlns:a16="http://schemas.microsoft.com/office/drawing/2014/main" val="1219810932"/>
                    </a:ext>
                  </a:extLst>
                </a:gridCol>
                <a:gridCol w="1164874">
                  <a:extLst>
                    <a:ext uri="{9D8B030D-6E8A-4147-A177-3AD203B41FA5}">
                      <a16:colId xmlns:a16="http://schemas.microsoft.com/office/drawing/2014/main" val="2557060511"/>
                    </a:ext>
                  </a:extLst>
                </a:gridCol>
                <a:gridCol w="1340546">
                  <a:extLst>
                    <a:ext uri="{9D8B030D-6E8A-4147-A177-3AD203B41FA5}">
                      <a16:colId xmlns:a16="http://schemas.microsoft.com/office/drawing/2014/main" val="3610498040"/>
                    </a:ext>
                  </a:extLst>
                </a:gridCol>
                <a:gridCol w="1340546">
                  <a:extLst>
                    <a:ext uri="{9D8B030D-6E8A-4147-A177-3AD203B41FA5}">
                      <a16:colId xmlns:a16="http://schemas.microsoft.com/office/drawing/2014/main" val="3480016257"/>
                    </a:ext>
                  </a:extLst>
                </a:gridCol>
                <a:gridCol w="1340546">
                  <a:extLst>
                    <a:ext uri="{9D8B030D-6E8A-4147-A177-3AD203B41FA5}">
                      <a16:colId xmlns:a16="http://schemas.microsoft.com/office/drawing/2014/main" val="1316016802"/>
                    </a:ext>
                  </a:extLst>
                </a:gridCol>
                <a:gridCol w="1340546">
                  <a:extLst>
                    <a:ext uri="{9D8B030D-6E8A-4147-A177-3AD203B41FA5}">
                      <a16:colId xmlns:a16="http://schemas.microsoft.com/office/drawing/2014/main" val="1692020033"/>
                    </a:ext>
                  </a:extLst>
                </a:gridCol>
                <a:gridCol w="1340546">
                  <a:extLst>
                    <a:ext uri="{9D8B030D-6E8A-4147-A177-3AD203B41FA5}">
                      <a16:colId xmlns:a16="http://schemas.microsoft.com/office/drawing/2014/main" val="1207967035"/>
                    </a:ext>
                  </a:extLst>
                </a:gridCol>
              </a:tblGrid>
              <a:tr h="385428">
                <a:tc rowSpan="2">
                  <a:txBody>
                    <a:bodyPr/>
                    <a:lstStyle/>
                    <a:p>
                      <a:pPr marL="0" marR="0" algn="ctr">
                        <a:lnSpc>
                          <a:spcPct val="107000"/>
                        </a:lnSpc>
                        <a:spcBef>
                          <a:spcPts val="0"/>
                        </a:spcBef>
                        <a:spcAft>
                          <a:spcPts val="0"/>
                        </a:spcAft>
                      </a:pPr>
                      <a:endPar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Actual</a:t>
                      </a:r>
                    </a:p>
                  </a:txBody>
                  <a:tcPr marL="68580" marR="68580" marT="0" marB="0">
                    <a:solidFill>
                      <a:schemeClr val="tx1">
                        <a:lumMod val="85000"/>
                      </a:schemeClr>
                    </a:solidFill>
                  </a:tcPr>
                </a:tc>
                <a:tc gridSpan="6">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Predicted</a:t>
                      </a:r>
                    </a:p>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tx1">
                        <a:lumMod val="85000"/>
                      </a:schemeClr>
                    </a:solidFill>
                  </a:tcPr>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433778132"/>
                  </a:ext>
                </a:extLst>
              </a:tr>
              <a:tr h="515380">
                <a:tc v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cs typeface="Calibri" panose="020F0502020204030204" pitchFamily="34" charset="0"/>
                        </a:rPr>
                        <a:t>0</a:t>
                      </a:r>
                      <a:endPar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cs typeface="Calibri" panose="020F0502020204030204" pitchFamily="34" charset="0"/>
                        </a:rPr>
                        <a:t>1</a:t>
                      </a:r>
                      <a:endPar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solidFill>
                      <a:schemeClr val="accent1"/>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solidFill>
                      <a:schemeClr val="accent1"/>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solidFill>
                      <a:schemeClr val="tx1">
                        <a:lumMod val="85000"/>
                      </a:schemeClr>
                    </a:solidFill>
                  </a:tcPr>
                </a:tc>
                <a:extLst>
                  <a:ext uri="{0D108BD9-81ED-4DB2-BD59-A6C34878D82A}">
                    <a16:rowId xmlns:a16="http://schemas.microsoft.com/office/drawing/2014/main" val="3751880048"/>
                  </a:ext>
                </a:extLst>
              </a:tr>
              <a:tr h="818132">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82%</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17.9%</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97.5%</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2.5%</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98.4%</a:t>
                      </a: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1.6%</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tx1">
                        <a:lumMod val="85000"/>
                      </a:schemeClr>
                    </a:solidFill>
                  </a:tcPr>
                </a:tc>
                <a:extLst>
                  <a:ext uri="{0D108BD9-81ED-4DB2-BD59-A6C34878D82A}">
                    <a16:rowId xmlns:a16="http://schemas.microsoft.com/office/drawing/2014/main" val="4267975384"/>
                  </a:ext>
                </a:extLst>
              </a:tr>
              <a:tr h="791472">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solidFill>
                      <a:schemeClr val="accent1"/>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32.1%</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67%</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58.5%</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41.5%</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62.9%</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37%</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tx1">
                        <a:lumMod val="85000"/>
                      </a:schemeClr>
                    </a:solidFill>
                  </a:tcPr>
                </a:tc>
                <a:extLst>
                  <a:ext uri="{0D108BD9-81ED-4DB2-BD59-A6C34878D82A}">
                    <a16:rowId xmlns:a16="http://schemas.microsoft.com/office/drawing/2014/main" val="734944542"/>
                  </a:ext>
                </a:extLst>
              </a:tr>
              <a:tr h="844888">
                <a:tc>
                  <a:txBody>
                    <a:bodyPr/>
                    <a:lstStyle/>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Threshold</a:t>
                      </a:r>
                    </a:p>
                  </a:txBody>
                  <a:tcPr marL="68580" marR="68580" marT="0" marB="0">
                    <a:solidFill>
                      <a:schemeClr val="accent2"/>
                    </a:solidFill>
                  </a:tcPr>
                </a:tc>
                <a:tc gridSpan="2">
                  <a:txBody>
                    <a:bodyPr/>
                    <a:lstStyle/>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10%</a:t>
                      </a:r>
                    </a:p>
                  </a:txBody>
                  <a:tcPr marL="68580" marR="68580" marT="0" marB="0">
                    <a:solidFill>
                      <a:schemeClr val="accent2"/>
                    </a:solidFill>
                  </a:tcPr>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tc gridSpan="2">
                  <a:txBody>
                    <a:bodyPr/>
                    <a:lstStyle/>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21.6%</a:t>
                      </a:r>
                    </a:p>
                  </a:txBody>
                  <a:tcPr marL="68580" marR="68580" marT="0" marB="0">
                    <a:solidFill>
                      <a:schemeClr val="accent2"/>
                    </a:solidFill>
                  </a:tcPr>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tc gridSpan="2">
                  <a:txBody>
                    <a:bodyPr/>
                    <a:lstStyle/>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30%</a:t>
                      </a:r>
                    </a:p>
                  </a:txBody>
                  <a:tcPr marL="68580" marR="68580" marT="0" marB="0">
                    <a:solidFill>
                      <a:schemeClr val="accent2"/>
                    </a:solidFill>
                  </a:tcPr>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3694708236"/>
                  </a:ext>
                </a:extLst>
              </a:tr>
            </a:tbl>
          </a:graphicData>
        </a:graphic>
      </p:graphicFrame>
      <p:graphicFrame>
        <p:nvGraphicFramePr>
          <p:cNvPr id="10" name="Table 9">
            <a:extLst>
              <a:ext uri="{FF2B5EF4-FFF2-40B4-BE49-F238E27FC236}">
                <a16:creationId xmlns:a16="http://schemas.microsoft.com/office/drawing/2014/main" id="{3F03AB2E-9477-48AC-9498-990461C717EF}"/>
              </a:ext>
            </a:extLst>
          </p:cNvPr>
          <p:cNvGraphicFramePr>
            <a:graphicFrameLocks noGrp="1"/>
          </p:cNvGraphicFramePr>
          <p:nvPr>
            <p:extLst>
              <p:ext uri="{D42A27DB-BD31-4B8C-83A1-F6EECF244321}">
                <p14:modId xmlns:p14="http://schemas.microsoft.com/office/powerpoint/2010/main" val="2188265674"/>
              </p:ext>
            </p:extLst>
          </p:nvPr>
        </p:nvGraphicFramePr>
        <p:xfrm>
          <a:off x="1318074" y="1779330"/>
          <a:ext cx="9338434" cy="3548294"/>
        </p:xfrm>
        <a:graphic>
          <a:graphicData uri="http://schemas.openxmlformats.org/drawingml/2006/table">
            <a:tbl>
              <a:tblPr firstRow="1" firstCol="1" bandRow="1">
                <a:tableStyleId>{5C22544A-7EE6-4342-B048-85BDC9FD1C3A}</a:tableStyleId>
              </a:tblPr>
              <a:tblGrid>
                <a:gridCol w="1470830">
                  <a:extLst>
                    <a:ext uri="{9D8B030D-6E8A-4147-A177-3AD203B41FA5}">
                      <a16:colId xmlns:a16="http://schemas.microsoft.com/office/drawing/2014/main" val="1219810932"/>
                    </a:ext>
                  </a:extLst>
                </a:gridCol>
                <a:gridCol w="1164874">
                  <a:extLst>
                    <a:ext uri="{9D8B030D-6E8A-4147-A177-3AD203B41FA5}">
                      <a16:colId xmlns:a16="http://schemas.microsoft.com/office/drawing/2014/main" val="2557060511"/>
                    </a:ext>
                  </a:extLst>
                </a:gridCol>
                <a:gridCol w="1340546">
                  <a:extLst>
                    <a:ext uri="{9D8B030D-6E8A-4147-A177-3AD203B41FA5}">
                      <a16:colId xmlns:a16="http://schemas.microsoft.com/office/drawing/2014/main" val="3610498040"/>
                    </a:ext>
                  </a:extLst>
                </a:gridCol>
                <a:gridCol w="1340546">
                  <a:extLst>
                    <a:ext uri="{9D8B030D-6E8A-4147-A177-3AD203B41FA5}">
                      <a16:colId xmlns:a16="http://schemas.microsoft.com/office/drawing/2014/main" val="3480016257"/>
                    </a:ext>
                  </a:extLst>
                </a:gridCol>
                <a:gridCol w="1340546">
                  <a:extLst>
                    <a:ext uri="{9D8B030D-6E8A-4147-A177-3AD203B41FA5}">
                      <a16:colId xmlns:a16="http://schemas.microsoft.com/office/drawing/2014/main" val="1316016802"/>
                    </a:ext>
                  </a:extLst>
                </a:gridCol>
                <a:gridCol w="1340546">
                  <a:extLst>
                    <a:ext uri="{9D8B030D-6E8A-4147-A177-3AD203B41FA5}">
                      <a16:colId xmlns:a16="http://schemas.microsoft.com/office/drawing/2014/main" val="1692020033"/>
                    </a:ext>
                  </a:extLst>
                </a:gridCol>
                <a:gridCol w="1340546">
                  <a:extLst>
                    <a:ext uri="{9D8B030D-6E8A-4147-A177-3AD203B41FA5}">
                      <a16:colId xmlns:a16="http://schemas.microsoft.com/office/drawing/2014/main" val="1207967035"/>
                    </a:ext>
                  </a:extLst>
                </a:gridCol>
              </a:tblGrid>
              <a:tr h="385428">
                <a:tc rowSpan="2">
                  <a:txBody>
                    <a:bodyPr/>
                    <a:lstStyle/>
                    <a:p>
                      <a:pPr marL="0" marR="0" algn="ctr">
                        <a:lnSpc>
                          <a:spcPct val="107000"/>
                        </a:lnSpc>
                        <a:spcBef>
                          <a:spcPts val="0"/>
                        </a:spcBef>
                        <a:spcAft>
                          <a:spcPts val="0"/>
                        </a:spcAft>
                      </a:pPr>
                      <a:endPar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Actual</a:t>
                      </a:r>
                    </a:p>
                  </a:txBody>
                  <a:tcPr marL="68580" marR="68580" marT="0" marB="0">
                    <a:solidFill>
                      <a:schemeClr val="tx1">
                        <a:lumMod val="85000"/>
                      </a:schemeClr>
                    </a:solidFill>
                  </a:tcPr>
                </a:tc>
                <a:tc gridSpan="6">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Predicted</a:t>
                      </a:r>
                    </a:p>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tx1">
                        <a:lumMod val="85000"/>
                      </a:schemeClr>
                    </a:solidFill>
                  </a:tcPr>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433778132"/>
                  </a:ext>
                </a:extLst>
              </a:tr>
              <a:tr h="515380">
                <a:tc v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cs typeface="Calibri" panose="020F0502020204030204" pitchFamily="34" charset="0"/>
                        </a:rPr>
                        <a:t>0</a:t>
                      </a:r>
                      <a:endPar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cs typeface="Calibri" panose="020F0502020204030204" pitchFamily="34" charset="0"/>
                        </a:rPr>
                        <a:t>1</a:t>
                      </a:r>
                      <a:endPar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solidFill>
                      <a:schemeClr val="accent1"/>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solidFill>
                      <a:schemeClr val="accent1"/>
                    </a:solidFill>
                  </a:tcPr>
                </a:tc>
                <a:extLst>
                  <a:ext uri="{0D108BD9-81ED-4DB2-BD59-A6C34878D82A}">
                    <a16:rowId xmlns:a16="http://schemas.microsoft.com/office/drawing/2014/main" val="3751880048"/>
                  </a:ext>
                </a:extLst>
              </a:tr>
              <a:tr h="818132">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solidFill>
                      <a:schemeClr val="accent1"/>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82%</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17.9%</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97.5%</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2.5%</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98.4%</a:t>
                      </a: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1.6%</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4267975384"/>
                  </a:ext>
                </a:extLst>
              </a:tr>
              <a:tr h="791472">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32.1%</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67%</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58.5%</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41.5%</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62.9%</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37%</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tx1">
                        <a:lumMod val="85000"/>
                      </a:schemeClr>
                    </a:solidFill>
                  </a:tcPr>
                </a:tc>
                <a:extLst>
                  <a:ext uri="{0D108BD9-81ED-4DB2-BD59-A6C34878D82A}">
                    <a16:rowId xmlns:a16="http://schemas.microsoft.com/office/drawing/2014/main" val="734944542"/>
                  </a:ext>
                </a:extLst>
              </a:tr>
              <a:tr h="844888">
                <a:tc>
                  <a:txBody>
                    <a:bodyPr/>
                    <a:lstStyle/>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Threshold</a:t>
                      </a:r>
                    </a:p>
                  </a:txBody>
                  <a:tcPr marL="68580" marR="68580" marT="0" marB="0">
                    <a:solidFill>
                      <a:schemeClr val="accent2"/>
                    </a:solidFill>
                  </a:tcPr>
                </a:tc>
                <a:tc gridSpan="2">
                  <a:txBody>
                    <a:bodyPr/>
                    <a:lstStyle/>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10%</a:t>
                      </a:r>
                    </a:p>
                  </a:txBody>
                  <a:tcPr marL="68580" marR="68580" marT="0" marB="0">
                    <a:solidFill>
                      <a:schemeClr val="accent2"/>
                    </a:solidFill>
                  </a:tcPr>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tc gridSpan="2">
                  <a:txBody>
                    <a:bodyPr/>
                    <a:lstStyle/>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21.6%</a:t>
                      </a:r>
                    </a:p>
                  </a:txBody>
                  <a:tcPr marL="68580" marR="68580" marT="0" marB="0">
                    <a:solidFill>
                      <a:schemeClr val="accent2"/>
                    </a:solidFill>
                  </a:tcPr>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tc gridSpan="2">
                  <a:txBody>
                    <a:bodyPr/>
                    <a:lstStyle/>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30%</a:t>
                      </a:r>
                    </a:p>
                  </a:txBody>
                  <a:tcPr marL="68580" marR="68580" marT="0" marB="0">
                    <a:solidFill>
                      <a:schemeClr val="accent2"/>
                    </a:solidFill>
                  </a:tcPr>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3694708236"/>
                  </a:ext>
                </a:extLst>
              </a:tr>
            </a:tbl>
          </a:graphicData>
        </a:graphic>
      </p:graphicFrame>
      <p:graphicFrame>
        <p:nvGraphicFramePr>
          <p:cNvPr id="11" name="Table 10">
            <a:extLst>
              <a:ext uri="{FF2B5EF4-FFF2-40B4-BE49-F238E27FC236}">
                <a16:creationId xmlns:a16="http://schemas.microsoft.com/office/drawing/2014/main" id="{A8E00D3C-F46C-4DFC-BFCA-D3E37D5E783D}"/>
              </a:ext>
            </a:extLst>
          </p:cNvPr>
          <p:cNvGraphicFramePr>
            <a:graphicFrameLocks noGrp="1"/>
          </p:cNvGraphicFramePr>
          <p:nvPr>
            <p:extLst>
              <p:ext uri="{D42A27DB-BD31-4B8C-83A1-F6EECF244321}">
                <p14:modId xmlns:p14="http://schemas.microsoft.com/office/powerpoint/2010/main" val="2784962778"/>
              </p:ext>
            </p:extLst>
          </p:nvPr>
        </p:nvGraphicFramePr>
        <p:xfrm>
          <a:off x="1318074" y="1786491"/>
          <a:ext cx="9338434" cy="3548294"/>
        </p:xfrm>
        <a:graphic>
          <a:graphicData uri="http://schemas.openxmlformats.org/drawingml/2006/table">
            <a:tbl>
              <a:tblPr firstRow="1" firstCol="1" bandRow="1">
                <a:tableStyleId>{5C22544A-7EE6-4342-B048-85BDC9FD1C3A}</a:tableStyleId>
              </a:tblPr>
              <a:tblGrid>
                <a:gridCol w="1470830">
                  <a:extLst>
                    <a:ext uri="{9D8B030D-6E8A-4147-A177-3AD203B41FA5}">
                      <a16:colId xmlns:a16="http://schemas.microsoft.com/office/drawing/2014/main" val="1219810932"/>
                    </a:ext>
                  </a:extLst>
                </a:gridCol>
                <a:gridCol w="1164874">
                  <a:extLst>
                    <a:ext uri="{9D8B030D-6E8A-4147-A177-3AD203B41FA5}">
                      <a16:colId xmlns:a16="http://schemas.microsoft.com/office/drawing/2014/main" val="2557060511"/>
                    </a:ext>
                  </a:extLst>
                </a:gridCol>
                <a:gridCol w="1340546">
                  <a:extLst>
                    <a:ext uri="{9D8B030D-6E8A-4147-A177-3AD203B41FA5}">
                      <a16:colId xmlns:a16="http://schemas.microsoft.com/office/drawing/2014/main" val="3610498040"/>
                    </a:ext>
                  </a:extLst>
                </a:gridCol>
                <a:gridCol w="1340546">
                  <a:extLst>
                    <a:ext uri="{9D8B030D-6E8A-4147-A177-3AD203B41FA5}">
                      <a16:colId xmlns:a16="http://schemas.microsoft.com/office/drawing/2014/main" val="3480016257"/>
                    </a:ext>
                  </a:extLst>
                </a:gridCol>
                <a:gridCol w="1340546">
                  <a:extLst>
                    <a:ext uri="{9D8B030D-6E8A-4147-A177-3AD203B41FA5}">
                      <a16:colId xmlns:a16="http://schemas.microsoft.com/office/drawing/2014/main" val="1316016802"/>
                    </a:ext>
                  </a:extLst>
                </a:gridCol>
                <a:gridCol w="1340546">
                  <a:extLst>
                    <a:ext uri="{9D8B030D-6E8A-4147-A177-3AD203B41FA5}">
                      <a16:colId xmlns:a16="http://schemas.microsoft.com/office/drawing/2014/main" val="1692020033"/>
                    </a:ext>
                  </a:extLst>
                </a:gridCol>
                <a:gridCol w="1340546">
                  <a:extLst>
                    <a:ext uri="{9D8B030D-6E8A-4147-A177-3AD203B41FA5}">
                      <a16:colId xmlns:a16="http://schemas.microsoft.com/office/drawing/2014/main" val="1207967035"/>
                    </a:ext>
                  </a:extLst>
                </a:gridCol>
              </a:tblGrid>
              <a:tr h="283341">
                <a:tc rowSpan="2">
                  <a:txBody>
                    <a:bodyPr/>
                    <a:lstStyle/>
                    <a:p>
                      <a:pPr marL="0" marR="0" algn="ctr">
                        <a:lnSpc>
                          <a:spcPct val="107000"/>
                        </a:lnSpc>
                        <a:spcBef>
                          <a:spcPts val="0"/>
                        </a:spcBef>
                        <a:spcAft>
                          <a:spcPts val="0"/>
                        </a:spcAft>
                      </a:pPr>
                      <a:endPar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Actual</a:t>
                      </a:r>
                    </a:p>
                  </a:txBody>
                  <a:tcPr marL="68580" marR="68580" marT="0" marB="0">
                    <a:solidFill>
                      <a:schemeClr val="tx1">
                        <a:lumMod val="85000"/>
                      </a:schemeClr>
                    </a:solidFill>
                  </a:tcPr>
                </a:tc>
                <a:tc gridSpan="6">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Predicted</a:t>
                      </a:r>
                    </a:p>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tx1">
                        <a:lumMod val="85000"/>
                      </a:schemeClr>
                    </a:solidFill>
                  </a:tcPr>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433778132"/>
                  </a:ext>
                </a:extLst>
              </a:tr>
              <a:tr h="515380">
                <a:tc v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cs typeface="Calibri" panose="020F0502020204030204" pitchFamily="34" charset="0"/>
                        </a:rPr>
                        <a:t>0</a:t>
                      </a:r>
                      <a:endPar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cs typeface="Calibri" panose="020F0502020204030204" pitchFamily="34" charset="0"/>
                        </a:rPr>
                        <a:t>1</a:t>
                      </a:r>
                      <a:endPar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solidFill>
                      <a:schemeClr val="accent1"/>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solidFill>
                      <a:schemeClr val="accent1"/>
                    </a:solidFill>
                  </a:tcPr>
                </a:tc>
                <a:extLst>
                  <a:ext uri="{0D108BD9-81ED-4DB2-BD59-A6C34878D82A}">
                    <a16:rowId xmlns:a16="http://schemas.microsoft.com/office/drawing/2014/main" val="3751880048"/>
                  </a:ext>
                </a:extLst>
              </a:tr>
              <a:tr h="818132">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82%</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17.9%</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97.5%</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2.5%</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98.4%</a:t>
                      </a: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1.6%</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tx1">
                        <a:lumMod val="85000"/>
                      </a:schemeClr>
                    </a:solidFill>
                  </a:tcPr>
                </a:tc>
                <a:extLst>
                  <a:ext uri="{0D108BD9-81ED-4DB2-BD59-A6C34878D82A}">
                    <a16:rowId xmlns:a16="http://schemas.microsoft.com/office/drawing/2014/main" val="4267975384"/>
                  </a:ext>
                </a:extLst>
              </a:tr>
              <a:tr h="791472">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solidFill>
                      <a:schemeClr val="accent1"/>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32.1%</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67%</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58.5%</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41.5%</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62.9%</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37%</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734944542"/>
                  </a:ext>
                </a:extLst>
              </a:tr>
              <a:tr h="844888">
                <a:tc>
                  <a:txBody>
                    <a:bodyPr/>
                    <a:lstStyle/>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Threshold</a:t>
                      </a:r>
                    </a:p>
                  </a:txBody>
                  <a:tcPr marL="68580" marR="68580" marT="0" marB="0">
                    <a:solidFill>
                      <a:schemeClr val="accent2"/>
                    </a:solidFill>
                  </a:tcPr>
                </a:tc>
                <a:tc gridSpan="2">
                  <a:txBody>
                    <a:bodyPr/>
                    <a:lstStyle/>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10%</a:t>
                      </a:r>
                    </a:p>
                  </a:txBody>
                  <a:tcPr marL="68580" marR="68580" marT="0" marB="0">
                    <a:solidFill>
                      <a:schemeClr val="accent2"/>
                    </a:solidFill>
                  </a:tcPr>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tc gridSpan="2">
                  <a:txBody>
                    <a:bodyPr/>
                    <a:lstStyle/>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21.6%</a:t>
                      </a:r>
                    </a:p>
                  </a:txBody>
                  <a:tcPr marL="68580" marR="68580" marT="0" marB="0">
                    <a:solidFill>
                      <a:schemeClr val="accent2"/>
                    </a:solidFill>
                  </a:tcPr>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tc gridSpan="2">
                  <a:txBody>
                    <a:bodyPr/>
                    <a:lstStyle/>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30%</a:t>
                      </a:r>
                    </a:p>
                  </a:txBody>
                  <a:tcPr marL="68580" marR="68580" marT="0" marB="0">
                    <a:solidFill>
                      <a:schemeClr val="accent2"/>
                    </a:solidFill>
                  </a:tcPr>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3694708236"/>
                  </a:ext>
                </a:extLst>
              </a:tr>
            </a:tbl>
          </a:graphicData>
        </a:graphic>
      </p:graphicFrame>
      <p:graphicFrame>
        <p:nvGraphicFramePr>
          <p:cNvPr id="12" name="Table 11">
            <a:extLst>
              <a:ext uri="{FF2B5EF4-FFF2-40B4-BE49-F238E27FC236}">
                <a16:creationId xmlns:a16="http://schemas.microsoft.com/office/drawing/2014/main" id="{3B8CA6BC-6256-4900-907F-189E15ED9CFB}"/>
              </a:ext>
            </a:extLst>
          </p:cNvPr>
          <p:cNvGraphicFramePr>
            <a:graphicFrameLocks noGrp="1"/>
          </p:cNvGraphicFramePr>
          <p:nvPr>
            <p:extLst>
              <p:ext uri="{D42A27DB-BD31-4B8C-83A1-F6EECF244321}">
                <p14:modId xmlns:p14="http://schemas.microsoft.com/office/powerpoint/2010/main" val="2769324093"/>
              </p:ext>
            </p:extLst>
          </p:nvPr>
        </p:nvGraphicFramePr>
        <p:xfrm>
          <a:off x="1318074" y="1772168"/>
          <a:ext cx="9338434" cy="3548294"/>
        </p:xfrm>
        <a:graphic>
          <a:graphicData uri="http://schemas.openxmlformats.org/drawingml/2006/table">
            <a:tbl>
              <a:tblPr firstRow="1" firstCol="1" bandRow="1">
                <a:tableStyleId>{5C22544A-7EE6-4342-B048-85BDC9FD1C3A}</a:tableStyleId>
              </a:tblPr>
              <a:tblGrid>
                <a:gridCol w="1470830">
                  <a:extLst>
                    <a:ext uri="{9D8B030D-6E8A-4147-A177-3AD203B41FA5}">
                      <a16:colId xmlns:a16="http://schemas.microsoft.com/office/drawing/2014/main" val="1219810932"/>
                    </a:ext>
                  </a:extLst>
                </a:gridCol>
                <a:gridCol w="1164874">
                  <a:extLst>
                    <a:ext uri="{9D8B030D-6E8A-4147-A177-3AD203B41FA5}">
                      <a16:colId xmlns:a16="http://schemas.microsoft.com/office/drawing/2014/main" val="2557060511"/>
                    </a:ext>
                  </a:extLst>
                </a:gridCol>
                <a:gridCol w="1340546">
                  <a:extLst>
                    <a:ext uri="{9D8B030D-6E8A-4147-A177-3AD203B41FA5}">
                      <a16:colId xmlns:a16="http://schemas.microsoft.com/office/drawing/2014/main" val="3610498040"/>
                    </a:ext>
                  </a:extLst>
                </a:gridCol>
                <a:gridCol w="1340546">
                  <a:extLst>
                    <a:ext uri="{9D8B030D-6E8A-4147-A177-3AD203B41FA5}">
                      <a16:colId xmlns:a16="http://schemas.microsoft.com/office/drawing/2014/main" val="3480016257"/>
                    </a:ext>
                  </a:extLst>
                </a:gridCol>
                <a:gridCol w="1340546">
                  <a:extLst>
                    <a:ext uri="{9D8B030D-6E8A-4147-A177-3AD203B41FA5}">
                      <a16:colId xmlns:a16="http://schemas.microsoft.com/office/drawing/2014/main" val="1316016802"/>
                    </a:ext>
                  </a:extLst>
                </a:gridCol>
                <a:gridCol w="1340546">
                  <a:extLst>
                    <a:ext uri="{9D8B030D-6E8A-4147-A177-3AD203B41FA5}">
                      <a16:colId xmlns:a16="http://schemas.microsoft.com/office/drawing/2014/main" val="1692020033"/>
                    </a:ext>
                  </a:extLst>
                </a:gridCol>
                <a:gridCol w="1340546">
                  <a:extLst>
                    <a:ext uri="{9D8B030D-6E8A-4147-A177-3AD203B41FA5}">
                      <a16:colId xmlns:a16="http://schemas.microsoft.com/office/drawing/2014/main" val="1207967035"/>
                    </a:ext>
                  </a:extLst>
                </a:gridCol>
              </a:tblGrid>
              <a:tr h="385428">
                <a:tc rowSpan="2">
                  <a:txBody>
                    <a:bodyPr/>
                    <a:lstStyle/>
                    <a:p>
                      <a:pPr marL="0" marR="0" algn="ctr">
                        <a:lnSpc>
                          <a:spcPct val="107000"/>
                        </a:lnSpc>
                        <a:spcBef>
                          <a:spcPts val="0"/>
                        </a:spcBef>
                        <a:spcAft>
                          <a:spcPts val="0"/>
                        </a:spcAft>
                      </a:pPr>
                      <a:endPar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Actual</a:t>
                      </a:r>
                    </a:p>
                  </a:txBody>
                  <a:tcPr marL="68580" marR="68580" marT="0" marB="0">
                    <a:solidFill>
                      <a:schemeClr val="accent1"/>
                    </a:solidFill>
                  </a:tcPr>
                </a:tc>
                <a:tc gridSpan="6">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Predicted</a:t>
                      </a:r>
                    </a:p>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solidFill>
                  </a:tcPr>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433778132"/>
                  </a:ext>
                </a:extLst>
              </a:tr>
              <a:tr h="515380">
                <a:tc v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cs typeface="Calibri" panose="020F0502020204030204" pitchFamily="34" charset="0"/>
                        </a:rPr>
                        <a:t>0</a:t>
                      </a:r>
                      <a:endPar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cs typeface="Calibri" panose="020F0502020204030204" pitchFamily="34" charset="0"/>
                        </a:rPr>
                        <a:t>1</a:t>
                      </a:r>
                      <a:endPar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solidFill>
                      <a:schemeClr val="accent1"/>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solidFill>
                      <a:schemeClr val="accent1"/>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solidFill>
                      <a:schemeClr val="accent1"/>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solidFill>
                      <a:schemeClr val="accent1"/>
                    </a:solidFill>
                  </a:tcPr>
                </a:tc>
                <a:extLst>
                  <a:ext uri="{0D108BD9-81ED-4DB2-BD59-A6C34878D82A}">
                    <a16:rowId xmlns:a16="http://schemas.microsoft.com/office/drawing/2014/main" val="3751880048"/>
                  </a:ext>
                </a:extLst>
              </a:tr>
              <a:tr h="818132">
                <a:tc>
                  <a:txBody>
                    <a:bodyPr/>
                    <a:lstStyle/>
                    <a:p>
                      <a:pPr marL="0" marR="0" algn="ctr">
                        <a:lnSpc>
                          <a:spcPct val="107000"/>
                        </a:lnSpc>
                        <a:spcBef>
                          <a:spcPts val="0"/>
                        </a:spcBef>
                        <a:spcAft>
                          <a:spcPts val="0"/>
                        </a:spcAft>
                      </a:pPr>
                      <a:r>
                        <a:rPr lang="en-US"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solidFill>
                      <a:schemeClr val="accent1">
                        <a:lumMod val="60000"/>
                        <a:lumOff val="40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82%</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60000"/>
                        <a:lumOff val="40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17.9%</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60000"/>
                        <a:lumOff val="40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97.5%</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60000"/>
                        <a:lumOff val="40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2.5%</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60000"/>
                        <a:lumOff val="40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98.4%</a:t>
                      </a:r>
                    </a:p>
                  </a:txBody>
                  <a:tcPr marL="68580" marR="68580" marT="0" marB="0">
                    <a:solidFill>
                      <a:schemeClr val="accent1">
                        <a:lumMod val="60000"/>
                        <a:lumOff val="40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1.6%</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60000"/>
                        <a:lumOff val="40000"/>
                      </a:schemeClr>
                    </a:solidFill>
                  </a:tcPr>
                </a:tc>
                <a:extLst>
                  <a:ext uri="{0D108BD9-81ED-4DB2-BD59-A6C34878D82A}">
                    <a16:rowId xmlns:a16="http://schemas.microsoft.com/office/drawing/2014/main" val="4267975384"/>
                  </a:ext>
                </a:extLst>
              </a:tr>
              <a:tr h="791472">
                <a:tc>
                  <a:txBody>
                    <a:bodyPr/>
                    <a:lstStyle/>
                    <a:p>
                      <a:pPr marL="0" marR="0" algn="ctr">
                        <a:lnSpc>
                          <a:spcPct val="107000"/>
                        </a:lnSpc>
                        <a:spcBef>
                          <a:spcPts val="0"/>
                        </a:spcBef>
                        <a:spcAft>
                          <a:spcPts val="0"/>
                        </a:spcAft>
                      </a:pPr>
                      <a:r>
                        <a:rPr lang="en-US"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32.1%</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67%</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58.5%</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41.5%</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62.9%</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37%</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734944542"/>
                  </a:ext>
                </a:extLst>
              </a:tr>
              <a:tr h="844888">
                <a:tc>
                  <a:txBody>
                    <a:bodyPr/>
                    <a:lstStyle/>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Threshold</a:t>
                      </a:r>
                    </a:p>
                  </a:txBody>
                  <a:tcPr marL="68580" marR="68580" marT="0" marB="0">
                    <a:solidFill>
                      <a:schemeClr val="accent2"/>
                    </a:solidFill>
                  </a:tcPr>
                </a:tc>
                <a:tc gridSpan="2">
                  <a:txBody>
                    <a:bodyPr/>
                    <a:lstStyle/>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10%</a:t>
                      </a:r>
                    </a:p>
                  </a:txBody>
                  <a:tcPr marL="68580" marR="68580" marT="0" marB="0">
                    <a:solidFill>
                      <a:schemeClr val="accent2"/>
                    </a:solidFill>
                  </a:tcPr>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tc gridSpan="2">
                  <a:txBody>
                    <a:bodyPr/>
                    <a:lstStyle/>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21.6%</a:t>
                      </a:r>
                    </a:p>
                  </a:txBody>
                  <a:tcPr marL="68580" marR="68580" marT="0" marB="0">
                    <a:solidFill>
                      <a:schemeClr val="accent2"/>
                    </a:solidFill>
                  </a:tcPr>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tc gridSpan="2">
                  <a:txBody>
                    <a:bodyPr/>
                    <a:lstStyle/>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30%</a:t>
                      </a:r>
                    </a:p>
                  </a:txBody>
                  <a:tcPr marL="68580" marR="68580" marT="0" marB="0">
                    <a:solidFill>
                      <a:schemeClr val="accent2"/>
                    </a:solidFill>
                  </a:tcPr>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3694708236"/>
                  </a:ext>
                </a:extLst>
              </a:tr>
            </a:tbl>
          </a:graphicData>
        </a:graphic>
      </p:graphicFrame>
      <p:sp>
        <p:nvSpPr>
          <p:cNvPr id="5" name="Title 1">
            <a:extLst>
              <a:ext uri="{FF2B5EF4-FFF2-40B4-BE49-F238E27FC236}">
                <a16:creationId xmlns:a16="http://schemas.microsoft.com/office/drawing/2014/main" id="{38FA42D4-AFB2-4EB6-A610-107FE26EFED5}"/>
              </a:ext>
            </a:extLst>
          </p:cNvPr>
          <p:cNvSpPr txBox="1">
            <a:spLocks/>
          </p:cNvSpPr>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t>Confusion Matrix: Hourly</a:t>
            </a:r>
            <a:endParaRPr lang="en-US" sz="3500" dirty="0"/>
          </a:p>
        </p:txBody>
      </p:sp>
    </p:spTree>
    <p:extLst>
      <p:ext uri="{BB962C8B-B14F-4D97-AF65-F5344CB8AC3E}">
        <p14:creationId xmlns:p14="http://schemas.microsoft.com/office/powerpoint/2010/main" val="2476927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7238467-D147-4401-A919-932C0B867AE7}"/>
              </a:ext>
            </a:extLst>
          </p:cNvPr>
          <p:cNvPicPr>
            <a:picLocks noChangeAspect="1"/>
          </p:cNvPicPr>
          <p:nvPr/>
        </p:nvPicPr>
        <p:blipFill rotWithShape="1">
          <a:blip r:embed="rId2"/>
          <a:srcRect l="431" t="266" r="-431" b="2659"/>
          <a:stretch/>
        </p:blipFill>
        <p:spPr>
          <a:xfrm>
            <a:off x="1740277" y="177554"/>
            <a:ext cx="8238223" cy="6507332"/>
          </a:xfrm>
          <a:prstGeom prst="rect">
            <a:avLst/>
          </a:prstGeom>
        </p:spPr>
      </p:pic>
      <p:sp>
        <p:nvSpPr>
          <p:cNvPr id="4" name="TextBox 3">
            <a:extLst>
              <a:ext uri="{FF2B5EF4-FFF2-40B4-BE49-F238E27FC236}">
                <a16:creationId xmlns:a16="http://schemas.microsoft.com/office/drawing/2014/main" id="{C750B9FD-00B1-4987-B315-9671EECE169E}"/>
              </a:ext>
            </a:extLst>
          </p:cNvPr>
          <p:cNvSpPr txBox="1"/>
          <p:nvPr/>
        </p:nvSpPr>
        <p:spPr>
          <a:xfrm>
            <a:off x="5263924" y="3059668"/>
            <a:ext cx="2150653" cy="369332"/>
          </a:xfrm>
          <a:prstGeom prst="rect">
            <a:avLst/>
          </a:prstGeom>
          <a:noFill/>
        </p:spPr>
        <p:txBody>
          <a:bodyPr wrap="none" rtlCol="0">
            <a:spAutoFit/>
          </a:bodyPr>
          <a:lstStyle/>
          <a:p>
            <a:r>
              <a:rPr lang="en-US" i="1" dirty="0">
                <a:solidFill>
                  <a:schemeClr val="bg1"/>
                </a:solidFill>
                <a:latin typeface="Calibri" panose="020F0502020204030204" pitchFamily="34" charset="0"/>
                <a:cs typeface="Calibri" panose="020F0502020204030204" pitchFamily="34" charset="0"/>
              </a:rPr>
              <a:t>ICU length of stay </a:t>
            </a:r>
            <a:r>
              <a:rPr lang="en-US" i="1" dirty="0">
                <a:solidFill>
                  <a:schemeClr val="bg1"/>
                </a:solidFill>
                <a:latin typeface="Cambria Math" panose="02040503050406030204" pitchFamily="18" charset="0"/>
                <a:ea typeface="Cambria Math" panose="02040503050406030204" pitchFamily="18" charset="0"/>
                <a:cs typeface="Calibri" panose="020F0502020204030204" pitchFamily="34" charset="0"/>
              </a:rPr>
              <a:t>→</a:t>
            </a:r>
            <a:r>
              <a:rPr lang="en-US" i="1" dirty="0">
                <a:solidFill>
                  <a:schemeClr val="bg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729074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ACF9F-D90E-4ABF-A99B-BCBD163B85A3}"/>
              </a:ext>
            </a:extLst>
          </p:cNvPr>
          <p:cNvSpPr>
            <a:spLocks noGrp="1"/>
          </p:cNvSpPr>
          <p:nvPr>
            <p:ph type="ctrTitle"/>
          </p:nvPr>
        </p:nvSpPr>
        <p:spPr>
          <a:xfrm>
            <a:off x="1301554" y="178636"/>
            <a:ext cx="9440034" cy="1828801"/>
          </a:xfrm>
        </p:spPr>
        <p:txBody>
          <a:bodyPr/>
          <a:lstStyle/>
          <a:p>
            <a:r>
              <a:rPr lang="en-US" dirty="0"/>
              <a:t>Final Model Results</a:t>
            </a:r>
          </a:p>
        </p:txBody>
      </p:sp>
      <p:sp>
        <p:nvSpPr>
          <p:cNvPr id="3" name="Subtitle 2">
            <a:extLst>
              <a:ext uri="{FF2B5EF4-FFF2-40B4-BE49-F238E27FC236}">
                <a16:creationId xmlns:a16="http://schemas.microsoft.com/office/drawing/2014/main" id="{9BD2DFCB-7FB4-4699-A100-990495362C33}"/>
              </a:ext>
            </a:extLst>
          </p:cNvPr>
          <p:cNvSpPr>
            <a:spLocks noGrp="1"/>
          </p:cNvSpPr>
          <p:nvPr>
            <p:ph type="subTitle" idx="1"/>
          </p:nvPr>
        </p:nvSpPr>
        <p:spPr>
          <a:xfrm>
            <a:off x="1301554" y="1885983"/>
            <a:ext cx="9440034" cy="2054908"/>
          </a:xfrm>
        </p:spPr>
        <p:txBody>
          <a:bodyPr>
            <a:normAutofit lnSpcReduction="10000"/>
          </a:bodyPr>
          <a:lstStyle/>
          <a:p>
            <a:r>
              <a:rPr lang="en-US" sz="4000" dirty="0"/>
              <a:t>Classification Scheme 2: By-Patient Classification</a:t>
            </a:r>
            <a:br>
              <a:rPr lang="en-US" sz="4000" dirty="0"/>
            </a:br>
            <a:endParaRPr lang="en-US" sz="4000" dirty="0"/>
          </a:p>
        </p:txBody>
      </p:sp>
      <p:sp>
        <p:nvSpPr>
          <p:cNvPr id="4" name="TextBox 3">
            <a:extLst>
              <a:ext uri="{FF2B5EF4-FFF2-40B4-BE49-F238E27FC236}">
                <a16:creationId xmlns:a16="http://schemas.microsoft.com/office/drawing/2014/main" id="{F438D010-E3AB-4471-B3CF-A4EBC68FEC4C}"/>
              </a:ext>
            </a:extLst>
          </p:cNvPr>
          <p:cNvSpPr txBox="1"/>
          <p:nvPr/>
        </p:nvSpPr>
        <p:spPr>
          <a:xfrm>
            <a:off x="1230533" y="2825319"/>
            <a:ext cx="9440033" cy="3970318"/>
          </a:xfrm>
          <a:prstGeom prst="rect">
            <a:avLst/>
          </a:prstGeom>
          <a:noFill/>
        </p:spPr>
        <p:txBody>
          <a:bodyPr wrap="square" rtlCol="0">
            <a:spAutoFit/>
          </a:bodyPr>
          <a:lstStyle/>
          <a:p>
            <a:pPr algn="ctr"/>
            <a:endParaRPr lang="en-US" sz="2800" dirty="0">
              <a:effectLst/>
              <a:latin typeface="Calibri" panose="020F0502020204030204" pitchFamily="34" charset="0"/>
              <a:ea typeface="Calibri" panose="020F0502020204030204" pitchFamily="34" charset="0"/>
              <a:cs typeface="Calibri" panose="020F0502020204030204" pitchFamily="34" charset="0"/>
            </a:endParaRPr>
          </a:p>
          <a:p>
            <a:pPr marL="457200" indent="-457200" algn="ctr">
              <a:buFont typeface="Wingdings" panose="05000000000000000000" pitchFamily="2" charset="2"/>
              <a:buChar char="Ø"/>
            </a:pPr>
            <a:r>
              <a:rPr lang="en-US" sz="2800" dirty="0">
                <a:latin typeface="Calibri" panose="020F0502020204030204" pitchFamily="34" charset="0"/>
                <a:ea typeface="Calibri" panose="020F0502020204030204" pitchFamily="34" charset="0"/>
                <a:cs typeface="Calibri" panose="020F0502020204030204" pitchFamily="34" charset="0"/>
              </a:rPr>
              <a:t>Non-sepsis patient classified with any positive hourly predictions, or a sepsis patient with positive prediction at any point in pre-sepsis period : 1</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p>
            <a:pPr marL="457200" indent="-457200" algn="ctr">
              <a:buFont typeface="Wingdings" panose="05000000000000000000" pitchFamily="2" charset="2"/>
              <a:buChar char="Ø"/>
            </a:pPr>
            <a:endParaRPr lang="en-US" sz="2800" dirty="0">
              <a:effectLst/>
              <a:latin typeface="Calibri" panose="020F0502020204030204" pitchFamily="34" charset="0"/>
              <a:ea typeface="Calibri" panose="020F0502020204030204" pitchFamily="34" charset="0"/>
              <a:cs typeface="Calibri" panose="020F0502020204030204" pitchFamily="34" charset="0"/>
            </a:endParaRPr>
          </a:p>
          <a:p>
            <a:pPr marL="457200" indent="-457200" algn="ctr">
              <a:buFont typeface="Wingdings" panose="05000000000000000000" pitchFamily="2" charset="2"/>
              <a:buChar char="Ø"/>
            </a:pPr>
            <a:r>
              <a:rPr lang="en-US" sz="2800" dirty="0">
                <a:latin typeface="Calibri" panose="020F0502020204030204" pitchFamily="34" charset="0"/>
                <a:ea typeface="Calibri" panose="020F0502020204030204" pitchFamily="34" charset="0"/>
                <a:cs typeface="Calibri" panose="020F0502020204030204" pitchFamily="34" charset="0"/>
              </a:rPr>
              <a:t>Non-sepsis patient with no positive predictions, or a sepsis patient with positive prediction only during/after sepsis or not at all: 0</a:t>
            </a:r>
          </a:p>
          <a:p>
            <a:pPr marL="457200" indent="-457200" algn="ctr">
              <a:buFont typeface="Wingdings" panose="05000000000000000000" pitchFamily="2" charset="2"/>
              <a:buChar char="Ø"/>
            </a:pP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28354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0021543-3453-4E55-A915-68DFF9E5B369}"/>
              </a:ext>
            </a:extLst>
          </p:cNvPr>
          <p:cNvPicPr>
            <a:picLocks noChangeAspect="1"/>
          </p:cNvPicPr>
          <p:nvPr/>
        </p:nvPicPr>
        <p:blipFill>
          <a:blip r:embed="rId2"/>
          <a:stretch>
            <a:fillRect/>
          </a:stretch>
        </p:blipFill>
        <p:spPr>
          <a:xfrm>
            <a:off x="1300288" y="174540"/>
            <a:ext cx="9591423" cy="6508920"/>
          </a:xfrm>
          <a:prstGeom prst="rect">
            <a:avLst/>
          </a:prstGeom>
        </p:spPr>
      </p:pic>
    </p:spTree>
    <p:extLst>
      <p:ext uri="{BB962C8B-B14F-4D97-AF65-F5344CB8AC3E}">
        <p14:creationId xmlns:p14="http://schemas.microsoft.com/office/powerpoint/2010/main" val="4140651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50B9FD-00B1-4987-B315-9671EECE169E}"/>
              </a:ext>
            </a:extLst>
          </p:cNvPr>
          <p:cNvSpPr txBox="1"/>
          <p:nvPr/>
        </p:nvSpPr>
        <p:spPr>
          <a:xfrm>
            <a:off x="5452844" y="3355596"/>
            <a:ext cx="2150653" cy="369332"/>
          </a:xfrm>
          <a:prstGeom prst="rect">
            <a:avLst/>
          </a:prstGeom>
          <a:noFill/>
        </p:spPr>
        <p:txBody>
          <a:bodyPr wrap="none" rtlCol="0">
            <a:spAutoFit/>
          </a:bodyPr>
          <a:lstStyle/>
          <a:p>
            <a:r>
              <a:rPr lang="en-US" i="1" dirty="0">
                <a:solidFill>
                  <a:schemeClr val="bg1"/>
                </a:solidFill>
                <a:latin typeface="Calibri" panose="020F0502020204030204" pitchFamily="34" charset="0"/>
                <a:cs typeface="Calibri" panose="020F0502020204030204" pitchFamily="34" charset="0"/>
              </a:rPr>
              <a:t>ICU length of stay </a:t>
            </a:r>
            <a:r>
              <a:rPr lang="en-US" i="1" dirty="0">
                <a:solidFill>
                  <a:schemeClr val="bg1"/>
                </a:solidFill>
                <a:latin typeface="Cambria Math" panose="02040503050406030204" pitchFamily="18" charset="0"/>
                <a:ea typeface="Cambria Math" panose="02040503050406030204" pitchFamily="18" charset="0"/>
                <a:cs typeface="Calibri" panose="020F0502020204030204" pitchFamily="34" charset="0"/>
              </a:rPr>
              <a:t>→</a:t>
            </a:r>
            <a:r>
              <a:rPr lang="en-US" i="1" dirty="0">
                <a:solidFill>
                  <a:schemeClr val="bg1"/>
                </a:solidFill>
                <a:latin typeface="Calibri" panose="020F0502020204030204" pitchFamily="34" charset="0"/>
                <a:cs typeface="Calibri" panose="020F0502020204030204" pitchFamily="34" charset="0"/>
              </a:rPr>
              <a:t> </a:t>
            </a:r>
          </a:p>
        </p:txBody>
      </p:sp>
      <p:pic>
        <p:nvPicPr>
          <p:cNvPr id="6" name="Picture 5">
            <a:extLst>
              <a:ext uri="{FF2B5EF4-FFF2-40B4-BE49-F238E27FC236}">
                <a16:creationId xmlns:a16="http://schemas.microsoft.com/office/drawing/2014/main" id="{442CC037-7C76-4BB7-B1A8-AF7DDDDAA776}"/>
              </a:ext>
            </a:extLst>
          </p:cNvPr>
          <p:cNvPicPr>
            <a:picLocks noChangeAspect="1"/>
          </p:cNvPicPr>
          <p:nvPr/>
        </p:nvPicPr>
        <p:blipFill>
          <a:blip r:embed="rId2"/>
          <a:stretch>
            <a:fillRect/>
          </a:stretch>
        </p:blipFill>
        <p:spPr>
          <a:xfrm>
            <a:off x="1459924" y="204990"/>
            <a:ext cx="9272152" cy="6448020"/>
          </a:xfrm>
          <a:prstGeom prst="rect">
            <a:avLst/>
          </a:prstGeom>
        </p:spPr>
      </p:pic>
      <p:sp>
        <p:nvSpPr>
          <p:cNvPr id="8" name="TextBox 7">
            <a:extLst>
              <a:ext uri="{FF2B5EF4-FFF2-40B4-BE49-F238E27FC236}">
                <a16:creationId xmlns:a16="http://schemas.microsoft.com/office/drawing/2014/main" id="{E1AC9186-15C5-4979-81C6-9D24D46381DF}"/>
              </a:ext>
            </a:extLst>
          </p:cNvPr>
          <p:cNvSpPr txBox="1"/>
          <p:nvPr/>
        </p:nvSpPr>
        <p:spPr>
          <a:xfrm>
            <a:off x="2341575" y="4142179"/>
            <a:ext cx="2789718" cy="1569660"/>
          </a:xfrm>
          <a:prstGeom prst="rect">
            <a:avLst/>
          </a:prstGeom>
          <a:noFill/>
        </p:spPr>
        <p:txBody>
          <a:bodyPr wrap="square" rtlCol="0">
            <a:spAutoFit/>
          </a:bodyPr>
          <a:lstStyle/>
          <a:p>
            <a:r>
              <a:rPr lang="en-US" sz="2400" b="1" dirty="0">
                <a:solidFill>
                  <a:schemeClr val="bg1"/>
                </a:solidFill>
                <a:latin typeface="Abadi" panose="020B0604020104020204" pitchFamily="34" charset="0"/>
              </a:rPr>
              <a:t>Step drop off in precision when looking at patient classification results</a:t>
            </a:r>
          </a:p>
        </p:txBody>
      </p:sp>
    </p:spTree>
    <p:extLst>
      <p:ext uri="{BB962C8B-B14F-4D97-AF65-F5344CB8AC3E}">
        <p14:creationId xmlns:p14="http://schemas.microsoft.com/office/powerpoint/2010/main" val="58968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A16237-1E8E-4805-8229-512D5BFBDF80}"/>
              </a:ext>
            </a:extLst>
          </p:cNvPr>
          <p:cNvPicPr>
            <a:picLocks noChangeAspect="1"/>
          </p:cNvPicPr>
          <p:nvPr/>
        </p:nvPicPr>
        <p:blipFill>
          <a:blip r:embed="rId2"/>
          <a:stretch>
            <a:fillRect/>
          </a:stretch>
        </p:blipFill>
        <p:spPr>
          <a:xfrm>
            <a:off x="1288247" y="232222"/>
            <a:ext cx="9615505" cy="6393555"/>
          </a:xfrm>
          <a:prstGeom prst="rect">
            <a:avLst/>
          </a:prstGeom>
        </p:spPr>
      </p:pic>
    </p:spTree>
    <p:extLst>
      <p:ext uri="{BB962C8B-B14F-4D97-AF65-F5344CB8AC3E}">
        <p14:creationId xmlns:p14="http://schemas.microsoft.com/office/powerpoint/2010/main" val="2669035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 18">
            <a:extLst>
              <a:ext uri="{FF2B5EF4-FFF2-40B4-BE49-F238E27FC236}">
                <a16:creationId xmlns:a16="http://schemas.microsoft.com/office/drawing/2014/main" id="{BCAB01A3-580C-4859-9B13-AC5B40B9136B}"/>
              </a:ext>
            </a:extLst>
          </p:cNvPr>
          <p:cNvGraphicFramePr>
            <a:graphicFrameLocks noGrp="1"/>
          </p:cNvGraphicFramePr>
          <p:nvPr>
            <p:extLst>
              <p:ext uri="{D42A27DB-BD31-4B8C-83A1-F6EECF244321}">
                <p14:modId xmlns:p14="http://schemas.microsoft.com/office/powerpoint/2010/main" val="2099385776"/>
              </p:ext>
            </p:extLst>
          </p:nvPr>
        </p:nvGraphicFramePr>
        <p:xfrm>
          <a:off x="1426783" y="1679183"/>
          <a:ext cx="9338434" cy="3548294"/>
        </p:xfrm>
        <a:graphic>
          <a:graphicData uri="http://schemas.openxmlformats.org/drawingml/2006/table">
            <a:tbl>
              <a:tblPr firstRow="1" firstCol="1" bandRow="1">
                <a:tableStyleId>{5C22544A-7EE6-4342-B048-85BDC9FD1C3A}</a:tableStyleId>
              </a:tblPr>
              <a:tblGrid>
                <a:gridCol w="1470830">
                  <a:extLst>
                    <a:ext uri="{9D8B030D-6E8A-4147-A177-3AD203B41FA5}">
                      <a16:colId xmlns:a16="http://schemas.microsoft.com/office/drawing/2014/main" val="1219810932"/>
                    </a:ext>
                  </a:extLst>
                </a:gridCol>
                <a:gridCol w="1164874">
                  <a:extLst>
                    <a:ext uri="{9D8B030D-6E8A-4147-A177-3AD203B41FA5}">
                      <a16:colId xmlns:a16="http://schemas.microsoft.com/office/drawing/2014/main" val="2557060511"/>
                    </a:ext>
                  </a:extLst>
                </a:gridCol>
                <a:gridCol w="1340546">
                  <a:extLst>
                    <a:ext uri="{9D8B030D-6E8A-4147-A177-3AD203B41FA5}">
                      <a16:colId xmlns:a16="http://schemas.microsoft.com/office/drawing/2014/main" val="3610498040"/>
                    </a:ext>
                  </a:extLst>
                </a:gridCol>
                <a:gridCol w="1340546">
                  <a:extLst>
                    <a:ext uri="{9D8B030D-6E8A-4147-A177-3AD203B41FA5}">
                      <a16:colId xmlns:a16="http://schemas.microsoft.com/office/drawing/2014/main" val="3480016257"/>
                    </a:ext>
                  </a:extLst>
                </a:gridCol>
                <a:gridCol w="1340546">
                  <a:extLst>
                    <a:ext uri="{9D8B030D-6E8A-4147-A177-3AD203B41FA5}">
                      <a16:colId xmlns:a16="http://schemas.microsoft.com/office/drawing/2014/main" val="1316016802"/>
                    </a:ext>
                  </a:extLst>
                </a:gridCol>
                <a:gridCol w="1340546">
                  <a:extLst>
                    <a:ext uri="{9D8B030D-6E8A-4147-A177-3AD203B41FA5}">
                      <a16:colId xmlns:a16="http://schemas.microsoft.com/office/drawing/2014/main" val="1692020033"/>
                    </a:ext>
                  </a:extLst>
                </a:gridCol>
                <a:gridCol w="1340546">
                  <a:extLst>
                    <a:ext uri="{9D8B030D-6E8A-4147-A177-3AD203B41FA5}">
                      <a16:colId xmlns:a16="http://schemas.microsoft.com/office/drawing/2014/main" val="1207967035"/>
                    </a:ext>
                  </a:extLst>
                </a:gridCol>
              </a:tblGrid>
              <a:tr h="385428">
                <a:tc rowSpan="2">
                  <a:txBody>
                    <a:bodyPr/>
                    <a:lstStyle/>
                    <a:p>
                      <a:pPr marL="0" marR="0" algn="ctr">
                        <a:lnSpc>
                          <a:spcPct val="107000"/>
                        </a:lnSpc>
                        <a:spcBef>
                          <a:spcPts val="0"/>
                        </a:spcBef>
                        <a:spcAft>
                          <a:spcPts val="0"/>
                        </a:spcAft>
                      </a:pPr>
                      <a:endPar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Actual</a:t>
                      </a:r>
                    </a:p>
                  </a:txBody>
                  <a:tcPr marL="68580" marR="68580" marT="0" marB="0">
                    <a:solidFill>
                      <a:schemeClr val="accent1"/>
                    </a:solidFill>
                  </a:tcPr>
                </a:tc>
                <a:tc gridSpan="6">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Predicted</a:t>
                      </a:r>
                    </a:p>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solidFill>
                  </a:tcPr>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433778132"/>
                  </a:ext>
                </a:extLst>
              </a:tr>
              <a:tr h="515380">
                <a:tc v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cs typeface="Calibri" panose="020F0502020204030204" pitchFamily="34" charset="0"/>
                        </a:rPr>
                        <a:t>0</a:t>
                      </a:r>
                      <a:endPar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cs typeface="Calibri" panose="020F0502020204030204" pitchFamily="34" charset="0"/>
                        </a:rPr>
                        <a:t>1</a:t>
                      </a:r>
                      <a:endPar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solidFill>
                      <a:schemeClr val="accent1"/>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solidFill>
                      <a:schemeClr val="accent1"/>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solidFill>
                      <a:schemeClr val="accent1"/>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solidFill>
                      <a:schemeClr val="accent1"/>
                    </a:solidFill>
                  </a:tcPr>
                </a:tc>
                <a:extLst>
                  <a:ext uri="{0D108BD9-81ED-4DB2-BD59-A6C34878D82A}">
                    <a16:rowId xmlns:a16="http://schemas.microsoft.com/office/drawing/2014/main" val="3751880048"/>
                  </a:ext>
                </a:extLst>
              </a:tr>
              <a:tr h="818132">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solidFill>
                      <a:schemeClr val="accent1"/>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2030</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9201</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8534</a:t>
                      </a:r>
                    </a:p>
                  </a:txBody>
                  <a:tcPr marL="68580" marR="68580" marT="0" marB="0">
                    <a:solidFill>
                      <a:schemeClr val="accent1">
                        <a:lumMod val="20000"/>
                        <a:lumOff val="80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2697</a:t>
                      </a:r>
                    </a:p>
                  </a:txBody>
                  <a:tcPr marL="68580" marR="68580" marT="0" marB="0">
                    <a:solidFill>
                      <a:schemeClr val="accent1">
                        <a:lumMod val="20000"/>
                        <a:lumOff val="80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10996</a:t>
                      </a:r>
                    </a:p>
                  </a:txBody>
                  <a:tcPr marL="68580" marR="68580" marT="0" marB="0">
                    <a:solidFill>
                      <a:schemeClr val="accent1">
                        <a:lumMod val="20000"/>
                        <a:lumOff val="80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235</a:t>
                      </a:r>
                    </a:p>
                  </a:txBody>
                  <a:tcPr marL="68580" marR="68580" marT="0" marB="0">
                    <a:solidFill>
                      <a:schemeClr val="accent1">
                        <a:lumMod val="20000"/>
                        <a:lumOff val="80000"/>
                      </a:schemeClr>
                    </a:solidFill>
                  </a:tcPr>
                </a:tc>
                <a:extLst>
                  <a:ext uri="{0D108BD9-81ED-4DB2-BD59-A6C34878D82A}">
                    <a16:rowId xmlns:a16="http://schemas.microsoft.com/office/drawing/2014/main" val="4267975384"/>
                  </a:ext>
                </a:extLst>
              </a:tr>
              <a:tr h="791472">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solidFill>
                      <a:schemeClr val="accent1"/>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32</a:t>
                      </a:r>
                    </a:p>
                  </a:txBody>
                  <a:tcPr marL="68580" marR="68580" marT="0" marB="0">
                    <a:solidFill>
                      <a:schemeClr val="accent1">
                        <a:lumMod val="20000"/>
                        <a:lumOff val="80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838</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399</a:t>
                      </a:r>
                    </a:p>
                  </a:txBody>
                  <a:tcPr marL="68580" marR="68580" marT="0" marB="0">
                    <a:solidFill>
                      <a:schemeClr val="accent1">
                        <a:lumMod val="20000"/>
                        <a:lumOff val="80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471</a:t>
                      </a:r>
                    </a:p>
                  </a:txBody>
                  <a:tcPr marL="68580" marR="68580" marT="0" marB="0">
                    <a:solidFill>
                      <a:schemeClr val="accent1">
                        <a:lumMod val="20000"/>
                        <a:lumOff val="80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606</a:t>
                      </a:r>
                    </a:p>
                  </a:txBody>
                  <a:tcPr marL="68580" marR="68580" marT="0" marB="0">
                    <a:solidFill>
                      <a:schemeClr val="accent1">
                        <a:lumMod val="20000"/>
                        <a:lumOff val="80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264</a:t>
                      </a:r>
                    </a:p>
                  </a:txBody>
                  <a:tcPr marL="68580" marR="68580" marT="0" marB="0">
                    <a:solidFill>
                      <a:schemeClr val="accent1">
                        <a:lumMod val="20000"/>
                        <a:lumOff val="80000"/>
                      </a:schemeClr>
                    </a:solidFill>
                  </a:tcPr>
                </a:tc>
                <a:extLst>
                  <a:ext uri="{0D108BD9-81ED-4DB2-BD59-A6C34878D82A}">
                    <a16:rowId xmlns:a16="http://schemas.microsoft.com/office/drawing/2014/main" val="734944542"/>
                  </a:ext>
                </a:extLst>
              </a:tr>
              <a:tr h="844888">
                <a:tc>
                  <a:txBody>
                    <a:bodyPr/>
                    <a:lstStyle/>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Threshold</a:t>
                      </a:r>
                    </a:p>
                  </a:txBody>
                  <a:tcPr marL="68580" marR="68580" marT="0" marB="0">
                    <a:solidFill>
                      <a:schemeClr val="accent2"/>
                    </a:solidFill>
                  </a:tcPr>
                </a:tc>
                <a:tc gridSpan="2">
                  <a:txBody>
                    <a:bodyPr/>
                    <a:lstStyle/>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4%</a:t>
                      </a:r>
                    </a:p>
                  </a:txBody>
                  <a:tcPr marL="68580" marR="68580" marT="0" marB="0">
                    <a:solidFill>
                      <a:schemeClr val="accent2"/>
                    </a:solidFill>
                  </a:tcPr>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tc gridSpan="2">
                  <a:txBody>
                    <a:bodyPr/>
                    <a:lstStyle/>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11%</a:t>
                      </a:r>
                    </a:p>
                  </a:txBody>
                  <a:tcPr marL="68580" marR="68580" marT="0" marB="0">
                    <a:solidFill>
                      <a:schemeClr val="accent2"/>
                    </a:solidFill>
                  </a:tcPr>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tc gridSpan="2">
                  <a:txBody>
                    <a:bodyPr/>
                    <a:lstStyle/>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34%</a:t>
                      </a:r>
                    </a:p>
                  </a:txBody>
                  <a:tcPr marL="68580" marR="68580" marT="0" marB="0">
                    <a:solidFill>
                      <a:schemeClr val="accent2"/>
                    </a:solidFill>
                  </a:tcPr>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3694708236"/>
                  </a:ext>
                </a:extLst>
              </a:tr>
            </a:tbl>
          </a:graphicData>
        </a:graphic>
      </p:graphicFrame>
      <p:graphicFrame>
        <p:nvGraphicFramePr>
          <p:cNvPr id="13" name="Table 12">
            <a:extLst>
              <a:ext uri="{FF2B5EF4-FFF2-40B4-BE49-F238E27FC236}">
                <a16:creationId xmlns:a16="http://schemas.microsoft.com/office/drawing/2014/main" id="{04534ECE-9BD4-4E03-AC49-B94C71E4825A}"/>
              </a:ext>
            </a:extLst>
          </p:cNvPr>
          <p:cNvGraphicFramePr>
            <a:graphicFrameLocks noGrp="1"/>
          </p:cNvGraphicFramePr>
          <p:nvPr>
            <p:extLst>
              <p:ext uri="{D42A27DB-BD31-4B8C-83A1-F6EECF244321}">
                <p14:modId xmlns:p14="http://schemas.microsoft.com/office/powerpoint/2010/main" val="269122928"/>
              </p:ext>
            </p:extLst>
          </p:nvPr>
        </p:nvGraphicFramePr>
        <p:xfrm>
          <a:off x="1426783" y="1679183"/>
          <a:ext cx="9338434" cy="3548294"/>
        </p:xfrm>
        <a:graphic>
          <a:graphicData uri="http://schemas.openxmlformats.org/drawingml/2006/table">
            <a:tbl>
              <a:tblPr firstRow="1" firstCol="1" bandRow="1">
                <a:tableStyleId>{5C22544A-7EE6-4342-B048-85BDC9FD1C3A}</a:tableStyleId>
              </a:tblPr>
              <a:tblGrid>
                <a:gridCol w="1470830">
                  <a:extLst>
                    <a:ext uri="{9D8B030D-6E8A-4147-A177-3AD203B41FA5}">
                      <a16:colId xmlns:a16="http://schemas.microsoft.com/office/drawing/2014/main" val="1219810932"/>
                    </a:ext>
                  </a:extLst>
                </a:gridCol>
                <a:gridCol w="1164874">
                  <a:extLst>
                    <a:ext uri="{9D8B030D-6E8A-4147-A177-3AD203B41FA5}">
                      <a16:colId xmlns:a16="http://schemas.microsoft.com/office/drawing/2014/main" val="2557060511"/>
                    </a:ext>
                  </a:extLst>
                </a:gridCol>
                <a:gridCol w="1340546">
                  <a:extLst>
                    <a:ext uri="{9D8B030D-6E8A-4147-A177-3AD203B41FA5}">
                      <a16:colId xmlns:a16="http://schemas.microsoft.com/office/drawing/2014/main" val="3610498040"/>
                    </a:ext>
                  </a:extLst>
                </a:gridCol>
                <a:gridCol w="1340546">
                  <a:extLst>
                    <a:ext uri="{9D8B030D-6E8A-4147-A177-3AD203B41FA5}">
                      <a16:colId xmlns:a16="http://schemas.microsoft.com/office/drawing/2014/main" val="3480016257"/>
                    </a:ext>
                  </a:extLst>
                </a:gridCol>
                <a:gridCol w="1340546">
                  <a:extLst>
                    <a:ext uri="{9D8B030D-6E8A-4147-A177-3AD203B41FA5}">
                      <a16:colId xmlns:a16="http://schemas.microsoft.com/office/drawing/2014/main" val="1316016802"/>
                    </a:ext>
                  </a:extLst>
                </a:gridCol>
                <a:gridCol w="1340546">
                  <a:extLst>
                    <a:ext uri="{9D8B030D-6E8A-4147-A177-3AD203B41FA5}">
                      <a16:colId xmlns:a16="http://schemas.microsoft.com/office/drawing/2014/main" val="1692020033"/>
                    </a:ext>
                  </a:extLst>
                </a:gridCol>
                <a:gridCol w="1340546">
                  <a:extLst>
                    <a:ext uri="{9D8B030D-6E8A-4147-A177-3AD203B41FA5}">
                      <a16:colId xmlns:a16="http://schemas.microsoft.com/office/drawing/2014/main" val="1207967035"/>
                    </a:ext>
                  </a:extLst>
                </a:gridCol>
              </a:tblGrid>
              <a:tr h="385428">
                <a:tc rowSpan="2">
                  <a:txBody>
                    <a:bodyPr/>
                    <a:lstStyle/>
                    <a:p>
                      <a:pPr marL="0" marR="0" algn="ctr">
                        <a:lnSpc>
                          <a:spcPct val="107000"/>
                        </a:lnSpc>
                        <a:spcBef>
                          <a:spcPts val="0"/>
                        </a:spcBef>
                        <a:spcAft>
                          <a:spcPts val="0"/>
                        </a:spcAft>
                      </a:pPr>
                      <a:endPar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Actual</a:t>
                      </a:r>
                    </a:p>
                  </a:txBody>
                  <a:tcPr marL="68580" marR="68580" marT="0" marB="0">
                    <a:solidFill>
                      <a:schemeClr val="accent1"/>
                    </a:solidFill>
                  </a:tcPr>
                </a:tc>
                <a:tc gridSpan="6">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Predicted</a:t>
                      </a:r>
                    </a:p>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solidFill>
                  </a:tcPr>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433778132"/>
                  </a:ext>
                </a:extLst>
              </a:tr>
              <a:tr h="515380">
                <a:tc v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cs typeface="Calibri" panose="020F0502020204030204" pitchFamily="34" charset="0"/>
                        </a:rPr>
                        <a:t>0</a:t>
                      </a:r>
                      <a:endPar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cs typeface="Calibri" panose="020F0502020204030204" pitchFamily="34" charset="0"/>
                        </a:rPr>
                        <a:t>1</a:t>
                      </a:r>
                      <a:endPar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solidFill>
                      <a:schemeClr val="accent1"/>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solidFill>
                      <a:schemeClr val="accent1"/>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solidFill>
                      <a:schemeClr val="accent1"/>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solidFill>
                      <a:schemeClr val="accent1"/>
                    </a:solidFill>
                  </a:tcPr>
                </a:tc>
                <a:extLst>
                  <a:ext uri="{0D108BD9-81ED-4DB2-BD59-A6C34878D82A}">
                    <a16:rowId xmlns:a16="http://schemas.microsoft.com/office/drawing/2014/main" val="3751880048"/>
                  </a:ext>
                </a:extLst>
              </a:tr>
              <a:tr h="818132">
                <a:tc>
                  <a:txBody>
                    <a:bodyPr/>
                    <a:lstStyle/>
                    <a:p>
                      <a:pPr marL="0" marR="0" algn="ctr">
                        <a:lnSpc>
                          <a:spcPct val="107000"/>
                        </a:lnSpc>
                        <a:spcBef>
                          <a:spcPts val="0"/>
                        </a:spcBef>
                        <a:spcAft>
                          <a:spcPts val="0"/>
                        </a:spcAft>
                      </a:pPr>
                      <a:r>
                        <a:rPr lang="en-US"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solidFill>
                      <a:schemeClr val="accent1">
                        <a:lumMod val="60000"/>
                        <a:lumOff val="40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18.1%</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60000"/>
                        <a:lumOff val="40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81.9%</a:t>
                      </a:r>
                    </a:p>
                  </a:txBody>
                  <a:tcPr marL="68580" marR="68580" marT="0" marB="0">
                    <a:solidFill>
                      <a:schemeClr val="accent1">
                        <a:lumMod val="60000"/>
                        <a:lumOff val="40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76%</a:t>
                      </a:r>
                    </a:p>
                  </a:txBody>
                  <a:tcPr marL="68580" marR="68580" marT="0" marB="0">
                    <a:solidFill>
                      <a:schemeClr val="accent1">
                        <a:lumMod val="60000"/>
                        <a:lumOff val="40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24%</a:t>
                      </a:r>
                    </a:p>
                  </a:txBody>
                  <a:tcPr marL="68580" marR="68580" marT="0" marB="0">
                    <a:solidFill>
                      <a:schemeClr val="accent1">
                        <a:lumMod val="60000"/>
                        <a:lumOff val="40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97.9%</a:t>
                      </a:r>
                    </a:p>
                  </a:txBody>
                  <a:tcPr marL="68580" marR="68580" marT="0" marB="0">
                    <a:solidFill>
                      <a:schemeClr val="accent1">
                        <a:lumMod val="60000"/>
                        <a:lumOff val="40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2.1%</a:t>
                      </a:r>
                    </a:p>
                  </a:txBody>
                  <a:tcPr marL="68580" marR="68580" marT="0" marB="0">
                    <a:solidFill>
                      <a:schemeClr val="accent1">
                        <a:lumMod val="60000"/>
                        <a:lumOff val="40000"/>
                      </a:schemeClr>
                    </a:solidFill>
                  </a:tcPr>
                </a:tc>
                <a:extLst>
                  <a:ext uri="{0D108BD9-81ED-4DB2-BD59-A6C34878D82A}">
                    <a16:rowId xmlns:a16="http://schemas.microsoft.com/office/drawing/2014/main" val="4267975384"/>
                  </a:ext>
                </a:extLst>
              </a:tr>
              <a:tr h="791472">
                <a:tc>
                  <a:txBody>
                    <a:bodyPr/>
                    <a:lstStyle/>
                    <a:p>
                      <a:pPr marL="0" marR="0" algn="ctr">
                        <a:lnSpc>
                          <a:spcPct val="107000"/>
                        </a:lnSpc>
                        <a:spcBef>
                          <a:spcPts val="0"/>
                        </a:spcBef>
                        <a:spcAft>
                          <a:spcPts val="0"/>
                        </a:spcAft>
                      </a:pPr>
                      <a:r>
                        <a:rPr lang="en-US"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3.7%</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96.3%</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45.9%</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54.1%</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69.7%</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30.3%</a:t>
                      </a:r>
                    </a:p>
                  </a:txBody>
                  <a:tcPr marL="68580" marR="68580" marT="0" marB="0">
                    <a:solidFill>
                      <a:schemeClr val="accent1">
                        <a:lumMod val="40000"/>
                        <a:lumOff val="60000"/>
                      </a:schemeClr>
                    </a:solidFill>
                  </a:tcPr>
                </a:tc>
                <a:extLst>
                  <a:ext uri="{0D108BD9-81ED-4DB2-BD59-A6C34878D82A}">
                    <a16:rowId xmlns:a16="http://schemas.microsoft.com/office/drawing/2014/main" val="734944542"/>
                  </a:ext>
                </a:extLst>
              </a:tr>
              <a:tr h="844888">
                <a:tc>
                  <a:txBody>
                    <a:bodyPr/>
                    <a:lstStyle/>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Threshold</a:t>
                      </a:r>
                    </a:p>
                  </a:txBody>
                  <a:tcPr marL="68580" marR="68580" marT="0" marB="0">
                    <a:solidFill>
                      <a:schemeClr val="accent2"/>
                    </a:solidFill>
                  </a:tcPr>
                </a:tc>
                <a:tc gridSpan="2">
                  <a:txBody>
                    <a:bodyPr/>
                    <a:lstStyle/>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4%</a:t>
                      </a:r>
                    </a:p>
                  </a:txBody>
                  <a:tcPr marL="68580" marR="68580" marT="0" marB="0">
                    <a:solidFill>
                      <a:schemeClr val="accent2"/>
                    </a:solidFill>
                  </a:tcPr>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tc gridSpan="2">
                  <a:txBody>
                    <a:bodyPr/>
                    <a:lstStyle/>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11%</a:t>
                      </a:r>
                    </a:p>
                  </a:txBody>
                  <a:tcPr marL="68580" marR="68580" marT="0" marB="0">
                    <a:solidFill>
                      <a:schemeClr val="accent2"/>
                    </a:solidFill>
                  </a:tcPr>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tc gridSpan="2">
                  <a:txBody>
                    <a:bodyPr/>
                    <a:lstStyle/>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34%</a:t>
                      </a:r>
                    </a:p>
                  </a:txBody>
                  <a:tcPr marL="68580" marR="68580" marT="0" marB="0">
                    <a:solidFill>
                      <a:schemeClr val="accent2"/>
                    </a:solidFill>
                  </a:tcPr>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3694708236"/>
                  </a:ext>
                </a:extLst>
              </a:tr>
            </a:tbl>
          </a:graphicData>
        </a:graphic>
      </p:graphicFrame>
      <p:graphicFrame>
        <p:nvGraphicFramePr>
          <p:cNvPr id="8" name="Table 7">
            <a:extLst>
              <a:ext uri="{FF2B5EF4-FFF2-40B4-BE49-F238E27FC236}">
                <a16:creationId xmlns:a16="http://schemas.microsoft.com/office/drawing/2014/main" id="{5F3E8A15-75FD-4E19-B3F2-B55E441A7C74}"/>
              </a:ext>
            </a:extLst>
          </p:cNvPr>
          <p:cNvGraphicFramePr>
            <a:graphicFrameLocks noGrp="1"/>
          </p:cNvGraphicFramePr>
          <p:nvPr>
            <p:extLst>
              <p:ext uri="{D42A27DB-BD31-4B8C-83A1-F6EECF244321}">
                <p14:modId xmlns:p14="http://schemas.microsoft.com/office/powerpoint/2010/main" val="2110993320"/>
              </p:ext>
            </p:extLst>
          </p:nvPr>
        </p:nvGraphicFramePr>
        <p:xfrm>
          <a:off x="1426783" y="1679501"/>
          <a:ext cx="9338434" cy="3561455"/>
        </p:xfrm>
        <a:graphic>
          <a:graphicData uri="http://schemas.openxmlformats.org/drawingml/2006/table">
            <a:tbl>
              <a:tblPr firstRow="1" firstCol="1" bandRow="1">
                <a:tableStyleId>{5C22544A-7EE6-4342-B048-85BDC9FD1C3A}</a:tableStyleId>
              </a:tblPr>
              <a:tblGrid>
                <a:gridCol w="1470830">
                  <a:extLst>
                    <a:ext uri="{9D8B030D-6E8A-4147-A177-3AD203B41FA5}">
                      <a16:colId xmlns:a16="http://schemas.microsoft.com/office/drawing/2014/main" val="1219810932"/>
                    </a:ext>
                  </a:extLst>
                </a:gridCol>
                <a:gridCol w="1164874">
                  <a:extLst>
                    <a:ext uri="{9D8B030D-6E8A-4147-A177-3AD203B41FA5}">
                      <a16:colId xmlns:a16="http://schemas.microsoft.com/office/drawing/2014/main" val="2557060511"/>
                    </a:ext>
                  </a:extLst>
                </a:gridCol>
                <a:gridCol w="1340546">
                  <a:extLst>
                    <a:ext uri="{9D8B030D-6E8A-4147-A177-3AD203B41FA5}">
                      <a16:colId xmlns:a16="http://schemas.microsoft.com/office/drawing/2014/main" val="3610498040"/>
                    </a:ext>
                  </a:extLst>
                </a:gridCol>
                <a:gridCol w="1340546">
                  <a:extLst>
                    <a:ext uri="{9D8B030D-6E8A-4147-A177-3AD203B41FA5}">
                      <a16:colId xmlns:a16="http://schemas.microsoft.com/office/drawing/2014/main" val="3480016257"/>
                    </a:ext>
                  </a:extLst>
                </a:gridCol>
                <a:gridCol w="1340546">
                  <a:extLst>
                    <a:ext uri="{9D8B030D-6E8A-4147-A177-3AD203B41FA5}">
                      <a16:colId xmlns:a16="http://schemas.microsoft.com/office/drawing/2014/main" val="1316016802"/>
                    </a:ext>
                  </a:extLst>
                </a:gridCol>
                <a:gridCol w="1340546">
                  <a:extLst>
                    <a:ext uri="{9D8B030D-6E8A-4147-A177-3AD203B41FA5}">
                      <a16:colId xmlns:a16="http://schemas.microsoft.com/office/drawing/2014/main" val="1692020033"/>
                    </a:ext>
                  </a:extLst>
                </a:gridCol>
                <a:gridCol w="1340546">
                  <a:extLst>
                    <a:ext uri="{9D8B030D-6E8A-4147-A177-3AD203B41FA5}">
                      <a16:colId xmlns:a16="http://schemas.microsoft.com/office/drawing/2014/main" val="1207967035"/>
                    </a:ext>
                  </a:extLst>
                </a:gridCol>
              </a:tblGrid>
              <a:tr h="565261">
                <a:tc rowSpan="2">
                  <a:txBody>
                    <a:bodyPr/>
                    <a:lstStyle/>
                    <a:p>
                      <a:pPr marL="0" marR="0" algn="ctr">
                        <a:lnSpc>
                          <a:spcPct val="107000"/>
                        </a:lnSpc>
                        <a:spcBef>
                          <a:spcPts val="0"/>
                        </a:spcBef>
                        <a:spcAft>
                          <a:spcPts val="0"/>
                        </a:spcAft>
                      </a:pPr>
                      <a:endPar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Actual</a:t>
                      </a:r>
                    </a:p>
                  </a:txBody>
                  <a:tcPr marL="68580" marR="68580" marT="0" marB="0">
                    <a:solidFill>
                      <a:schemeClr val="tx1">
                        <a:lumMod val="85000"/>
                      </a:schemeClr>
                    </a:solidFill>
                  </a:tcPr>
                </a:tc>
                <a:tc gridSpan="6">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Predicted</a:t>
                      </a:r>
                    </a:p>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tx1">
                        <a:lumMod val="85000"/>
                      </a:schemeClr>
                    </a:solidFill>
                  </a:tcPr>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433778132"/>
                  </a:ext>
                </a:extLst>
              </a:tr>
              <a:tr h="478755">
                <a:tc v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cs typeface="Calibri" panose="020F0502020204030204" pitchFamily="34" charset="0"/>
                        </a:rPr>
                        <a:t>0</a:t>
                      </a:r>
                      <a:endPar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cs typeface="Calibri" panose="020F0502020204030204" pitchFamily="34" charset="0"/>
                        </a:rPr>
                        <a:t>1</a:t>
                      </a:r>
                      <a:endPar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solidFill>
                      <a:schemeClr val="accent1"/>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solidFill>
                      <a:schemeClr val="accent1"/>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solidFill>
                      <a:schemeClr val="tx1">
                        <a:lumMod val="85000"/>
                      </a:schemeClr>
                    </a:solidFill>
                  </a:tcPr>
                </a:tc>
                <a:extLst>
                  <a:ext uri="{0D108BD9-81ED-4DB2-BD59-A6C34878D82A}">
                    <a16:rowId xmlns:a16="http://schemas.microsoft.com/office/drawing/2014/main" val="3751880048"/>
                  </a:ext>
                </a:extLst>
              </a:tr>
              <a:tr h="813171">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solidFill>
                      <a:schemeClr val="accent1"/>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18.1%</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60000"/>
                        <a:lumOff val="40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81.9%</a:t>
                      </a: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76%</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24%</a:t>
                      </a: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97.9%</a:t>
                      </a:r>
                    </a:p>
                  </a:txBody>
                  <a:tcPr marL="68580" marR="68580" marT="0" marB="0">
                    <a:solidFill>
                      <a:schemeClr val="accent1">
                        <a:lumMod val="60000"/>
                        <a:lumOff val="40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2.1%</a:t>
                      </a:r>
                    </a:p>
                  </a:txBody>
                  <a:tcPr marL="68580" marR="68580" marT="0" marB="0">
                    <a:solidFill>
                      <a:schemeClr val="tx1">
                        <a:lumMod val="85000"/>
                      </a:schemeClr>
                    </a:solidFill>
                  </a:tcPr>
                </a:tc>
                <a:extLst>
                  <a:ext uri="{0D108BD9-81ED-4DB2-BD59-A6C34878D82A}">
                    <a16:rowId xmlns:a16="http://schemas.microsoft.com/office/drawing/2014/main" val="4267975384"/>
                  </a:ext>
                </a:extLst>
              </a:tr>
              <a:tr h="817952">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3.7%</a:t>
                      </a: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96.3%</a:t>
                      </a: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45.9%</a:t>
                      </a: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54.1%</a:t>
                      </a: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69.7%</a:t>
                      </a: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30.3%</a:t>
                      </a:r>
                    </a:p>
                  </a:txBody>
                  <a:tcPr marL="68580" marR="68580" marT="0" marB="0">
                    <a:solidFill>
                      <a:schemeClr val="tx1">
                        <a:lumMod val="85000"/>
                      </a:schemeClr>
                    </a:solidFill>
                  </a:tcPr>
                </a:tc>
                <a:extLst>
                  <a:ext uri="{0D108BD9-81ED-4DB2-BD59-A6C34878D82A}">
                    <a16:rowId xmlns:a16="http://schemas.microsoft.com/office/drawing/2014/main" val="734944542"/>
                  </a:ext>
                </a:extLst>
              </a:tr>
              <a:tr h="873155">
                <a:tc>
                  <a:txBody>
                    <a:bodyPr/>
                    <a:lstStyle/>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Threshold</a:t>
                      </a:r>
                    </a:p>
                  </a:txBody>
                  <a:tcPr marL="68580" marR="68580" marT="0" marB="0">
                    <a:solidFill>
                      <a:schemeClr val="accent2"/>
                    </a:solidFill>
                  </a:tcPr>
                </a:tc>
                <a:tc gridSpan="2">
                  <a:txBody>
                    <a:bodyPr/>
                    <a:lstStyle/>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4%</a:t>
                      </a:r>
                    </a:p>
                  </a:txBody>
                  <a:tcPr marL="68580" marR="68580" marT="0" marB="0">
                    <a:solidFill>
                      <a:schemeClr val="accent2"/>
                    </a:solidFill>
                  </a:tcPr>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tc gridSpan="2">
                  <a:txBody>
                    <a:bodyPr/>
                    <a:lstStyle/>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11%</a:t>
                      </a:r>
                    </a:p>
                  </a:txBody>
                  <a:tcPr marL="68580" marR="68580" marT="0" marB="0">
                    <a:solidFill>
                      <a:schemeClr val="accent2"/>
                    </a:solidFill>
                  </a:tcPr>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tc gridSpan="2">
                  <a:txBody>
                    <a:bodyPr/>
                    <a:lstStyle/>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34%</a:t>
                      </a:r>
                    </a:p>
                  </a:txBody>
                  <a:tcPr marL="68580" marR="68580" marT="0" marB="0">
                    <a:solidFill>
                      <a:schemeClr val="accent2"/>
                    </a:solidFill>
                  </a:tcPr>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3694708236"/>
                  </a:ext>
                </a:extLst>
              </a:tr>
            </a:tbl>
          </a:graphicData>
        </a:graphic>
      </p:graphicFrame>
      <p:graphicFrame>
        <p:nvGraphicFramePr>
          <p:cNvPr id="9" name="Table 8">
            <a:extLst>
              <a:ext uri="{FF2B5EF4-FFF2-40B4-BE49-F238E27FC236}">
                <a16:creationId xmlns:a16="http://schemas.microsoft.com/office/drawing/2014/main" id="{C755C064-5B2E-40E3-B9B5-662B61D052DB}"/>
              </a:ext>
            </a:extLst>
          </p:cNvPr>
          <p:cNvGraphicFramePr>
            <a:graphicFrameLocks noGrp="1"/>
          </p:cNvGraphicFramePr>
          <p:nvPr>
            <p:extLst>
              <p:ext uri="{D42A27DB-BD31-4B8C-83A1-F6EECF244321}">
                <p14:modId xmlns:p14="http://schemas.microsoft.com/office/powerpoint/2010/main" val="3437543838"/>
              </p:ext>
            </p:extLst>
          </p:nvPr>
        </p:nvGraphicFramePr>
        <p:xfrm>
          <a:off x="1426783" y="1681811"/>
          <a:ext cx="9338434" cy="3548294"/>
        </p:xfrm>
        <a:graphic>
          <a:graphicData uri="http://schemas.openxmlformats.org/drawingml/2006/table">
            <a:tbl>
              <a:tblPr firstRow="1" firstCol="1" bandRow="1">
                <a:tableStyleId>{5C22544A-7EE6-4342-B048-85BDC9FD1C3A}</a:tableStyleId>
              </a:tblPr>
              <a:tblGrid>
                <a:gridCol w="1470830">
                  <a:extLst>
                    <a:ext uri="{9D8B030D-6E8A-4147-A177-3AD203B41FA5}">
                      <a16:colId xmlns:a16="http://schemas.microsoft.com/office/drawing/2014/main" val="1219810932"/>
                    </a:ext>
                  </a:extLst>
                </a:gridCol>
                <a:gridCol w="1164874">
                  <a:extLst>
                    <a:ext uri="{9D8B030D-6E8A-4147-A177-3AD203B41FA5}">
                      <a16:colId xmlns:a16="http://schemas.microsoft.com/office/drawing/2014/main" val="2557060511"/>
                    </a:ext>
                  </a:extLst>
                </a:gridCol>
                <a:gridCol w="1340546">
                  <a:extLst>
                    <a:ext uri="{9D8B030D-6E8A-4147-A177-3AD203B41FA5}">
                      <a16:colId xmlns:a16="http://schemas.microsoft.com/office/drawing/2014/main" val="3610498040"/>
                    </a:ext>
                  </a:extLst>
                </a:gridCol>
                <a:gridCol w="1340546">
                  <a:extLst>
                    <a:ext uri="{9D8B030D-6E8A-4147-A177-3AD203B41FA5}">
                      <a16:colId xmlns:a16="http://schemas.microsoft.com/office/drawing/2014/main" val="3480016257"/>
                    </a:ext>
                  </a:extLst>
                </a:gridCol>
                <a:gridCol w="1340546">
                  <a:extLst>
                    <a:ext uri="{9D8B030D-6E8A-4147-A177-3AD203B41FA5}">
                      <a16:colId xmlns:a16="http://schemas.microsoft.com/office/drawing/2014/main" val="1316016802"/>
                    </a:ext>
                  </a:extLst>
                </a:gridCol>
                <a:gridCol w="1340546">
                  <a:extLst>
                    <a:ext uri="{9D8B030D-6E8A-4147-A177-3AD203B41FA5}">
                      <a16:colId xmlns:a16="http://schemas.microsoft.com/office/drawing/2014/main" val="1692020033"/>
                    </a:ext>
                  </a:extLst>
                </a:gridCol>
                <a:gridCol w="1340546">
                  <a:extLst>
                    <a:ext uri="{9D8B030D-6E8A-4147-A177-3AD203B41FA5}">
                      <a16:colId xmlns:a16="http://schemas.microsoft.com/office/drawing/2014/main" val="1207967035"/>
                    </a:ext>
                  </a:extLst>
                </a:gridCol>
              </a:tblGrid>
              <a:tr h="385428">
                <a:tc rowSpan="2">
                  <a:txBody>
                    <a:bodyPr/>
                    <a:lstStyle/>
                    <a:p>
                      <a:pPr marL="0" marR="0" algn="ctr">
                        <a:lnSpc>
                          <a:spcPct val="107000"/>
                        </a:lnSpc>
                        <a:spcBef>
                          <a:spcPts val="0"/>
                        </a:spcBef>
                        <a:spcAft>
                          <a:spcPts val="0"/>
                        </a:spcAft>
                      </a:pPr>
                      <a:endPar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Actual</a:t>
                      </a:r>
                    </a:p>
                  </a:txBody>
                  <a:tcPr marL="68580" marR="68580" marT="0" marB="0">
                    <a:solidFill>
                      <a:schemeClr val="tx1">
                        <a:lumMod val="85000"/>
                      </a:schemeClr>
                    </a:solidFill>
                  </a:tcPr>
                </a:tc>
                <a:tc gridSpan="6">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Predicted</a:t>
                      </a:r>
                    </a:p>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tx1">
                        <a:lumMod val="85000"/>
                      </a:schemeClr>
                    </a:solidFill>
                  </a:tcPr>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433778132"/>
                  </a:ext>
                </a:extLst>
              </a:tr>
              <a:tr h="515380">
                <a:tc v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cs typeface="Calibri" panose="020F0502020204030204" pitchFamily="34" charset="0"/>
                        </a:rPr>
                        <a:t>0</a:t>
                      </a:r>
                      <a:endPar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cs typeface="Calibri" panose="020F0502020204030204" pitchFamily="34" charset="0"/>
                        </a:rPr>
                        <a:t>1</a:t>
                      </a:r>
                      <a:endPar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solidFill>
                      <a:schemeClr val="accent1"/>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solidFill>
                      <a:schemeClr val="accent1"/>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solidFill>
                      <a:schemeClr val="tx1">
                        <a:lumMod val="85000"/>
                      </a:schemeClr>
                    </a:solidFill>
                  </a:tcPr>
                </a:tc>
                <a:extLst>
                  <a:ext uri="{0D108BD9-81ED-4DB2-BD59-A6C34878D82A}">
                    <a16:rowId xmlns:a16="http://schemas.microsoft.com/office/drawing/2014/main" val="3751880048"/>
                  </a:ext>
                </a:extLst>
              </a:tr>
              <a:tr h="818132">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18.1%</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81.9%</a:t>
                      </a: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76%</a:t>
                      </a: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24%</a:t>
                      </a: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97.9%</a:t>
                      </a: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2.1%</a:t>
                      </a:r>
                    </a:p>
                  </a:txBody>
                  <a:tcPr marL="68580" marR="68580" marT="0" marB="0">
                    <a:solidFill>
                      <a:schemeClr val="tx1">
                        <a:lumMod val="85000"/>
                      </a:schemeClr>
                    </a:solidFill>
                  </a:tcPr>
                </a:tc>
                <a:extLst>
                  <a:ext uri="{0D108BD9-81ED-4DB2-BD59-A6C34878D82A}">
                    <a16:rowId xmlns:a16="http://schemas.microsoft.com/office/drawing/2014/main" val="4267975384"/>
                  </a:ext>
                </a:extLst>
              </a:tr>
              <a:tr h="791472">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solidFill>
                      <a:schemeClr val="accent1"/>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3.7%</a:t>
                      </a:r>
                    </a:p>
                  </a:txBody>
                  <a:tcPr marL="68580" marR="68580" marT="0" marB="0">
                    <a:solidFill>
                      <a:schemeClr val="accent1">
                        <a:lumMod val="20000"/>
                        <a:lumOff val="80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96.3%</a:t>
                      </a: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45.9%</a:t>
                      </a:r>
                    </a:p>
                  </a:txBody>
                  <a:tcPr marL="68580" marR="68580" marT="0" marB="0">
                    <a:solidFill>
                      <a:schemeClr val="accent1">
                        <a:lumMod val="20000"/>
                        <a:lumOff val="80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54.1%</a:t>
                      </a: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69.7%</a:t>
                      </a:r>
                    </a:p>
                  </a:txBody>
                  <a:tcPr marL="68580" marR="68580" marT="0" marB="0">
                    <a:solidFill>
                      <a:schemeClr val="accent1">
                        <a:lumMod val="20000"/>
                        <a:lumOff val="80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30.3%</a:t>
                      </a:r>
                    </a:p>
                  </a:txBody>
                  <a:tcPr marL="68580" marR="68580" marT="0" marB="0">
                    <a:solidFill>
                      <a:schemeClr val="tx1">
                        <a:lumMod val="85000"/>
                      </a:schemeClr>
                    </a:solidFill>
                  </a:tcPr>
                </a:tc>
                <a:extLst>
                  <a:ext uri="{0D108BD9-81ED-4DB2-BD59-A6C34878D82A}">
                    <a16:rowId xmlns:a16="http://schemas.microsoft.com/office/drawing/2014/main" val="734944542"/>
                  </a:ext>
                </a:extLst>
              </a:tr>
              <a:tr h="844888">
                <a:tc>
                  <a:txBody>
                    <a:bodyPr/>
                    <a:lstStyle/>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Threshold</a:t>
                      </a:r>
                    </a:p>
                  </a:txBody>
                  <a:tcPr marL="68580" marR="68580" marT="0" marB="0">
                    <a:solidFill>
                      <a:schemeClr val="accent2"/>
                    </a:solidFill>
                  </a:tcPr>
                </a:tc>
                <a:tc gridSpan="2">
                  <a:txBody>
                    <a:bodyPr/>
                    <a:lstStyle/>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4%</a:t>
                      </a:r>
                    </a:p>
                  </a:txBody>
                  <a:tcPr marL="68580" marR="68580" marT="0" marB="0">
                    <a:solidFill>
                      <a:schemeClr val="accent2"/>
                    </a:solidFill>
                  </a:tcPr>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tc gridSpan="2">
                  <a:txBody>
                    <a:bodyPr/>
                    <a:lstStyle/>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11%</a:t>
                      </a:r>
                    </a:p>
                  </a:txBody>
                  <a:tcPr marL="68580" marR="68580" marT="0" marB="0">
                    <a:solidFill>
                      <a:schemeClr val="accent2"/>
                    </a:solidFill>
                  </a:tcPr>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tc gridSpan="2">
                  <a:txBody>
                    <a:bodyPr/>
                    <a:lstStyle/>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34%</a:t>
                      </a:r>
                    </a:p>
                  </a:txBody>
                  <a:tcPr marL="68580" marR="68580" marT="0" marB="0">
                    <a:solidFill>
                      <a:schemeClr val="accent2"/>
                    </a:solidFill>
                  </a:tcPr>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3694708236"/>
                  </a:ext>
                </a:extLst>
              </a:tr>
            </a:tbl>
          </a:graphicData>
        </a:graphic>
      </p:graphicFrame>
      <p:graphicFrame>
        <p:nvGraphicFramePr>
          <p:cNvPr id="10" name="Table 9">
            <a:extLst>
              <a:ext uri="{FF2B5EF4-FFF2-40B4-BE49-F238E27FC236}">
                <a16:creationId xmlns:a16="http://schemas.microsoft.com/office/drawing/2014/main" id="{3F03AB2E-9477-48AC-9498-990461C717EF}"/>
              </a:ext>
            </a:extLst>
          </p:cNvPr>
          <p:cNvGraphicFramePr>
            <a:graphicFrameLocks noGrp="1"/>
          </p:cNvGraphicFramePr>
          <p:nvPr>
            <p:extLst>
              <p:ext uri="{D42A27DB-BD31-4B8C-83A1-F6EECF244321}">
                <p14:modId xmlns:p14="http://schemas.microsoft.com/office/powerpoint/2010/main" val="3975692237"/>
              </p:ext>
            </p:extLst>
          </p:nvPr>
        </p:nvGraphicFramePr>
        <p:xfrm>
          <a:off x="1426783" y="1668332"/>
          <a:ext cx="9338434" cy="3548294"/>
        </p:xfrm>
        <a:graphic>
          <a:graphicData uri="http://schemas.openxmlformats.org/drawingml/2006/table">
            <a:tbl>
              <a:tblPr firstRow="1" firstCol="1" bandRow="1">
                <a:tableStyleId>{5C22544A-7EE6-4342-B048-85BDC9FD1C3A}</a:tableStyleId>
              </a:tblPr>
              <a:tblGrid>
                <a:gridCol w="1470830">
                  <a:extLst>
                    <a:ext uri="{9D8B030D-6E8A-4147-A177-3AD203B41FA5}">
                      <a16:colId xmlns:a16="http://schemas.microsoft.com/office/drawing/2014/main" val="1219810932"/>
                    </a:ext>
                  </a:extLst>
                </a:gridCol>
                <a:gridCol w="1164874">
                  <a:extLst>
                    <a:ext uri="{9D8B030D-6E8A-4147-A177-3AD203B41FA5}">
                      <a16:colId xmlns:a16="http://schemas.microsoft.com/office/drawing/2014/main" val="2557060511"/>
                    </a:ext>
                  </a:extLst>
                </a:gridCol>
                <a:gridCol w="1340546">
                  <a:extLst>
                    <a:ext uri="{9D8B030D-6E8A-4147-A177-3AD203B41FA5}">
                      <a16:colId xmlns:a16="http://schemas.microsoft.com/office/drawing/2014/main" val="3610498040"/>
                    </a:ext>
                  </a:extLst>
                </a:gridCol>
                <a:gridCol w="1340546">
                  <a:extLst>
                    <a:ext uri="{9D8B030D-6E8A-4147-A177-3AD203B41FA5}">
                      <a16:colId xmlns:a16="http://schemas.microsoft.com/office/drawing/2014/main" val="3480016257"/>
                    </a:ext>
                  </a:extLst>
                </a:gridCol>
                <a:gridCol w="1340546">
                  <a:extLst>
                    <a:ext uri="{9D8B030D-6E8A-4147-A177-3AD203B41FA5}">
                      <a16:colId xmlns:a16="http://schemas.microsoft.com/office/drawing/2014/main" val="1316016802"/>
                    </a:ext>
                  </a:extLst>
                </a:gridCol>
                <a:gridCol w="1340546">
                  <a:extLst>
                    <a:ext uri="{9D8B030D-6E8A-4147-A177-3AD203B41FA5}">
                      <a16:colId xmlns:a16="http://schemas.microsoft.com/office/drawing/2014/main" val="1692020033"/>
                    </a:ext>
                  </a:extLst>
                </a:gridCol>
                <a:gridCol w="1340546">
                  <a:extLst>
                    <a:ext uri="{9D8B030D-6E8A-4147-A177-3AD203B41FA5}">
                      <a16:colId xmlns:a16="http://schemas.microsoft.com/office/drawing/2014/main" val="1207967035"/>
                    </a:ext>
                  </a:extLst>
                </a:gridCol>
              </a:tblGrid>
              <a:tr h="385428">
                <a:tc rowSpan="2">
                  <a:txBody>
                    <a:bodyPr/>
                    <a:lstStyle/>
                    <a:p>
                      <a:pPr marL="0" marR="0" algn="ctr">
                        <a:lnSpc>
                          <a:spcPct val="107000"/>
                        </a:lnSpc>
                        <a:spcBef>
                          <a:spcPts val="0"/>
                        </a:spcBef>
                        <a:spcAft>
                          <a:spcPts val="0"/>
                        </a:spcAft>
                      </a:pPr>
                      <a:endPar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Actual</a:t>
                      </a:r>
                    </a:p>
                  </a:txBody>
                  <a:tcPr marL="68580" marR="68580" marT="0" marB="0">
                    <a:solidFill>
                      <a:schemeClr val="tx1">
                        <a:lumMod val="85000"/>
                      </a:schemeClr>
                    </a:solidFill>
                  </a:tcPr>
                </a:tc>
                <a:tc gridSpan="6">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Predicted</a:t>
                      </a:r>
                    </a:p>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tx1">
                        <a:lumMod val="85000"/>
                      </a:schemeClr>
                    </a:solidFill>
                  </a:tcPr>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433778132"/>
                  </a:ext>
                </a:extLst>
              </a:tr>
              <a:tr h="515380">
                <a:tc v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cs typeface="Calibri" panose="020F0502020204030204" pitchFamily="34" charset="0"/>
                        </a:rPr>
                        <a:t>0</a:t>
                      </a:r>
                      <a:endPar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cs typeface="Calibri" panose="020F0502020204030204" pitchFamily="34" charset="0"/>
                        </a:rPr>
                        <a:t>1</a:t>
                      </a:r>
                      <a:endPar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solidFill>
                      <a:schemeClr val="accent1"/>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solidFill>
                      <a:schemeClr val="accent1"/>
                    </a:solidFill>
                  </a:tcPr>
                </a:tc>
                <a:extLst>
                  <a:ext uri="{0D108BD9-81ED-4DB2-BD59-A6C34878D82A}">
                    <a16:rowId xmlns:a16="http://schemas.microsoft.com/office/drawing/2014/main" val="3751880048"/>
                  </a:ext>
                </a:extLst>
              </a:tr>
              <a:tr h="818132">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solidFill>
                      <a:schemeClr val="accent1"/>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18.1%</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81.9%</a:t>
                      </a:r>
                    </a:p>
                  </a:txBody>
                  <a:tcPr marL="68580" marR="68580" marT="0" marB="0">
                    <a:solidFill>
                      <a:schemeClr val="accent1">
                        <a:lumMod val="20000"/>
                        <a:lumOff val="80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76%</a:t>
                      </a: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24%</a:t>
                      </a:r>
                    </a:p>
                  </a:txBody>
                  <a:tcPr marL="68580" marR="68580" marT="0" marB="0">
                    <a:solidFill>
                      <a:schemeClr val="accent1">
                        <a:lumMod val="20000"/>
                        <a:lumOff val="80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97.9%</a:t>
                      </a: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2.1%</a:t>
                      </a:r>
                    </a:p>
                  </a:txBody>
                  <a:tcPr marL="68580" marR="68580" marT="0" marB="0">
                    <a:solidFill>
                      <a:schemeClr val="accent1">
                        <a:lumMod val="20000"/>
                        <a:lumOff val="80000"/>
                      </a:schemeClr>
                    </a:solidFill>
                  </a:tcPr>
                </a:tc>
                <a:extLst>
                  <a:ext uri="{0D108BD9-81ED-4DB2-BD59-A6C34878D82A}">
                    <a16:rowId xmlns:a16="http://schemas.microsoft.com/office/drawing/2014/main" val="4267975384"/>
                  </a:ext>
                </a:extLst>
              </a:tr>
              <a:tr h="791472">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3.7%</a:t>
                      </a: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96.3%</a:t>
                      </a: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45.9%</a:t>
                      </a: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54.1%</a:t>
                      </a: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69.7%</a:t>
                      </a: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30.3%</a:t>
                      </a:r>
                    </a:p>
                  </a:txBody>
                  <a:tcPr marL="68580" marR="68580" marT="0" marB="0">
                    <a:solidFill>
                      <a:schemeClr val="tx1">
                        <a:lumMod val="85000"/>
                      </a:schemeClr>
                    </a:solidFill>
                  </a:tcPr>
                </a:tc>
                <a:extLst>
                  <a:ext uri="{0D108BD9-81ED-4DB2-BD59-A6C34878D82A}">
                    <a16:rowId xmlns:a16="http://schemas.microsoft.com/office/drawing/2014/main" val="734944542"/>
                  </a:ext>
                </a:extLst>
              </a:tr>
              <a:tr h="844888">
                <a:tc>
                  <a:txBody>
                    <a:bodyPr/>
                    <a:lstStyle/>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Threshold</a:t>
                      </a:r>
                    </a:p>
                  </a:txBody>
                  <a:tcPr marL="68580" marR="68580" marT="0" marB="0">
                    <a:solidFill>
                      <a:schemeClr val="accent2"/>
                    </a:solidFill>
                  </a:tcPr>
                </a:tc>
                <a:tc gridSpan="2">
                  <a:txBody>
                    <a:bodyPr/>
                    <a:lstStyle/>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4%</a:t>
                      </a:r>
                    </a:p>
                  </a:txBody>
                  <a:tcPr marL="68580" marR="68580" marT="0" marB="0">
                    <a:solidFill>
                      <a:schemeClr val="accent2"/>
                    </a:solidFill>
                  </a:tcPr>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tc gridSpan="2">
                  <a:txBody>
                    <a:bodyPr/>
                    <a:lstStyle/>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11%</a:t>
                      </a:r>
                    </a:p>
                  </a:txBody>
                  <a:tcPr marL="68580" marR="68580" marT="0" marB="0">
                    <a:solidFill>
                      <a:schemeClr val="accent2"/>
                    </a:solidFill>
                  </a:tcPr>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tc gridSpan="2">
                  <a:txBody>
                    <a:bodyPr/>
                    <a:lstStyle/>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34%</a:t>
                      </a:r>
                    </a:p>
                  </a:txBody>
                  <a:tcPr marL="68580" marR="68580" marT="0" marB="0">
                    <a:solidFill>
                      <a:schemeClr val="accent2"/>
                    </a:solidFill>
                  </a:tcPr>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3694708236"/>
                  </a:ext>
                </a:extLst>
              </a:tr>
            </a:tbl>
          </a:graphicData>
        </a:graphic>
      </p:graphicFrame>
      <p:graphicFrame>
        <p:nvGraphicFramePr>
          <p:cNvPr id="11" name="Table 10">
            <a:extLst>
              <a:ext uri="{FF2B5EF4-FFF2-40B4-BE49-F238E27FC236}">
                <a16:creationId xmlns:a16="http://schemas.microsoft.com/office/drawing/2014/main" id="{A8E00D3C-F46C-4DFC-BFCA-D3E37D5E783D}"/>
              </a:ext>
            </a:extLst>
          </p:cNvPr>
          <p:cNvGraphicFramePr>
            <a:graphicFrameLocks noGrp="1"/>
          </p:cNvGraphicFramePr>
          <p:nvPr>
            <p:extLst>
              <p:ext uri="{D42A27DB-BD31-4B8C-83A1-F6EECF244321}">
                <p14:modId xmlns:p14="http://schemas.microsoft.com/office/powerpoint/2010/main" val="209261737"/>
              </p:ext>
            </p:extLst>
          </p:nvPr>
        </p:nvGraphicFramePr>
        <p:xfrm>
          <a:off x="1426783" y="1657481"/>
          <a:ext cx="9338434" cy="3548294"/>
        </p:xfrm>
        <a:graphic>
          <a:graphicData uri="http://schemas.openxmlformats.org/drawingml/2006/table">
            <a:tbl>
              <a:tblPr firstRow="1" firstCol="1" bandRow="1">
                <a:tableStyleId>{5C22544A-7EE6-4342-B048-85BDC9FD1C3A}</a:tableStyleId>
              </a:tblPr>
              <a:tblGrid>
                <a:gridCol w="1470830">
                  <a:extLst>
                    <a:ext uri="{9D8B030D-6E8A-4147-A177-3AD203B41FA5}">
                      <a16:colId xmlns:a16="http://schemas.microsoft.com/office/drawing/2014/main" val="1219810932"/>
                    </a:ext>
                  </a:extLst>
                </a:gridCol>
                <a:gridCol w="1164874">
                  <a:extLst>
                    <a:ext uri="{9D8B030D-6E8A-4147-A177-3AD203B41FA5}">
                      <a16:colId xmlns:a16="http://schemas.microsoft.com/office/drawing/2014/main" val="2557060511"/>
                    </a:ext>
                  </a:extLst>
                </a:gridCol>
                <a:gridCol w="1340546">
                  <a:extLst>
                    <a:ext uri="{9D8B030D-6E8A-4147-A177-3AD203B41FA5}">
                      <a16:colId xmlns:a16="http://schemas.microsoft.com/office/drawing/2014/main" val="3610498040"/>
                    </a:ext>
                  </a:extLst>
                </a:gridCol>
                <a:gridCol w="1340546">
                  <a:extLst>
                    <a:ext uri="{9D8B030D-6E8A-4147-A177-3AD203B41FA5}">
                      <a16:colId xmlns:a16="http://schemas.microsoft.com/office/drawing/2014/main" val="3480016257"/>
                    </a:ext>
                  </a:extLst>
                </a:gridCol>
                <a:gridCol w="1340546">
                  <a:extLst>
                    <a:ext uri="{9D8B030D-6E8A-4147-A177-3AD203B41FA5}">
                      <a16:colId xmlns:a16="http://schemas.microsoft.com/office/drawing/2014/main" val="1316016802"/>
                    </a:ext>
                  </a:extLst>
                </a:gridCol>
                <a:gridCol w="1340546">
                  <a:extLst>
                    <a:ext uri="{9D8B030D-6E8A-4147-A177-3AD203B41FA5}">
                      <a16:colId xmlns:a16="http://schemas.microsoft.com/office/drawing/2014/main" val="1692020033"/>
                    </a:ext>
                  </a:extLst>
                </a:gridCol>
                <a:gridCol w="1340546">
                  <a:extLst>
                    <a:ext uri="{9D8B030D-6E8A-4147-A177-3AD203B41FA5}">
                      <a16:colId xmlns:a16="http://schemas.microsoft.com/office/drawing/2014/main" val="1207967035"/>
                    </a:ext>
                  </a:extLst>
                </a:gridCol>
              </a:tblGrid>
              <a:tr h="283341">
                <a:tc rowSpan="2">
                  <a:txBody>
                    <a:bodyPr/>
                    <a:lstStyle/>
                    <a:p>
                      <a:pPr marL="0" marR="0" algn="ctr">
                        <a:lnSpc>
                          <a:spcPct val="107000"/>
                        </a:lnSpc>
                        <a:spcBef>
                          <a:spcPts val="0"/>
                        </a:spcBef>
                        <a:spcAft>
                          <a:spcPts val="0"/>
                        </a:spcAft>
                      </a:pPr>
                      <a:endPar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Actual</a:t>
                      </a:r>
                    </a:p>
                  </a:txBody>
                  <a:tcPr marL="68580" marR="68580" marT="0" marB="0">
                    <a:solidFill>
                      <a:schemeClr val="tx1">
                        <a:lumMod val="85000"/>
                      </a:schemeClr>
                    </a:solidFill>
                  </a:tcPr>
                </a:tc>
                <a:tc gridSpan="6">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Predicted</a:t>
                      </a:r>
                    </a:p>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tx1">
                        <a:lumMod val="85000"/>
                      </a:schemeClr>
                    </a:solidFill>
                  </a:tcPr>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433778132"/>
                  </a:ext>
                </a:extLst>
              </a:tr>
              <a:tr h="515380">
                <a:tc v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cs typeface="Calibri" panose="020F0502020204030204" pitchFamily="34" charset="0"/>
                        </a:rPr>
                        <a:t>0</a:t>
                      </a:r>
                      <a:endPar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cs typeface="Calibri" panose="020F0502020204030204" pitchFamily="34" charset="0"/>
                        </a:rPr>
                        <a:t>1</a:t>
                      </a:r>
                      <a:endPar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solidFill>
                      <a:schemeClr val="accent1"/>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solidFill>
                      <a:schemeClr val="accent1"/>
                    </a:solidFill>
                  </a:tcPr>
                </a:tc>
                <a:extLst>
                  <a:ext uri="{0D108BD9-81ED-4DB2-BD59-A6C34878D82A}">
                    <a16:rowId xmlns:a16="http://schemas.microsoft.com/office/drawing/2014/main" val="3751880048"/>
                  </a:ext>
                </a:extLst>
              </a:tr>
              <a:tr h="818132">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18.1%</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81.9%</a:t>
                      </a: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76%</a:t>
                      </a: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24%</a:t>
                      </a: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97.9%</a:t>
                      </a: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2.1%</a:t>
                      </a:r>
                    </a:p>
                  </a:txBody>
                  <a:tcPr marL="68580" marR="68580" marT="0" marB="0">
                    <a:solidFill>
                      <a:schemeClr val="tx1">
                        <a:lumMod val="85000"/>
                      </a:schemeClr>
                    </a:solidFill>
                  </a:tcPr>
                </a:tc>
                <a:extLst>
                  <a:ext uri="{0D108BD9-81ED-4DB2-BD59-A6C34878D82A}">
                    <a16:rowId xmlns:a16="http://schemas.microsoft.com/office/drawing/2014/main" val="4267975384"/>
                  </a:ext>
                </a:extLst>
              </a:tr>
              <a:tr h="791472">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solidFill>
                      <a:schemeClr val="accent1"/>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3.7%</a:t>
                      </a: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96.3%</a:t>
                      </a:r>
                    </a:p>
                  </a:txBody>
                  <a:tcPr marL="68580" marR="68580" marT="0" marB="0">
                    <a:solidFill>
                      <a:schemeClr val="accent1">
                        <a:lumMod val="20000"/>
                        <a:lumOff val="80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45.9%</a:t>
                      </a: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54.1%</a:t>
                      </a:r>
                    </a:p>
                  </a:txBody>
                  <a:tcPr marL="68580" marR="68580" marT="0" marB="0">
                    <a:solidFill>
                      <a:schemeClr val="accent1">
                        <a:lumMod val="20000"/>
                        <a:lumOff val="80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69.7%</a:t>
                      </a: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30.3%</a:t>
                      </a:r>
                    </a:p>
                  </a:txBody>
                  <a:tcPr marL="68580" marR="68580" marT="0" marB="0">
                    <a:solidFill>
                      <a:schemeClr val="accent1">
                        <a:lumMod val="20000"/>
                        <a:lumOff val="80000"/>
                      </a:schemeClr>
                    </a:solidFill>
                  </a:tcPr>
                </a:tc>
                <a:extLst>
                  <a:ext uri="{0D108BD9-81ED-4DB2-BD59-A6C34878D82A}">
                    <a16:rowId xmlns:a16="http://schemas.microsoft.com/office/drawing/2014/main" val="734944542"/>
                  </a:ext>
                </a:extLst>
              </a:tr>
              <a:tr h="844888">
                <a:tc>
                  <a:txBody>
                    <a:bodyPr/>
                    <a:lstStyle/>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Threshold</a:t>
                      </a:r>
                    </a:p>
                  </a:txBody>
                  <a:tcPr marL="68580" marR="68580" marT="0" marB="0">
                    <a:solidFill>
                      <a:schemeClr val="accent2"/>
                    </a:solidFill>
                  </a:tcPr>
                </a:tc>
                <a:tc gridSpan="2">
                  <a:txBody>
                    <a:bodyPr/>
                    <a:lstStyle/>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4%</a:t>
                      </a:r>
                    </a:p>
                  </a:txBody>
                  <a:tcPr marL="68580" marR="68580" marT="0" marB="0">
                    <a:solidFill>
                      <a:schemeClr val="accent2"/>
                    </a:solidFill>
                  </a:tcPr>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tc gridSpan="2">
                  <a:txBody>
                    <a:bodyPr/>
                    <a:lstStyle/>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11%</a:t>
                      </a:r>
                    </a:p>
                  </a:txBody>
                  <a:tcPr marL="68580" marR="68580" marT="0" marB="0">
                    <a:solidFill>
                      <a:schemeClr val="accent2"/>
                    </a:solidFill>
                  </a:tcPr>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tc gridSpan="2">
                  <a:txBody>
                    <a:bodyPr/>
                    <a:lstStyle/>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34%</a:t>
                      </a:r>
                    </a:p>
                  </a:txBody>
                  <a:tcPr marL="68580" marR="68580" marT="0" marB="0">
                    <a:solidFill>
                      <a:schemeClr val="accent2"/>
                    </a:solidFill>
                  </a:tcPr>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3694708236"/>
                  </a:ext>
                </a:extLst>
              </a:tr>
            </a:tbl>
          </a:graphicData>
        </a:graphic>
      </p:graphicFrame>
      <p:graphicFrame>
        <p:nvGraphicFramePr>
          <p:cNvPr id="12" name="Table 11">
            <a:extLst>
              <a:ext uri="{FF2B5EF4-FFF2-40B4-BE49-F238E27FC236}">
                <a16:creationId xmlns:a16="http://schemas.microsoft.com/office/drawing/2014/main" id="{3B8CA6BC-6256-4900-907F-189E15ED9CFB}"/>
              </a:ext>
            </a:extLst>
          </p:cNvPr>
          <p:cNvGraphicFramePr>
            <a:graphicFrameLocks noGrp="1"/>
          </p:cNvGraphicFramePr>
          <p:nvPr>
            <p:extLst>
              <p:ext uri="{D42A27DB-BD31-4B8C-83A1-F6EECF244321}">
                <p14:modId xmlns:p14="http://schemas.microsoft.com/office/powerpoint/2010/main" val="4176270416"/>
              </p:ext>
            </p:extLst>
          </p:nvPr>
        </p:nvGraphicFramePr>
        <p:xfrm>
          <a:off x="1426783" y="1654853"/>
          <a:ext cx="9338434" cy="3548294"/>
        </p:xfrm>
        <a:graphic>
          <a:graphicData uri="http://schemas.openxmlformats.org/drawingml/2006/table">
            <a:tbl>
              <a:tblPr firstRow="1" firstCol="1" bandRow="1">
                <a:tableStyleId>{5C22544A-7EE6-4342-B048-85BDC9FD1C3A}</a:tableStyleId>
              </a:tblPr>
              <a:tblGrid>
                <a:gridCol w="1470830">
                  <a:extLst>
                    <a:ext uri="{9D8B030D-6E8A-4147-A177-3AD203B41FA5}">
                      <a16:colId xmlns:a16="http://schemas.microsoft.com/office/drawing/2014/main" val="1219810932"/>
                    </a:ext>
                  </a:extLst>
                </a:gridCol>
                <a:gridCol w="1164874">
                  <a:extLst>
                    <a:ext uri="{9D8B030D-6E8A-4147-A177-3AD203B41FA5}">
                      <a16:colId xmlns:a16="http://schemas.microsoft.com/office/drawing/2014/main" val="2557060511"/>
                    </a:ext>
                  </a:extLst>
                </a:gridCol>
                <a:gridCol w="1340546">
                  <a:extLst>
                    <a:ext uri="{9D8B030D-6E8A-4147-A177-3AD203B41FA5}">
                      <a16:colId xmlns:a16="http://schemas.microsoft.com/office/drawing/2014/main" val="3610498040"/>
                    </a:ext>
                  </a:extLst>
                </a:gridCol>
                <a:gridCol w="1340546">
                  <a:extLst>
                    <a:ext uri="{9D8B030D-6E8A-4147-A177-3AD203B41FA5}">
                      <a16:colId xmlns:a16="http://schemas.microsoft.com/office/drawing/2014/main" val="3480016257"/>
                    </a:ext>
                  </a:extLst>
                </a:gridCol>
                <a:gridCol w="1340546">
                  <a:extLst>
                    <a:ext uri="{9D8B030D-6E8A-4147-A177-3AD203B41FA5}">
                      <a16:colId xmlns:a16="http://schemas.microsoft.com/office/drawing/2014/main" val="1316016802"/>
                    </a:ext>
                  </a:extLst>
                </a:gridCol>
                <a:gridCol w="1340546">
                  <a:extLst>
                    <a:ext uri="{9D8B030D-6E8A-4147-A177-3AD203B41FA5}">
                      <a16:colId xmlns:a16="http://schemas.microsoft.com/office/drawing/2014/main" val="1692020033"/>
                    </a:ext>
                  </a:extLst>
                </a:gridCol>
                <a:gridCol w="1340546">
                  <a:extLst>
                    <a:ext uri="{9D8B030D-6E8A-4147-A177-3AD203B41FA5}">
                      <a16:colId xmlns:a16="http://schemas.microsoft.com/office/drawing/2014/main" val="1207967035"/>
                    </a:ext>
                  </a:extLst>
                </a:gridCol>
              </a:tblGrid>
              <a:tr h="385428">
                <a:tc rowSpan="2">
                  <a:txBody>
                    <a:bodyPr/>
                    <a:lstStyle/>
                    <a:p>
                      <a:pPr marL="0" marR="0" algn="ctr">
                        <a:lnSpc>
                          <a:spcPct val="107000"/>
                        </a:lnSpc>
                        <a:spcBef>
                          <a:spcPts val="0"/>
                        </a:spcBef>
                        <a:spcAft>
                          <a:spcPts val="0"/>
                        </a:spcAft>
                      </a:pPr>
                      <a:endPar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Actual</a:t>
                      </a:r>
                    </a:p>
                  </a:txBody>
                  <a:tcPr marL="68580" marR="68580" marT="0" marB="0">
                    <a:solidFill>
                      <a:schemeClr val="accent1"/>
                    </a:solidFill>
                  </a:tcPr>
                </a:tc>
                <a:tc gridSpan="6">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Predicted</a:t>
                      </a:r>
                    </a:p>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solidFill>
                  </a:tcPr>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433778132"/>
                  </a:ext>
                </a:extLst>
              </a:tr>
              <a:tr h="515380">
                <a:tc v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cs typeface="Calibri" panose="020F0502020204030204" pitchFamily="34" charset="0"/>
                        </a:rPr>
                        <a:t>0</a:t>
                      </a:r>
                      <a:endPar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cs typeface="Calibri" panose="020F0502020204030204" pitchFamily="34" charset="0"/>
                        </a:rPr>
                        <a:t>1</a:t>
                      </a:r>
                      <a:endPar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solidFill>
                      <a:schemeClr val="accent1"/>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solidFill>
                      <a:schemeClr val="accent1"/>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solidFill>
                      <a:schemeClr val="accent1"/>
                    </a:solidFill>
                  </a:tcPr>
                </a:tc>
                <a:tc>
                  <a:txBody>
                    <a:bodyPr/>
                    <a:lstStyle/>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solidFill>
                      <a:schemeClr val="accent1"/>
                    </a:solidFill>
                  </a:tcPr>
                </a:tc>
                <a:extLst>
                  <a:ext uri="{0D108BD9-81ED-4DB2-BD59-A6C34878D82A}">
                    <a16:rowId xmlns:a16="http://schemas.microsoft.com/office/drawing/2014/main" val="3751880048"/>
                  </a:ext>
                </a:extLst>
              </a:tr>
              <a:tr h="818132">
                <a:tc>
                  <a:txBody>
                    <a:bodyPr/>
                    <a:lstStyle/>
                    <a:p>
                      <a:pPr marL="0" marR="0" algn="ctr">
                        <a:lnSpc>
                          <a:spcPct val="107000"/>
                        </a:lnSpc>
                        <a:spcBef>
                          <a:spcPts val="0"/>
                        </a:spcBef>
                        <a:spcAft>
                          <a:spcPts val="0"/>
                        </a:spcAft>
                      </a:pPr>
                      <a:r>
                        <a:rPr lang="en-US"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solidFill>
                      <a:schemeClr val="accent1">
                        <a:lumMod val="60000"/>
                        <a:lumOff val="40000"/>
                      </a:schemeClr>
                    </a:solidFill>
                  </a:tcPr>
                </a:tc>
                <a:tc>
                  <a:txBody>
                    <a:bodyPr/>
                    <a:lstStyle/>
                    <a:p>
                      <a:pPr marL="0" marR="0" algn="ctr">
                        <a:lnSpc>
                          <a:spcPct val="107000"/>
                        </a:lnSpc>
                        <a:spcBef>
                          <a:spcPts val="0"/>
                        </a:spcBef>
                        <a:spcAft>
                          <a:spcPts val="0"/>
                        </a:spcAft>
                      </a:pPr>
                      <a:r>
                        <a:rPr lang="en-US" sz="2400" b="0" dirty="0">
                          <a:solidFill>
                            <a:schemeClr val="bg1"/>
                          </a:solidFill>
                          <a:latin typeface="Calibri" panose="020F0502020204030204" pitchFamily="34" charset="0"/>
                          <a:cs typeface="Calibri" panose="020F0502020204030204" pitchFamily="34" charset="0"/>
                        </a:rPr>
                        <a:t>18.1%</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60000"/>
                        <a:lumOff val="40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81.9%</a:t>
                      </a:r>
                    </a:p>
                  </a:txBody>
                  <a:tcPr marL="68580" marR="68580" marT="0" marB="0">
                    <a:solidFill>
                      <a:schemeClr val="accent1">
                        <a:lumMod val="60000"/>
                        <a:lumOff val="40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76%</a:t>
                      </a:r>
                    </a:p>
                  </a:txBody>
                  <a:tcPr marL="68580" marR="68580" marT="0" marB="0">
                    <a:solidFill>
                      <a:schemeClr val="accent1">
                        <a:lumMod val="60000"/>
                        <a:lumOff val="40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24%</a:t>
                      </a:r>
                    </a:p>
                  </a:txBody>
                  <a:tcPr marL="68580" marR="68580" marT="0" marB="0">
                    <a:solidFill>
                      <a:schemeClr val="accent1">
                        <a:lumMod val="60000"/>
                        <a:lumOff val="40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97.9%</a:t>
                      </a:r>
                    </a:p>
                  </a:txBody>
                  <a:tcPr marL="68580" marR="68580" marT="0" marB="0">
                    <a:solidFill>
                      <a:schemeClr val="accent1">
                        <a:lumMod val="60000"/>
                        <a:lumOff val="40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2.1%</a:t>
                      </a:r>
                    </a:p>
                  </a:txBody>
                  <a:tcPr marL="68580" marR="68580" marT="0" marB="0">
                    <a:solidFill>
                      <a:schemeClr val="accent1">
                        <a:lumMod val="60000"/>
                        <a:lumOff val="40000"/>
                      </a:schemeClr>
                    </a:solidFill>
                  </a:tcPr>
                </a:tc>
                <a:extLst>
                  <a:ext uri="{0D108BD9-81ED-4DB2-BD59-A6C34878D82A}">
                    <a16:rowId xmlns:a16="http://schemas.microsoft.com/office/drawing/2014/main" val="4267975384"/>
                  </a:ext>
                </a:extLst>
              </a:tr>
              <a:tr h="791472">
                <a:tc>
                  <a:txBody>
                    <a:bodyPr/>
                    <a:lstStyle/>
                    <a:p>
                      <a:pPr marL="0" marR="0" algn="ctr">
                        <a:lnSpc>
                          <a:spcPct val="107000"/>
                        </a:lnSpc>
                        <a:spcBef>
                          <a:spcPts val="0"/>
                        </a:spcBef>
                        <a:spcAft>
                          <a:spcPts val="0"/>
                        </a:spcAft>
                      </a:pPr>
                      <a:r>
                        <a:rPr lang="en-US"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3.7%</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96.3%</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45.9%</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54.1%</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69.7%</a:t>
                      </a: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30.3%</a:t>
                      </a:r>
                    </a:p>
                  </a:txBody>
                  <a:tcPr marL="68580" marR="68580" marT="0" marB="0">
                    <a:solidFill>
                      <a:schemeClr val="accent1">
                        <a:lumMod val="40000"/>
                        <a:lumOff val="60000"/>
                      </a:schemeClr>
                    </a:solidFill>
                  </a:tcPr>
                </a:tc>
                <a:extLst>
                  <a:ext uri="{0D108BD9-81ED-4DB2-BD59-A6C34878D82A}">
                    <a16:rowId xmlns:a16="http://schemas.microsoft.com/office/drawing/2014/main" val="734944542"/>
                  </a:ext>
                </a:extLst>
              </a:tr>
              <a:tr h="844888">
                <a:tc>
                  <a:txBody>
                    <a:bodyPr/>
                    <a:lstStyle/>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Threshold</a:t>
                      </a:r>
                    </a:p>
                  </a:txBody>
                  <a:tcPr marL="68580" marR="68580" marT="0" marB="0">
                    <a:solidFill>
                      <a:schemeClr val="accent2"/>
                    </a:solidFill>
                  </a:tcPr>
                </a:tc>
                <a:tc gridSpan="2">
                  <a:txBody>
                    <a:bodyPr/>
                    <a:lstStyle/>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4%</a:t>
                      </a:r>
                    </a:p>
                  </a:txBody>
                  <a:tcPr marL="68580" marR="68580" marT="0" marB="0">
                    <a:solidFill>
                      <a:schemeClr val="accent2"/>
                    </a:solidFill>
                  </a:tcPr>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tc gridSpan="2">
                  <a:txBody>
                    <a:bodyPr/>
                    <a:lstStyle/>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11%</a:t>
                      </a:r>
                    </a:p>
                  </a:txBody>
                  <a:tcPr marL="68580" marR="68580" marT="0" marB="0">
                    <a:solidFill>
                      <a:schemeClr val="accent2"/>
                    </a:solidFill>
                  </a:tcPr>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tc gridSpan="2">
                  <a:txBody>
                    <a:bodyPr/>
                    <a:lstStyle/>
                    <a:p>
                      <a:pPr marL="0" marR="0" algn="ctr">
                        <a:lnSpc>
                          <a:spcPct val="107000"/>
                        </a:lnSpc>
                        <a:spcBef>
                          <a:spcPts val="0"/>
                        </a:spcBef>
                        <a:spcAft>
                          <a:spcPts val="0"/>
                        </a:spcAft>
                      </a:pPr>
                      <a:endPar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34%</a:t>
                      </a:r>
                    </a:p>
                  </a:txBody>
                  <a:tcPr marL="68580" marR="68580" marT="0" marB="0">
                    <a:solidFill>
                      <a:schemeClr val="accent2"/>
                    </a:solidFill>
                  </a:tcPr>
                </a:tc>
                <a:tc hMerge="1">
                  <a:txBody>
                    <a:bodyPr/>
                    <a:lstStyle/>
                    <a:p>
                      <a:pPr marL="0" marR="0" algn="ctr">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3694708236"/>
                  </a:ext>
                </a:extLst>
              </a:tr>
            </a:tbl>
          </a:graphicData>
        </a:graphic>
      </p:graphicFrame>
      <p:sp>
        <p:nvSpPr>
          <p:cNvPr id="5" name="Title 1">
            <a:extLst>
              <a:ext uri="{FF2B5EF4-FFF2-40B4-BE49-F238E27FC236}">
                <a16:creationId xmlns:a16="http://schemas.microsoft.com/office/drawing/2014/main" id="{38FA42D4-AFB2-4EB6-A610-107FE26EFED5}"/>
              </a:ext>
            </a:extLst>
          </p:cNvPr>
          <p:cNvSpPr txBox="1">
            <a:spLocks/>
          </p:cNvSpPr>
          <p:nvPr/>
        </p:nvSpPr>
        <p:spPr>
          <a:xfrm>
            <a:off x="919119" y="228066"/>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t>Confusion Matrix: Patient Level</a:t>
            </a:r>
            <a:endParaRPr lang="en-US" sz="3500" dirty="0"/>
          </a:p>
        </p:txBody>
      </p:sp>
    </p:spTree>
    <p:extLst>
      <p:ext uri="{BB962C8B-B14F-4D97-AF65-F5344CB8AC3E}">
        <p14:creationId xmlns:p14="http://schemas.microsoft.com/office/powerpoint/2010/main" val="2846210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DBC012-12F6-423B-98D2-67176C7078A4}"/>
              </a:ext>
            </a:extLst>
          </p:cNvPr>
          <p:cNvSpPr>
            <a:spLocks noGrp="1"/>
          </p:cNvSpPr>
          <p:nvPr>
            <p:ph type="title"/>
          </p:nvPr>
        </p:nvSpPr>
        <p:spPr>
          <a:xfrm>
            <a:off x="919118" y="512355"/>
            <a:ext cx="10353762" cy="1257300"/>
          </a:xfrm>
        </p:spPr>
        <p:txBody>
          <a:bodyPr/>
          <a:lstStyle/>
          <a:p>
            <a:r>
              <a:rPr lang="en-US" dirty="0"/>
              <a:t>Use Cases </a:t>
            </a:r>
          </a:p>
        </p:txBody>
      </p:sp>
      <p:sp>
        <p:nvSpPr>
          <p:cNvPr id="8" name="Content Placeholder 2">
            <a:extLst>
              <a:ext uri="{FF2B5EF4-FFF2-40B4-BE49-F238E27FC236}">
                <a16:creationId xmlns:a16="http://schemas.microsoft.com/office/drawing/2014/main" id="{16DC04DF-8CCB-419A-81A6-9BC8EAD48A6F}"/>
              </a:ext>
            </a:extLst>
          </p:cNvPr>
          <p:cNvSpPr txBox="1">
            <a:spLocks/>
          </p:cNvSpPr>
          <p:nvPr/>
        </p:nvSpPr>
        <p:spPr>
          <a:xfrm>
            <a:off x="320629" y="1546052"/>
            <a:ext cx="11424528" cy="1009060"/>
          </a:xfrm>
          <a:prstGeom prst="rect">
            <a:avLst/>
          </a:prstGeom>
        </p:spPr>
        <p:txBody>
          <a:bodyPr>
            <a:no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None/>
            </a:pPr>
            <a:r>
              <a:rPr lang="en-US" sz="2100" dirty="0">
                <a:latin typeface="Calibri" panose="020F0502020204030204" pitchFamily="34" charset="0"/>
                <a:cs typeface="Calibri" panose="020F0502020204030204" pitchFamily="34" charset="0"/>
              </a:rPr>
              <a:t> The by-patient classification schema is used because it more accurately reflects how the model will perform across all patients, regardless of ICU length of stay. It is used for the following scenarios.</a:t>
            </a:r>
          </a:p>
          <a:p>
            <a:pPr marL="36900" indent="0" algn="ctr">
              <a:buNone/>
            </a:pPr>
            <a:endParaRPr lang="en-US" sz="2100" dirty="0"/>
          </a:p>
        </p:txBody>
      </p:sp>
      <p:sp>
        <p:nvSpPr>
          <p:cNvPr id="9" name="Rectangle: Rounded Corners 8">
            <a:extLst>
              <a:ext uri="{FF2B5EF4-FFF2-40B4-BE49-F238E27FC236}">
                <a16:creationId xmlns:a16="http://schemas.microsoft.com/office/drawing/2014/main" id="{6E89152D-A987-429D-9EE8-2D5FD86B5971}"/>
              </a:ext>
            </a:extLst>
          </p:cNvPr>
          <p:cNvSpPr/>
          <p:nvPr/>
        </p:nvSpPr>
        <p:spPr>
          <a:xfrm>
            <a:off x="8175959" y="2555112"/>
            <a:ext cx="3695412" cy="3693288"/>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Calibri" panose="020F0502020204030204" pitchFamily="34" charset="0"/>
                <a:cs typeface="Calibri" panose="020F0502020204030204" pitchFamily="34" charset="0"/>
              </a:rPr>
              <a:t>Critical Sepsis Intervention Warning </a:t>
            </a:r>
          </a:p>
          <a:p>
            <a:pPr algn="ctr"/>
            <a:r>
              <a:rPr lang="en-US" sz="2400" b="1" dirty="0">
                <a:latin typeface="Calibri" panose="020F0502020204030204" pitchFamily="34" charset="0"/>
                <a:cs typeface="Calibri" panose="020F0502020204030204" pitchFamily="34" charset="0"/>
              </a:rPr>
              <a:t>34% | TPR  .30| FPR .02</a:t>
            </a:r>
          </a:p>
          <a:p>
            <a:pPr algn="ctr"/>
            <a:endParaRPr lang="en-US" sz="2400" b="1" dirty="0">
              <a:latin typeface="Calibri" panose="020F0502020204030204" pitchFamily="34" charset="0"/>
              <a:cs typeface="Calibri" panose="020F0502020204030204" pitchFamily="34" charset="0"/>
            </a:endParaRPr>
          </a:p>
          <a:p>
            <a:pPr algn="ctr"/>
            <a:r>
              <a:rPr lang="en-US" sz="2400" b="1" dirty="0">
                <a:latin typeface="Calibri" panose="020F0502020204030204" pitchFamily="34" charset="0"/>
                <a:cs typeface="Calibri" panose="020F0502020204030204" pitchFamily="34" charset="0"/>
              </a:rPr>
              <a:t>Sepsis eminent; clinician should treat for sepsis</a:t>
            </a:r>
          </a:p>
          <a:p>
            <a:pPr algn="ctr"/>
            <a:endParaRPr lang="en-US" sz="2400" b="1" dirty="0">
              <a:latin typeface="Calibri" panose="020F0502020204030204" pitchFamily="34" charset="0"/>
              <a:cs typeface="Calibri" panose="020F0502020204030204" pitchFamily="34" charset="0"/>
            </a:endParaRPr>
          </a:p>
        </p:txBody>
      </p:sp>
      <p:sp>
        <p:nvSpPr>
          <p:cNvPr id="10" name="Rectangle: Rounded Corners 9">
            <a:extLst>
              <a:ext uri="{FF2B5EF4-FFF2-40B4-BE49-F238E27FC236}">
                <a16:creationId xmlns:a16="http://schemas.microsoft.com/office/drawing/2014/main" id="{FC05D07D-B69D-4C73-A538-7BF616DFE814}"/>
              </a:ext>
            </a:extLst>
          </p:cNvPr>
          <p:cNvSpPr/>
          <p:nvPr/>
        </p:nvSpPr>
        <p:spPr>
          <a:xfrm>
            <a:off x="320629" y="2555113"/>
            <a:ext cx="3695411" cy="379053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Calibri" panose="020F0502020204030204" pitchFamily="34" charset="0"/>
                <a:cs typeface="Calibri" panose="020F0502020204030204" pitchFamily="34" charset="0"/>
              </a:rPr>
              <a:t>Sepsis Concern Eliminator</a:t>
            </a:r>
          </a:p>
          <a:p>
            <a:pPr algn="ctr"/>
            <a:r>
              <a:rPr lang="en-US" sz="2400" b="1" dirty="0">
                <a:latin typeface="Calibri" panose="020F0502020204030204" pitchFamily="34" charset="0"/>
                <a:cs typeface="Calibri" panose="020F0502020204030204" pitchFamily="34" charset="0"/>
              </a:rPr>
              <a:t>4% | TPR  .96| FPR .81</a:t>
            </a:r>
          </a:p>
          <a:p>
            <a:pPr algn="ctr"/>
            <a:endParaRPr lang="en-US" sz="2400" b="1" dirty="0">
              <a:latin typeface="Calibri" panose="020F0502020204030204" pitchFamily="34" charset="0"/>
              <a:cs typeface="Calibri" panose="020F0502020204030204" pitchFamily="34" charset="0"/>
            </a:endParaRPr>
          </a:p>
          <a:p>
            <a:pPr algn="ctr"/>
            <a:r>
              <a:rPr lang="en-US" sz="2400" b="1" dirty="0">
                <a:latin typeface="Calibri" panose="020F0502020204030204" pitchFamily="34" charset="0"/>
                <a:cs typeface="Calibri" panose="020F0502020204030204" pitchFamily="34" charset="0"/>
              </a:rPr>
              <a:t>Indicates if a patient is very unlikely to </a:t>
            </a:r>
            <a:r>
              <a:rPr lang="en-US" sz="2400" b="1">
                <a:latin typeface="Calibri" panose="020F0502020204030204" pitchFamily="34" charset="0"/>
                <a:cs typeface="Calibri" panose="020F0502020204030204" pitchFamily="34" charset="0"/>
              </a:rPr>
              <a:t>develop sepsis</a:t>
            </a:r>
            <a:endParaRPr lang="en-US" sz="2400" b="1" dirty="0">
              <a:latin typeface="Calibri" panose="020F0502020204030204" pitchFamily="34" charset="0"/>
              <a:cs typeface="Calibri" panose="020F0502020204030204" pitchFamily="34" charset="0"/>
            </a:endParaRPr>
          </a:p>
        </p:txBody>
      </p:sp>
      <p:sp>
        <p:nvSpPr>
          <p:cNvPr id="11" name="Rectangle: Rounded Corners 10">
            <a:extLst>
              <a:ext uri="{FF2B5EF4-FFF2-40B4-BE49-F238E27FC236}">
                <a16:creationId xmlns:a16="http://schemas.microsoft.com/office/drawing/2014/main" id="{9BCE7888-9650-479C-BA20-2FC7BD63F5DC}"/>
              </a:ext>
            </a:extLst>
          </p:cNvPr>
          <p:cNvSpPr/>
          <p:nvPr/>
        </p:nvSpPr>
        <p:spPr>
          <a:xfrm>
            <a:off x="4248293" y="2555113"/>
            <a:ext cx="3695413" cy="3790532"/>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Calibri" panose="020F0502020204030204" pitchFamily="34" charset="0"/>
                <a:cs typeface="Calibri" panose="020F0502020204030204" pitchFamily="34" charset="0"/>
              </a:rPr>
              <a:t>Elevated Sepsis Intervention Warning </a:t>
            </a:r>
          </a:p>
          <a:p>
            <a:pPr algn="ctr"/>
            <a:r>
              <a:rPr lang="en-US" sz="2400" b="1" dirty="0">
                <a:latin typeface="Calibri" panose="020F0502020204030204" pitchFamily="34" charset="0"/>
                <a:cs typeface="Calibri" panose="020F0502020204030204" pitchFamily="34" charset="0"/>
              </a:rPr>
              <a:t>11% | TPR  .54| FPR .24</a:t>
            </a:r>
          </a:p>
          <a:p>
            <a:pPr algn="ctr"/>
            <a:endParaRPr lang="en-US" sz="2400" b="1" dirty="0">
              <a:latin typeface="Calibri" panose="020F0502020204030204" pitchFamily="34" charset="0"/>
              <a:cs typeface="Calibri" panose="020F0502020204030204" pitchFamily="34" charset="0"/>
            </a:endParaRPr>
          </a:p>
          <a:p>
            <a:pPr algn="ctr"/>
            <a:r>
              <a:rPr lang="en-US" sz="2400" b="1" dirty="0">
                <a:latin typeface="Calibri" panose="020F0502020204030204" pitchFamily="34" charset="0"/>
                <a:cs typeface="Calibri" panose="020F0502020204030204" pitchFamily="34" charset="0"/>
              </a:rPr>
              <a:t>Sepsis risk elevated; patient should be monitored closely</a:t>
            </a:r>
          </a:p>
        </p:txBody>
      </p:sp>
    </p:spTree>
    <p:extLst>
      <p:ext uri="{BB962C8B-B14F-4D97-AF65-F5344CB8AC3E}">
        <p14:creationId xmlns:p14="http://schemas.microsoft.com/office/powerpoint/2010/main" val="2438300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animBg="1"/>
      <p:bldP spid="10"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2C1E1-8AFE-46F0-BA65-9EEEB384B317}"/>
              </a:ext>
            </a:extLst>
          </p:cNvPr>
          <p:cNvSpPr>
            <a:spLocks noGrp="1"/>
          </p:cNvSpPr>
          <p:nvPr>
            <p:ph type="title"/>
          </p:nvPr>
        </p:nvSpPr>
        <p:spPr>
          <a:xfrm>
            <a:off x="919119" y="402336"/>
            <a:ext cx="10353762" cy="1257300"/>
          </a:xfrm>
        </p:spPr>
        <p:txBody>
          <a:bodyPr/>
          <a:lstStyle/>
          <a:p>
            <a:r>
              <a:rPr lang="en-US" dirty="0">
                <a:latin typeface="+mn-lt"/>
                <a:cs typeface="Calibri" panose="020F0502020204030204" pitchFamily="34" charset="0"/>
              </a:rPr>
              <a:t>Problem Identification </a:t>
            </a:r>
          </a:p>
        </p:txBody>
      </p:sp>
      <p:sp>
        <p:nvSpPr>
          <p:cNvPr id="3" name="Rectangle: Rounded Corners 2">
            <a:extLst>
              <a:ext uri="{FF2B5EF4-FFF2-40B4-BE49-F238E27FC236}">
                <a16:creationId xmlns:a16="http://schemas.microsoft.com/office/drawing/2014/main" id="{748E0D80-BB20-4501-84CF-19AF596E02A9}"/>
              </a:ext>
            </a:extLst>
          </p:cNvPr>
          <p:cNvSpPr/>
          <p:nvPr/>
        </p:nvSpPr>
        <p:spPr>
          <a:xfrm>
            <a:off x="6264441" y="1635634"/>
            <a:ext cx="4517134" cy="126949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Calibri" panose="020F0502020204030204" pitchFamily="34" charset="0"/>
                <a:cs typeface="Calibri" panose="020F0502020204030204" pitchFamily="34" charset="0"/>
              </a:rPr>
              <a:t>Solution Space</a:t>
            </a:r>
          </a:p>
          <a:p>
            <a:pPr algn="ctr"/>
            <a:r>
              <a:rPr lang="en-US" sz="2400" dirty="0">
                <a:latin typeface="Calibri" panose="020F0502020204030204" pitchFamily="34" charset="0"/>
                <a:cs typeface="Calibri" panose="020F0502020204030204" pitchFamily="34" charset="0"/>
              </a:rPr>
              <a:t>Classification of pre and non sepsis patients</a:t>
            </a:r>
          </a:p>
        </p:txBody>
      </p:sp>
      <p:sp>
        <p:nvSpPr>
          <p:cNvPr id="4" name="Rectangle: Rounded Corners 3">
            <a:extLst>
              <a:ext uri="{FF2B5EF4-FFF2-40B4-BE49-F238E27FC236}">
                <a16:creationId xmlns:a16="http://schemas.microsoft.com/office/drawing/2014/main" id="{3907C1BE-1233-45CF-AE6F-01DC89B92541}"/>
              </a:ext>
            </a:extLst>
          </p:cNvPr>
          <p:cNvSpPr/>
          <p:nvPr/>
        </p:nvSpPr>
        <p:spPr>
          <a:xfrm>
            <a:off x="919119" y="1647825"/>
            <a:ext cx="4517133" cy="12573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Calibri" panose="020F0502020204030204" pitchFamily="34" charset="0"/>
                <a:cs typeface="Calibri" panose="020F0502020204030204" pitchFamily="34" charset="0"/>
              </a:rPr>
              <a:t>Context</a:t>
            </a:r>
          </a:p>
          <a:p>
            <a:pPr algn="ctr"/>
            <a:r>
              <a:rPr lang="en-US" sz="2400" dirty="0">
                <a:latin typeface="Calibri" panose="020F0502020204030204" pitchFamily="34" charset="0"/>
                <a:cs typeface="Calibri" panose="020F0502020204030204" pitchFamily="34" charset="0"/>
              </a:rPr>
              <a:t>Sepsis is a leading cause of death in US hospital patients</a:t>
            </a:r>
            <a:endParaRPr lang="en-US" sz="3600" b="1" dirty="0">
              <a:latin typeface="Calibri" panose="020F0502020204030204" pitchFamily="34" charset="0"/>
              <a:cs typeface="Calibri" panose="020F0502020204030204" pitchFamily="34" charset="0"/>
            </a:endParaRPr>
          </a:p>
        </p:txBody>
      </p:sp>
      <p:sp>
        <p:nvSpPr>
          <p:cNvPr id="5" name="Rectangle: Rounded Corners 4">
            <a:extLst>
              <a:ext uri="{FF2B5EF4-FFF2-40B4-BE49-F238E27FC236}">
                <a16:creationId xmlns:a16="http://schemas.microsoft.com/office/drawing/2014/main" id="{F9AE2DF8-CE00-476B-9653-28B70170B558}"/>
              </a:ext>
            </a:extLst>
          </p:cNvPr>
          <p:cNvSpPr/>
          <p:nvPr/>
        </p:nvSpPr>
        <p:spPr>
          <a:xfrm>
            <a:off x="919119" y="3576146"/>
            <a:ext cx="4517135" cy="125730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Calibri" panose="020F0502020204030204" pitchFamily="34" charset="0"/>
                <a:cs typeface="Calibri" panose="020F0502020204030204" pitchFamily="34" charset="0"/>
              </a:rPr>
              <a:t>Success Criteria</a:t>
            </a:r>
          </a:p>
          <a:p>
            <a:pPr algn="ctr"/>
            <a:r>
              <a:rPr lang="en-US" sz="2400" dirty="0">
                <a:latin typeface="Calibri" panose="020F0502020204030204" pitchFamily="34" charset="0"/>
                <a:cs typeface="Calibri" panose="020F0502020204030204" pitchFamily="34" charset="0"/>
              </a:rPr>
              <a:t>Accurate classification of pre and non sepsis patients in test set</a:t>
            </a:r>
          </a:p>
        </p:txBody>
      </p:sp>
      <p:sp>
        <p:nvSpPr>
          <p:cNvPr id="6" name="Rectangle: Rounded Corners 5">
            <a:extLst>
              <a:ext uri="{FF2B5EF4-FFF2-40B4-BE49-F238E27FC236}">
                <a16:creationId xmlns:a16="http://schemas.microsoft.com/office/drawing/2014/main" id="{29087F9D-0BCC-4FFC-90F3-44C1F75E1C16}"/>
              </a:ext>
            </a:extLst>
          </p:cNvPr>
          <p:cNvSpPr/>
          <p:nvPr/>
        </p:nvSpPr>
        <p:spPr>
          <a:xfrm>
            <a:off x="6264441" y="3576146"/>
            <a:ext cx="4517134" cy="1269492"/>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Calibri" panose="020F0502020204030204" pitchFamily="34" charset="0"/>
                <a:cs typeface="Calibri" panose="020F0502020204030204" pitchFamily="34" charset="0"/>
              </a:rPr>
              <a:t>Data Source</a:t>
            </a:r>
          </a:p>
          <a:p>
            <a:pPr algn="ctr"/>
            <a:r>
              <a:rPr lang="en-US" sz="2400" dirty="0">
                <a:latin typeface="Calibri" panose="020F0502020204030204" pitchFamily="34" charset="0"/>
                <a:cs typeface="Calibri" panose="020F0502020204030204" pitchFamily="34" charset="0"/>
              </a:rPr>
              <a:t>Hourly data from 40,336 ICU patients in 2 hospitals</a:t>
            </a:r>
          </a:p>
        </p:txBody>
      </p:sp>
      <p:sp>
        <p:nvSpPr>
          <p:cNvPr id="8" name="Content Placeholder 2">
            <a:extLst>
              <a:ext uri="{FF2B5EF4-FFF2-40B4-BE49-F238E27FC236}">
                <a16:creationId xmlns:a16="http://schemas.microsoft.com/office/drawing/2014/main" id="{3CA4FA23-C794-4E99-8D86-39F06D0903D0}"/>
              </a:ext>
            </a:extLst>
          </p:cNvPr>
          <p:cNvSpPr txBox="1">
            <a:spLocks/>
          </p:cNvSpPr>
          <p:nvPr/>
        </p:nvSpPr>
        <p:spPr>
          <a:xfrm>
            <a:off x="809419" y="5226781"/>
            <a:ext cx="9972156" cy="1233297"/>
          </a:xfrm>
          <a:prstGeom prst="rect">
            <a:avLst/>
          </a:prstGeom>
        </p:spPr>
        <p:txBody>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None/>
            </a:pPr>
            <a:r>
              <a:rPr lang="en-US" sz="2800" dirty="0">
                <a:effectLst/>
                <a:latin typeface="Calibri" panose="020F0502020204030204" pitchFamily="34" charset="0"/>
                <a:cs typeface="Calibri" panose="020F0502020204030204" pitchFamily="34" charset="0"/>
              </a:rPr>
              <a:t>Problem Statement: Early intervention in sepsis patients can lead to better health outcomes. Is it possible to predict sepsis in ICU patients hours before clinical diagnosis?</a:t>
            </a:r>
          </a:p>
        </p:txBody>
      </p:sp>
    </p:spTree>
    <p:extLst>
      <p:ext uri="{BB962C8B-B14F-4D97-AF65-F5344CB8AC3E}">
        <p14:creationId xmlns:p14="http://schemas.microsoft.com/office/powerpoint/2010/main" val="2639625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05E28-7E75-4650-B685-207565DAD42B}"/>
              </a:ext>
            </a:extLst>
          </p:cNvPr>
          <p:cNvSpPr>
            <a:spLocks noGrp="1"/>
          </p:cNvSpPr>
          <p:nvPr>
            <p:ph type="title"/>
          </p:nvPr>
        </p:nvSpPr>
        <p:spPr/>
        <p:txBody>
          <a:bodyPr/>
          <a:lstStyle/>
          <a:p>
            <a:r>
              <a:rPr lang="en-US" dirty="0"/>
              <a:t>Conclusions &amp; Future Directions</a:t>
            </a:r>
          </a:p>
        </p:txBody>
      </p:sp>
      <p:sp>
        <p:nvSpPr>
          <p:cNvPr id="3" name="Content Placeholder 2">
            <a:extLst>
              <a:ext uri="{FF2B5EF4-FFF2-40B4-BE49-F238E27FC236}">
                <a16:creationId xmlns:a16="http://schemas.microsoft.com/office/drawing/2014/main" id="{9BA584D3-6A39-4B3B-BFF9-118DCF289EEE}"/>
              </a:ext>
            </a:extLst>
          </p:cNvPr>
          <p:cNvSpPr>
            <a:spLocks noGrp="1"/>
          </p:cNvSpPr>
          <p:nvPr>
            <p:ph sz="half" idx="1"/>
          </p:nvPr>
        </p:nvSpPr>
        <p:spPr>
          <a:xfrm>
            <a:off x="913795" y="2076450"/>
            <a:ext cx="10353762" cy="3622671"/>
          </a:xfrm>
        </p:spPr>
        <p:txBody>
          <a:bodyPr>
            <a:normAutofit lnSpcReduction="10000"/>
          </a:bodyPr>
          <a:lstStyle/>
          <a:p>
            <a:r>
              <a:rPr lang="en-US" dirty="0">
                <a:latin typeface="Calibri" panose="020F0502020204030204" pitchFamily="34" charset="0"/>
                <a:cs typeface="Calibri" panose="020F0502020204030204" pitchFamily="34" charset="0"/>
              </a:rPr>
              <a:t>Sepsis is known to manifest very differently in different people</a:t>
            </a:r>
          </a:p>
          <a:p>
            <a:r>
              <a:rPr lang="en-US" dirty="0">
                <a:latin typeface="Calibri" panose="020F0502020204030204" pitchFamily="34" charset="0"/>
                <a:cs typeface="Calibri" panose="020F0502020204030204" pitchFamily="34" charset="0"/>
              </a:rPr>
              <a:t>Nonetheless, the selected gradient boost model had skill in distinguishing groups</a:t>
            </a:r>
          </a:p>
          <a:p>
            <a:r>
              <a:rPr lang="en-US" dirty="0">
                <a:latin typeface="Calibri" panose="020F0502020204030204" pitchFamily="34" charset="0"/>
                <a:cs typeface="Calibri" panose="020F0502020204030204" pitchFamily="34" charset="0"/>
              </a:rPr>
              <a:t>The elevated sepsis intervention use case is the most feasible, because it could augment clinician’s decisions, while not being relied upon too greatly</a:t>
            </a:r>
          </a:p>
          <a:p>
            <a:r>
              <a:rPr lang="en-US" dirty="0">
                <a:latin typeface="Calibri" panose="020F0502020204030204" pitchFamily="34" charset="0"/>
                <a:cs typeface="Calibri" panose="020F0502020204030204" pitchFamily="34" charset="0"/>
              </a:rPr>
              <a:t>For actual clinical use, a model that could predict sepsis onset with greater precision and within a specific time frame is needed</a:t>
            </a:r>
          </a:p>
          <a:p>
            <a:r>
              <a:rPr lang="en-US" dirty="0">
                <a:latin typeface="Calibri" panose="020F0502020204030204" pitchFamily="34" charset="0"/>
                <a:cs typeface="Calibri" panose="020F0502020204030204" pitchFamily="34" charset="0"/>
              </a:rPr>
              <a:t>Recurrent neural net models have seen more success in this, as they can process sequences of data</a:t>
            </a:r>
            <a:r>
              <a:rPr lang="en-US" baseline="30000" dirty="0">
                <a:latin typeface="Calibri" panose="020F0502020204030204" pitchFamily="34" charset="0"/>
                <a:cs typeface="Calibri" panose="020F0502020204030204" pitchFamily="34" charset="0"/>
              </a:rPr>
              <a:t>[1]</a:t>
            </a:r>
            <a:endParaRPr lang="en-US" dirty="0">
              <a:latin typeface="Calibri" panose="020F0502020204030204" pitchFamily="34" charset="0"/>
              <a:cs typeface="Calibri" panose="020F0502020204030204" pitchFamily="34" charset="0"/>
            </a:endParaRPr>
          </a:p>
          <a:p>
            <a:endParaRPr lang="en-US" dirty="0"/>
          </a:p>
        </p:txBody>
      </p:sp>
      <p:sp>
        <p:nvSpPr>
          <p:cNvPr id="6" name="TextBox 5">
            <a:extLst>
              <a:ext uri="{FF2B5EF4-FFF2-40B4-BE49-F238E27FC236}">
                <a16:creationId xmlns:a16="http://schemas.microsoft.com/office/drawing/2014/main" id="{33D60888-330B-4102-AD8C-F28E4D10F2DC}"/>
              </a:ext>
            </a:extLst>
          </p:cNvPr>
          <p:cNvSpPr txBox="1"/>
          <p:nvPr/>
        </p:nvSpPr>
        <p:spPr>
          <a:xfrm>
            <a:off x="523783" y="6248400"/>
            <a:ext cx="10653204" cy="281231"/>
          </a:xfrm>
          <a:prstGeom prst="rect">
            <a:avLst/>
          </a:prstGeom>
          <a:noFill/>
        </p:spPr>
        <p:txBody>
          <a:bodyPr wrap="square">
            <a:spAutoFit/>
          </a:bodyPr>
          <a:lstStyle/>
          <a:p>
            <a:pPr marL="0" marR="0">
              <a:lnSpc>
                <a:spcPct val="107000"/>
              </a:lnSpc>
              <a:spcBef>
                <a:spcPts val="0"/>
              </a:spcBef>
              <a:spcAft>
                <a:spcPts val="800"/>
              </a:spcAft>
            </a:pPr>
            <a:r>
              <a:rPr lang="en-US" sz="12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[1] Liu, L., Wu, H., Wang, Z., Lieu, Z, Zhang, M. Early Prediction of Sepsis From Clinical Data via Heterogeneous Event Aggregation.  arXiv.org. 2019 Oct 12; 1910.06792v1.</a:t>
            </a:r>
            <a:endParaRPr lang="en-US"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62030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5F1AD-5AC4-444F-9F9F-DC165FB8D58E}"/>
              </a:ext>
            </a:extLst>
          </p:cNvPr>
          <p:cNvSpPr>
            <a:spLocks noGrp="1"/>
          </p:cNvSpPr>
          <p:nvPr>
            <p:ph type="title"/>
          </p:nvPr>
        </p:nvSpPr>
        <p:spPr/>
        <p:txBody>
          <a:bodyPr/>
          <a:lstStyle/>
          <a:p>
            <a:r>
              <a:rPr lang="en-US" dirty="0"/>
              <a:t>Data Structure &amp; Source</a:t>
            </a:r>
          </a:p>
        </p:txBody>
      </p:sp>
      <p:graphicFrame>
        <p:nvGraphicFramePr>
          <p:cNvPr id="3" name="Table 2">
            <a:extLst>
              <a:ext uri="{FF2B5EF4-FFF2-40B4-BE49-F238E27FC236}">
                <a16:creationId xmlns:a16="http://schemas.microsoft.com/office/drawing/2014/main" id="{4487B43D-5FE9-45B9-8258-79180F0094A8}"/>
              </a:ext>
            </a:extLst>
          </p:cNvPr>
          <p:cNvGraphicFramePr>
            <a:graphicFrameLocks noGrp="1"/>
          </p:cNvGraphicFramePr>
          <p:nvPr>
            <p:extLst>
              <p:ext uri="{D42A27DB-BD31-4B8C-83A1-F6EECF244321}">
                <p14:modId xmlns:p14="http://schemas.microsoft.com/office/powerpoint/2010/main" val="3677237871"/>
              </p:ext>
            </p:extLst>
          </p:nvPr>
        </p:nvGraphicFramePr>
        <p:xfrm>
          <a:off x="687898" y="2038525"/>
          <a:ext cx="10503015" cy="2330628"/>
        </p:xfrm>
        <a:graphic>
          <a:graphicData uri="http://schemas.openxmlformats.org/drawingml/2006/table">
            <a:tbl>
              <a:tblPr firstRow="1" firstCol="1" bandRow="1">
                <a:tableStyleId>{5C22544A-7EE6-4342-B048-85BDC9FD1C3A}</a:tableStyleId>
              </a:tblPr>
              <a:tblGrid>
                <a:gridCol w="2100603">
                  <a:extLst>
                    <a:ext uri="{9D8B030D-6E8A-4147-A177-3AD203B41FA5}">
                      <a16:colId xmlns:a16="http://schemas.microsoft.com/office/drawing/2014/main" val="3908735824"/>
                    </a:ext>
                  </a:extLst>
                </a:gridCol>
                <a:gridCol w="2100603">
                  <a:extLst>
                    <a:ext uri="{9D8B030D-6E8A-4147-A177-3AD203B41FA5}">
                      <a16:colId xmlns:a16="http://schemas.microsoft.com/office/drawing/2014/main" val="288134146"/>
                    </a:ext>
                  </a:extLst>
                </a:gridCol>
                <a:gridCol w="2100603">
                  <a:extLst>
                    <a:ext uri="{9D8B030D-6E8A-4147-A177-3AD203B41FA5}">
                      <a16:colId xmlns:a16="http://schemas.microsoft.com/office/drawing/2014/main" val="1447258458"/>
                    </a:ext>
                  </a:extLst>
                </a:gridCol>
                <a:gridCol w="2100603">
                  <a:extLst>
                    <a:ext uri="{9D8B030D-6E8A-4147-A177-3AD203B41FA5}">
                      <a16:colId xmlns:a16="http://schemas.microsoft.com/office/drawing/2014/main" val="3640015734"/>
                    </a:ext>
                  </a:extLst>
                </a:gridCol>
                <a:gridCol w="2100603">
                  <a:extLst>
                    <a:ext uri="{9D8B030D-6E8A-4147-A177-3AD203B41FA5}">
                      <a16:colId xmlns:a16="http://schemas.microsoft.com/office/drawing/2014/main" val="1193881726"/>
                    </a:ext>
                  </a:extLst>
                </a:gridCol>
              </a:tblGrid>
              <a:tr h="679508">
                <a:tc>
                  <a:txBody>
                    <a:bodyPr/>
                    <a:lstStyle/>
                    <a:p>
                      <a:pPr marL="0" marR="0" algn="ctr">
                        <a:lnSpc>
                          <a:spcPct val="107000"/>
                        </a:lnSpc>
                        <a:spcBef>
                          <a:spcPts val="0"/>
                        </a:spcBef>
                        <a:spcAft>
                          <a:spcPts val="0"/>
                        </a:spcAft>
                      </a:pPr>
                      <a:r>
                        <a:rPr lang="en-US" sz="2000" dirty="0">
                          <a:effectLst/>
                        </a:rPr>
                        <a:t>Time (Hours)</a:t>
                      </a:r>
                    </a:p>
                  </a:txBody>
                  <a:tcPr marL="68580" marR="68580" marT="0" marB="0"/>
                </a:tc>
                <a:tc>
                  <a:txBody>
                    <a:bodyPr/>
                    <a:lstStyle/>
                    <a:p>
                      <a:pPr marL="0" marR="0" algn="ctr">
                        <a:lnSpc>
                          <a:spcPct val="107000"/>
                        </a:lnSpc>
                        <a:spcBef>
                          <a:spcPts val="0"/>
                        </a:spcBef>
                        <a:spcAft>
                          <a:spcPts val="0"/>
                        </a:spcAft>
                      </a:pPr>
                      <a:r>
                        <a:rPr lang="en-US" sz="2000" dirty="0">
                          <a:effectLst/>
                        </a:rPr>
                        <a:t>Vital Signs</a:t>
                      </a:r>
                    </a:p>
                    <a:p>
                      <a:pPr marL="0" marR="0" algn="ctr">
                        <a:lnSpc>
                          <a:spcPct val="107000"/>
                        </a:lnSpc>
                        <a:spcBef>
                          <a:spcPts val="0"/>
                        </a:spcBef>
                        <a:spcAft>
                          <a:spcPts val="0"/>
                        </a:spcAft>
                      </a:pPr>
                      <a:r>
                        <a:rPr lang="en-US" sz="2000" dirty="0">
                          <a:effectLst/>
                        </a:rPr>
                        <a:t>1-8</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a:txBody>
                    <a:bodyPr/>
                    <a:lstStyle/>
                    <a:p>
                      <a:pPr marL="0" marR="0" algn="ctr">
                        <a:lnSpc>
                          <a:spcPct val="107000"/>
                        </a:lnSpc>
                        <a:spcBef>
                          <a:spcPts val="0"/>
                        </a:spcBef>
                        <a:spcAft>
                          <a:spcPts val="0"/>
                        </a:spcAft>
                      </a:pPr>
                      <a:r>
                        <a:rPr lang="en-US" sz="2000" dirty="0">
                          <a:effectLst/>
                        </a:rPr>
                        <a:t>Laboratory Values</a:t>
                      </a:r>
                    </a:p>
                    <a:p>
                      <a:pPr marL="0" marR="0" algn="ctr">
                        <a:lnSpc>
                          <a:spcPct val="107000"/>
                        </a:lnSpc>
                        <a:spcBef>
                          <a:spcPts val="0"/>
                        </a:spcBef>
                        <a:spcAft>
                          <a:spcPts val="0"/>
                        </a:spcAft>
                      </a:pPr>
                      <a:r>
                        <a:rPr lang="en-US" sz="2000" dirty="0">
                          <a:effectLst/>
                        </a:rPr>
                        <a:t>9-34</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6D9551"/>
                    </a:solidFill>
                  </a:tcPr>
                </a:tc>
                <a:tc>
                  <a:txBody>
                    <a:bodyPr/>
                    <a:lstStyle/>
                    <a:p>
                      <a:pPr marL="0" marR="0" algn="ctr">
                        <a:lnSpc>
                          <a:spcPct val="107000"/>
                        </a:lnSpc>
                        <a:spcBef>
                          <a:spcPts val="0"/>
                        </a:spcBef>
                        <a:spcAft>
                          <a:spcPts val="0"/>
                        </a:spcAft>
                      </a:pPr>
                      <a:r>
                        <a:rPr lang="en-US" sz="2000" dirty="0">
                          <a:effectLst/>
                        </a:rPr>
                        <a:t>Demographics</a:t>
                      </a:r>
                    </a:p>
                    <a:p>
                      <a:pPr marL="0" marR="0" algn="ctr">
                        <a:lnSpc>
                          <a:spcPct val="107000"/>
                        </a:lnSpc>
                        <a:spcBef>
                          <a:spcPts val="0"/>
                        </a:spcBef>
                        <a:spcAft>
                          <a:spcPts val="0"/>
                        </a:spcAft>
                      </a:pPr>
                      <a:r>
                        <a:rPr lang="en-US" sz="2000" dirty="0">
                          <a:effectLst/>
                        </a:rPr>
                        <a:t>35-40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C32FBC"/>
                    </a:solidFill>
                  </a:tcPr>
                </a:tc>
                <a:tc>
                  <a:txBody>
                    <a:bodyPr/>
                    <a:lstStyle/>
                    <a:p>
                      <a:pPr marL="0" marR="0" algn="ctr">
                        <a:lnSpc>
                          <a:spcPct val="107000"/>
                        </a:lnSpc>
                        <a:spcBef>
                          <a:spcPts val="0"/>
                        </a:spcBef>
                        <a:spcAft>
                          <a:spcPts val="0"/>
                        </a:spcAft>
                      </a:pPr>
                      <a:r>
                        <a:rPr lang="en-US" sz="2000" dirty="0">
                          <a:effectLst/>
                        </a:rPr>
                        <a:t>Sepsis Label</a:t>
                      </a:r>
                    </a:p>
                    <a:p>
                      <a:pPr marL="0" marR="0" algn="ctr">
                        <a:lnSpc>
                          <a:spcPct val="107000"/>
                        </a:lnSpc>
                        <a:spcBef>
                          <a:spcPts val="0"/>
                        </a:spcBef>
                        <a:spcAft>
                          <a:spcPts val="0"/>
                        </a:spcAft>
                      </a:pPr>
                      <a:r>
                        <a:rPr lang="en-US" sz="2000" dirty="0">
                          <a:effectLst/>
                        </a:rPr>
                        <a:t>41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1471E2"/>
                    </a:solidFill>
                  </a:tcPr>
                </a:tc>
                <a:extLst>
                  <a:ext uri="{0D108BD9-81ED-4DB2-BD59-A6C34878D82A}">
                    <a16:rowId xmlns:a16="http://schemas.microsoft.com/office/drawing/2014/main" val="167774316"/>
                  </a:ext>
                </a:extLst>
              </a:tr>
              <a:tr h="412780">
                <a:tc>
                  <a:txBody>
                    <a:bodyPr/>
                    <a:lstStyle/>
                    <a:p>
                      <a:pPr marL="0" marR="0" algn="ctr">
                        <a:lnSpc>
                          <a:spcPct val="107000"/>
                        </a:lnSpc>
                        <a:spcBef>
                          <a:spcPts val="0"/>
                        </a:spcBef>
                        <a:spcAft>
                          <a:spcPts val="0"/>
                        </a:spcAft>
                      </a:pPr>
                      <a:r>
                        <a:rPr lang="en-US" sz="2000" dirty="0">
                          <a:effectLst/>
                        </a:rPr>
                        <a:t>t</a:t>
                      </a:r>
                      <a:r>
                        <a:rPr lang="en-US" sz="2000" baseline="-25000" dirty="0">
                          <a:effectLst/>
                        </a:rPr>
                        <a:t>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C2D6B4"/>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0C2EE"/>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88B9F4"/>
                    </a:solidFill>
                  </a:tcPr>
                </a:tc>
                <a:extLst>
                  <a:ext uri="{0D108BD9-81ED-4DB2-BD59-A6C34878D82A}">
                    <a16:rowId xmlns:a16="http://schemas.microsoft.com/office/drawing/2014/main" val="2643776798"/>
                  </a:ext>
                </a:extLst>
              </a:tr>
              <a:tr h="412780">
                <a:tc>
                  <a:txBody>
                    <a:bodyPr/>
                    <a:lstStyle/>
                    <a:p>
                      <a:pPr marL="0" marR="0" algn="ctr">
                        <a:lnSpc>
                          <a:spcPct val="107000"/>
                        </a:lnSpc>
                        <a:spcBef>
                          <a:spcPts val="0"/>
                        </a:spcBef>
                        <a:spcAft>
                          <a:spcPts val="0"/>
                        </a:spcAft>
                      </a:pPr>
                      <a:r>
                        <a:rPr lang="en-US" sz="2000">
                          <a:effectLst/>
                        </a:rPr>
                        <a:t>t</a:t>
                      </a:r>
                      <a:r>
                        <a:rPr lang="en-US" sz="2000" baseline="-250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C2D6B4"/>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0C2EE"/>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88B9F4"/>
                    </a:solidFill>
                  </a:tcPr>
                </a:tc>
                <a:extLst>
                  <a:ext uri="{0D108BD9-81ED-4DB2-BD59-A6C34878D82A}">
                    <a16:rowId xmlns:a16="http://schemas.microsoft.com/office/drawing/2014/main" val="3540922726"/>
                  </a:ext>
                </a:extLst>
              </a:tr>
              <a:tr h="412780">
                <a:tc>
                  <a:txBody>
                    <a:bodyPr/>
                    <a:lstStyle/>
                    <a:p>
                      <a:pPr marL="0" marR="0" algn="ctr">
                        <a:lnSpc>
                          <a:spcPct val="107000"/>
                        </a:lnSpc>
                        <a:spcBef>
                          <a:spcPts val="0"/>
                        </a:spcBef>
                        <a:spcAft>
                          <a:spcPts val="0"/>
                        </a:spcAft>
                      </a:pPr>
                      <a:r>
                        <a:rPr lang="en-US" sz="20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C2D6B4"/>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0C2EE"/>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88B9F4"/>
                    </a:solidFill>
                  </a:tcPr>
                </a:tc>
                <a:extLst>
                  <a:ext uri="{0D108BD9-81ED-4DB2-BD59-A6C34878D82A}">
                    <a16:rowId xmlns:a16="http://schemas.microsoft.com/office/drawing/2014/main" val="3153596879"/>
                  </a:ext>
                </a:extLst>
              </a:tr>
              <a:tr h="412780">
                <a:tc>
                  <a:txBody>
                    <a:bodyPr/>
                    <a:lstStyle/>
                    <a:p>
                      <a:pPr marL="0" marR="0" algn="ctr">
                        <a:lnSpc>
                          <a:spcPct val="107000"/>
                        </a:lnSpc>
                        <a:spcBef>
                          <a:spcPts val="0"/>
                        </a:spcBef>
                        <a:spcAft>
                          <a:spcPts val="0"/>
                        </a:spcAft>
                      </a:pPr>
                      <a:r>
                        <a:rPr lang="en-US" sz="2000">
                          <a:effectLst/>
                        </a:rPr>
                        <a:t>t</a:t>
                      </a:r>
                      <a:r>
                        <a:rPr lang="en-US" sz="2000" baseline="-25000">
                          <a:effectLst/>
                        </a:rPr>
                        <a:t>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C2D6B4"/>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0C2EE"/>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88B9F4"/>
                    </a:solidFill>
                  </a:tcPr>
                </a:tc>
                <a:extLst>
                  <a:ext uri="{0D108BD9-81ED-4DB2-BD59-A6C34878D82A}">
                    <a16:rowId xmlns:a16="http://schemas.microsoft.com/office/drawing/2014/main" val="1395236935"/>
                  </a:ext>
                </a:extLst>
              </a:tr>
            </a:tbl>
          </a:graphicData>
        </a:graphic>
      </p:graphicFrame>
      <p:graphicFrame>
        <p:nvGraphicFramePr>
          <p:cNvPr id="4" name="Table 3">
            <a:extLst>
              <a:ext uri="{FF2B5EF4-FFF2-40B4-BE49-F238E27FC236}">
                <a16:creationId xmlns:a16="http://schemas.microsoft.com/office/drawing/2014/main" id="{C6A5171C-FC63-44EC-A6EF-96780D562E44}"/>
              </a:ext>
            </a:extLst>
          </p:cNvPr>
          <p:cNvGraphicFramePr>
            <a:graphicFrameLocks noGrp="1"/>
          </p:cNvGraphicFramePr>
          <p:nvPr>
            <p:extLst>
              <p:ext uri="{D42A27DB-BD31-4B8C-83A1-F6EECF244321}">
                <p14:modId xmlns:p14="http://schemas.microsoft.com/office/powerpoint/2010/main" val="2617252815"/>
              </p:ext>
            </p:extLst>
          </p:nvPr>
        </p:nvGraphicFramePr>
        <p:xfrm>
          <a:off x="687898" y="2038525"/>
          <a:ext cx="10503015" cy="2330628"/>
        </p:xfrm>
        <a:graphic>
          <a:graphicData uri="http://schemas.openxmlformats.org/drawingml/2006/table">
            <a:tbl>
              <a:tblPr firstRow="1" firstCol="1" bandRow="1">
                <a:tableStyleId>{5C22544A-7EE6-4342-B048-85BDC9FD1C3A}</a:tableStyleId>
              </a:tblPr>
              <a:tblGrid>
                <a:gridCol w="2100603">
                  <a:extLst>
                    <a:ext uri="{9D8B030D-6E8A-4147-A177-3AD203B41FA5}">
                      <a16:colId xmlns:a16="http://schemas.microsoft.com/office/drawing/2014/main" val="3908735824"/>
                    </a:ext>
                  </a:extLst>
                </a:gridCol>
                <a:gridCol w="2100603">
                  <a:extLst>
                    <a:ext uri="{9D8B030D-6E8A-4147-A177-3AD203B41FA5}">
                      <a16:colId xmlns:a16="http://schemas.microsoft.com/office/drawing/2014/main" val="288134146"/>
                    </a:ext>
                  </a:extLst>
                </a:gridCol>
                <a:gridCol w="2100603">
                  <a:extLst>
                    <a:ext uri="{9D8B030D-6E8A-4147-A177-3AD203B41FA5}">
                      <a16:colId xmlns:a16="http://schemas.microsoft.com/office/drawing/2014/main" val="1447258458"/>
                    </a:ext>
                  </a:extLst>
                </a:gridCol>
                <a:gridCol w="2100603">
                  <a:extLst>
                    <a:ext uri="{9D8B030D-6E8A-4147-A177-3AD203B41FA5}">
                      <a16:colId xmlns:a16="http://schemas.microsoft.com/office/drawing/2014/main" val="3640015734"/>
                    </a:ext>
                  </a:extLst>
                </a:gridCol>
                <a:gridCol w="2100603">
                  <a:extLst>
                    <a:ext uri="{9D8B030D-6E8A-4147-A177-3AD203B41FA5}">
                      <a16:colId xmlns:a16="http://schemas.microsoft.com/office/drawing/2014/main" val="1193881726"/>
                    </a:ext>
                  </a:extLst>
                </a:gridCol>
              </a:tblGrid>
              <a:tr h="679508">
                <a:tc>
                  <a:txBody>
                    <a:bodyPr/>
                    <a:lstStyle/>
                    <a:p>
                      <a:pPr marL="0" marR="0" algn="ctr">
                        <a:lnSpc>
                          <a:spcPct val="107000"/>
                        </a:lnSpc>
                        <a:spcBef>
                          <a:spcPts val="0"/>
                        </a:spcBef>
                        <a:spcAft>
                          <a:spcPts val="0"/>
                        </a:spcAft>
                      </a:pPr>
                      <a:r>
                        <a:rPr lang="en-US" sz="2000" dirty="0">
                          <a:effectLst/>
                        </a:rPr>
                        <a:t>Time (Hours)</a:t>
                      </a:r>
                    </a:p>
                  </a:txBody>
                  <a:tcPr marL="68580" marR="68580" marT="0" marB="0"/>
                </a:tc>
                <a:tc>
                  <a:txBody>
                    <a:bodyPr/>
                    <a:lstStyle/>
                    <a:p>
                      <a:pPr marL="0" marR="0" algn="ctr">
                        <a:lnSpc>
                          <a:spcPct val="107000"/>
                        </a:lnSpc>
                        <a:spcBef>
                          <a:spcPts val="0"/>
                        </a:spcBef>
                        <a:spcAft>
                          <a:spcPts val="0"/>
                        </a:spcAft>
                      </a:pPr>
                      <a:r>
                        <a:rPr lang="en-US" sz="2000" dirty="0">
                          <a:effectLst/>
                        </a:rPr>
                        <a:t>Vital Signs</a:t>
                      </a:r>
                    </a:p>
                    <a:p>
                      <a:pPr marL="0" marR="0" algn="ctr">
                        <a:lnSpc>
                          <a:spcPct val="107000"/>
                        </a:lnSpc>
                        <a:spcBef>
                          <a:spcPts val="0"/>
                        </a:spcBef>
                        <a:spcAft>
                          <a:spcPts val="0"/>
                        </a:spcAft>
                      </a:pPr>
                      <a:r>
                        <a:rPr lang="en-US" sz="2000" dirty="0">
                          <a:effectLst/>
                        </a:rPr>
                        <a:t>1-8</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Laboratory Values</a:t>
                      </a:r>
                    </a:p>
                    <a:p>
                      <a:pPr marL="0" marR="0" algn="ctr">
                        <a:lnSpc>
                          <a:spcPct val="107000"/>
                        </a:lnSpc>
                        <a:spcBef>
                          <a:spcPts val="0"/>
                        </a:spcBef>
                        <a:spcAft>
                          <a:spcPts val="0"/>
                        </a:spcAft>
                      </a:pPr>
                      <a:r>
                        <a:rPr lang="en-US" sz="2000" dirty="0">
                          <a:effectLst/>
                        </a:rPr>
                        <a:t>9-34</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Demographics</a:t>
                      </a:r>
                    </a:p>
                    <a:p>
                      <a:pPr marL="0" marR="0" algn="ctr">
                        <a:lnSpc>
                          <a:spcPct val="107000"/>
                        </a:lnSpc>
                        <a:spcBef>
                          <a:spcPts val="0"/>
                        </a:spcBef>
                        <a:spcAft>
                          <a:spcPts val="0"/>
                        </a:spcAft>
                      </a:pPr>
                      <a:r>
                        <a:rPr lang="en-US" sz="2000" dirty="0">
                          <a:effectLst/>
                        </a:rPr>
                        <a:t>35-40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Sepsis Label</a:t>
                      </a:r>
                    </a:p>
                    <a:p>
                      <a:pPr marL="0" marR="0" algn="ctr">
                        <a:lnSpc>
                          <a:spcPct val="107000"/>
                        </a:lnSpc>
                        <a:spcBef>
                          <a:spcPts val="0"/>
                        </a:spcBef>
                        <a:spcAft>
                          <a:spcPts val="0"/>
                        </a:spcAft>
                      </a:pPr>
                      <a:r>
                        <a:rPr lang="en-US" sz="2000" dirty="0">
                          <a:effectLst/>
                        </a:rPr>
                        <a:t>41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extLst>
                  <a:ext uri="{0D108BD9-81ED-4DB2-BD59-A6C34878D82A}">
                    <a16:rowId xmlns:a16="http://schemas.microsoft.com/office/drawing/2014/main" val="167774316"/>
                  </a:ext>
                </a:extLst>
              </a:tr>
              <a:tr h="412780">
                <a:tc>
                  <a:txBody>
                    <a:bodyPr/>
                    <a:lstStyle/>
                    <a:p>
                      <a:pPr marL="0" marR="0" algn="ctr">
                        <a:lnSpc>
                          <a:spcPct val="107000"/>
                        </a:lnSpc>
                        <a:spcBef>
                          <a:spcPts val="0"/>
                        </a:spcBef>
                        <a:spcAft>
                          <a:spcPts val="0"/>
                        </a:spcAft>
                      </a:pPr>
                      <a:r>
                        <a:rPr lang="en-US" sz="2000" dirty="0">
                          <a:effectLst/>
                        </a:rPr>
                        <a:t>t</a:t>
                      </a:r>
                      <a:r>
                        <a:rPr lang="en-US" sz="2000" baseline="-25000" dirty="0">
                          <a:effectLst/>
                        </a:rPr>
                        <a:t>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extLst>
                  <a:ext uri="{0D108BD9-81ED-4DB2-BD59-A6C34878D82A}">
                    <a16:rowId xmlns:a16="http://schemas.microsoft.com/office/drawing/2014/main" val="2643776798"/>
                  </a:ext>
                </a:extLst>
              </a:tr>
              <a:tr h="412780">
                <a:tc>
                  <a:txBody>
                    <a:bodyPr/>
                    <a:lstStyle/>
                    <a:p>
                      <a:pPr marL="0" marR="0" algn="ctr">
                        <a:lnSpc>
                          <a:spcPct val="107000"/>
                        </a:lnSpc>
                        <a:spcBef>
                          <a:spcPts val="0"/>
                        </a:spcBef>
                        <a:spcAft>
                          <a:spcPts val="0"/>
                        </a:spcAft>
                      </a:pPr>
                      <a:r>
                        <a:rPr lang="en-US" sz="2000" dirty="0">
                          <a:effectLst/>
                        </a:rPr>
                        <a:t>t</a:t>
                      </a:r>
                      <a:r>
                        <a:rPr lang="en-US" sz="2000" baseline="-25000" dirty="0">
                          <a:effectLst/>
                        </a:rPr>
                        <a:t>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extLst>
                  <a:ext uri="{0D108BD9-81ED-4DB2-BD59-A6C34878D82A}">
                    <a16:rowId xmlns:a16="http://schemas.microsoft.com/office/drawing/2014/main" val="3540922726"/>
                  </a:ext>
                </a:extLst>
              </a:tr>
              <a:tr h="412780">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extLst>
                  <a:ext uri="{0D108BD9-81ED-4DB2-BD59-A6C34878D82A}">
                    <a16:rowId xmlns:a16="http://schemas.microsoft.com/office/drawing/2014/main" val="3153596879"/>
                  </a:ext>
                </a:extLst>
              </a:tr>
              <a:tr h="412780">
                <a:tc>
                  <a:txBody>
                    <a:bodyPr/>
                    <a:lstStyle/>
                    <a:p>
                      <a:pPr marL="0" marR="0" algn="ctr">
                        <a:lnSpc>
                          <a:spcPct val="107000"/>
                        </a:lnSpc>
                        <a:spcBef>
                          <a:spcPts val="0"/>
                        </a:spcBef>
                        <a:spcAft>
                          <a:spcPts val="0"/>
                        </a:spcAft>
                      </a:pPr>
                      <a:r>
                        <a:rPr lang="en-US" sz="2000" dirty="0">
                          <a:effectLst/>
                        </a:rPr>
                        <a:t>t</a:t>
                      </a:r>
                      <a:r>
                        <a:rPr lang="en-US" sz="2000" baseline="-25000" dirty="0">
                          <a:effectLst/>
                        </a:rPr>
                        <a:t>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extLst>
                  <a:ext uri="{0D108BD9-81ED-4DB2-BD59-A6C34878D82A}">
                    <a16:rowId xmlns:a16="http://schemas.microsoft.com/office/drawing/2014/main" val="1395236935"/>
                  </a:ext>
                </a:extLst>
              </a:tr>
            </a:tbl>
          </a:graphicData>
        </a:graphic>
      </p:graphicFrame>
      <p:graphicFrame>
        <p:nvGraphicFramePr>
          <p:cNvPr id="10" name="Table 9">
            <a:extLst>
              <a:ext uri="{FF2B5EF4-FFF2-40B4-BE49-F238E27FC236}">
                <a16:creationId xmlns:a16="http://schemas.microsoft.com/office/drawing/2014/main" id="{B48C3726-8C20-4258-97B8-040201E009BE}"/>
              </a:ext>
            </a:extLst>
          </p:cNvPr>
          <p:cNvGraphicFramePr>
            <a:graphicFrameLocks noGrp="1"/>
          </p:cNvGraphicFramePr>
          <p:nvPr>
            <p:extLst>
              <p:ext uri="{D42A27DB-BD31-4B8C-83A1-F6EECF244321}">
                <p14:modId xmlns:p14="http://schemas.microsoft.com/office/powerpoint/2010/main" val="2923187081"/>
              </p:ext>
            </p:extLst>
          </p:nvPr>
        </p:nvGraphicFramePr>
        <p:xfrm>
          <a:off x="687897" y="2038525"/>
          <a:ext cx="10503015" cy="2330628"/>
        </p:xfrm>
        <a:graphic>
          <a:graphicData uri="http://schemas.openxmlformats.org/drawingml/2006/table">
            <a:tbl>
              <a:tblPr firstRow="1" firstCol="1" bandRow="1">
                <a:tableStyleId>{5C22544A-7EE6-4342-B048-85BDC9FD1C3A}</a:tableStyleId>
              </a:tblPr>
              <a:tblGrid>
                <a:gridCol w="2100603">
                  <a:extLst>
                    <a:ext uri="{9D8B030D-6E8A-4147-A177-3AD203B41FA5}">
                      <a16:colId xmlns:a16="http://schemas.microsoft.com/office/drawing/2014/main" val="3908735824"/>
                    </a:ext>
                  </a:extLst>
                </a:gridCol>
                <a:gridCol w="2100603">
                  <a:extLst>
                    <a:ext uri="{9D8B030D-6E8A-4147-A177-3AD203B41FA5}">
                      <a16:colId xmlns:a16="http://schemas.microsoft.com/office/drawing/2014/main" val="288134146"/>
                    </a:ext>
                  </a:extLst>
                </a:gridCol>
                <a:gridCol w="2100603">
                  <a:extLst>
                    <a:ext uri="{9D8B030D-6E8A-4147-A177-3AD203B41FA5}">
                      <a16:colId xmlns:a16="http://schemas.microsoft.com/office/drawing/2014/main" val="1447258458"/>
                    </a:ext>
                  </a:extLst>
                </a:gridCol>
                <a:gridCol w="2100603">
                  <a:extLst>
                    <a:ext uri="{9D8B030D-6E8A-4147-A177-3AD203B41FA5}">
                      <a16:colId xmlns:a16="http://schemas.microsoft.com/office/drawing/2014/main" val="3640015734"/>
                    </a:ext>
                  </a:extLst>
                </a:gridCol>
                <a:gridCol w="2100603">
                  <a:extLst>
                    <a:ext uri="{9D8B030D-6E8A-4147-A177-3AD203B41FA5}">
                      <a16:colId xmlns:a16="http://schemas.microsoft.com/office/drawing/2014/main" val="1193881726"/>
                    </a:ext>
                  </a:extLst>
                </a:gridCol>
              </a:tblGrid>
              <a:tr h="679508">
                <a:tc>
                  <a:txBody>
                    <a:bodyPr/>
                    <a:lstStyle/>
                    <a:p>
                      <a:pPr marL="0" marR="0" algn="ctr">
                        <a:lnSpc>
                          <a:spcPct val="107000"/>
                        </a:lnSpc>
                        <a:spcBef>
                          <a:spcPts val="0"/>
                        </a:spcBef>
                        <a:spcAft>
                          <a:spcPts val="0"/>
                        </a:spcAft>
                      </a:pPr>
                      <a:r>
                        <a:rPr lang="en-US" sz="2000" dirty="0">
                          <a:effectLst/>
                        </a:rPr>
                        <a:t>Time (Hours)</a:t>
                      </a: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Vital Signs</a:t>
                      </a:r>
                    </a:p>
                    <a:p>
                      <a:pPr marL="0" marR="0" algn="ctr">
                        <a:lnSpc>
                          <a:spcPct val="107000"/>
                        </a:lnSpc>
                        <a:spcBef>
                          <a:spcPts val="0"/>
                        </a:spcBef>
                        <a:spcAft>
                          <a:spcPts val="0"/>
                        </a:spcAft>
                      </a:pPr>
                      <a:r>
                        <a:rPr lang="en-US" sz="2000" dirty="0">
                          <a:effectLst/>
                        </a:rPr>
                        <a:t>1-8</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a:txBody>
                    <a:bodyPr/>
                    <a:lstStyle/>
                    <a:p>
                      <a:pPr marL="0" marR="0" algn="ctr">
                        <a:lnSpc>
                          <a:spcPct val="107000"/>
                        </a:lnSpc>
                        <a:spcBef>
                          <a:spcPts val="0"/>
                        </a:spcBef>
                        <a:spcAft>
                          <a:spcPts val="0"/>
                        </a:spcAft>
                      </a:pPr>
                      <a:r>
                        <a:rPr lang="en-US" sz="2000" dirty="0">
                          <a:effectLst/>
                        </a:rPr>
                        <a:t>Laboratory Values</a:t>
                      </a:r>
                    </a:p>
                    <a:p>
                      <a:pPr marL="0" marR="0" algn="ctr">
                        <a:lnSpc>
                          <a:spcPct val="107000"/>
                        </a:lnSpc>
                        <a:spcBef>
                          <a:spcPts val="0"/>
                        </a:spcBef>
                        <a:spcAft>
                          <a:spcPts val="0"/>
                        </a:spcAft>
                      </a:pPr>
                      <a:r>
                        <a:rPr lang="en-US" sz="2000" dirty="0">
                          <a:effectLst/>
                        </a:rPr>
                        <a:t>9-34</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Demographics</a:t>
                      </a:r>
                    </a:p>
                    <a:p>
                      <a:pPr marL="0" marR="0" algn="ctr">
                        <a:lnSpc>
                          <a:spcPct val="107000"/>
                        </a:lnSpc>
                        <a:spcBef>
                          <a:spcPts val="0"/>
                        </a:spcBef>
                        <a:spcAft>
                          <a:spcPts val="0"/>
                        </a:spcAft>
                      </a:pPr>
                      <a:r>
                        <a:rPr lang="en-US" sz="2000" dirty="0">
                          <a:effectLst/>
                        </a:rPr>
                        <a:t>35-40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Sepsis Label</a:t>
                      </a:r>
                    </a:p>
                    <a:p>
                      <a:pPr marL="0" marR="0" algn="ctr">
                        <a:lnSpc>
                          <a:spcPct val="107000"/>
                        </a:lnSpc>
                        <a:spcBef>
                          <a:spcPts val="0"/>
                        </a:spcBef>
                        <a:spcAft>
                          <a:spcPts val="0"/>
                        </a:spcAft>
                      </a:pPr>
                      <a:r>
                        <a:rPr lang="en-US" sz="2000" dirty="0">
                          <a:effectLst/>
                        </a:rPr>
                        <a:t>41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extLst>
                  <a:ext uri="{0D108BD9-81ED-4DB2-BD59-A6C34878D82A}">
                    <a16:rowId xmlns:a16="http://schemas.microsoft.com/office/drawing/2014/main" val="167774316"/>
                  </a:ext>
                </a:extLst>
              </a:tr>
              <a:tr h="412780">
                <a:tc>
                  <a:txBody>
                    <a:bodyPr/>
                    <a:lstStyle/>
                    <a:p>
                      <a:pPr marL="0" marR="0" algn="ctr">
                        <a:lnSpc>
                          <a:spcPct val="107000"/>
                        </a:lnSpc>
                        <a:spcBef>
                          <a:spcPts val="0"/>
                        </a:spcBef>
                        <a:spcAft>
                          <a:spcPts val="0"/>
                        </a:spcAft>
                      </a:pPr>
                      <a:r>
                        <a:rPr lang="en-US" sz="2000" dirty="0">
                          <a:effectLst/>
                        </a:rPr>
                        <a:t>t</a:t>
                      </a:r>
                      <a:r>
                        <a:rPr lang="en-US" sz="2000" baseline="-25000" dirty="0">
                          <a:effectLst/>
                        </a:rPr>
                        <a:t>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extLst>
                  <a:ext uri="{0D108BD9-81ED-4DB2-BD59-A6C34878D82A}">
                    <a16:rowId xmlns:a16="http://schemas.microsoft.com/office/drawing/2014/main" val="2643776798"/>
                  </a:ext>
                </a:extLst>
              </a:tr>
              <a:tr h="412780">
                <a:tc>
                  <a:txBody>
                    <a:bodyPr/>
                    <a:lstStyle/>
                    <a:p>
                      <a:pPr marL="0" marR="0" algn="ctr">
                        <a:lnSpc>
                          <a:spcPct val="107000"/>
                        </a:lnSpc>
                        <a:spcBef>
                          <a:spcPts val="0"/>
                        </a:spcBef>
                        <a:spcAft>
                          <a:spcPts val="0"/>
                        </a:spcAft>
                      </a:pPr>
                      <a:r>
                        <a:rPr lang="en-US" sz="2000" dirty="0">
                          <a:effectLst/>
                        </a:rPr>
                        <a:t>t</a:t>
                      </a:r>
                      <a:r>
                        <a:rPr lang="en-US" sz="2000" baseline="-25000" dirty="0">
                          <a:effectLst/>
                        </a:rPr>
                        <a:t>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extLst>
                  <a:ext uri="{0D108BD9-81ED-4DB2-BD59-A6C34878D82A}">
                    <a16:rowId xmlns:a16="http://schemas.microsoft.com/office/drawing/2014/main" val="3540922726"/>
                  </a:ext>
                </a:extLst>
              </a:tr>
              <a:tr h="412780">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extLst>
                  <a:ext uri="{0D108BD9-81ED-4DB2-BD59-A6C34878D82A}">
                    <a16:rowId xmlns:a16="http://schemas.microsoft.com/office/drawing/2014/main" val="3153596879"/>
                  </a:ext>
                </a:extLst>
              </a:tr>
              <a:tr h="412780">
                <a:tc>
                  <a:txBody>
                    <a:bodyPr/>
                    <a:lstStyle/>
                    <a:p>
                      <a:pPr marL="0" marR="0" algn="ctr">
                        <a:lnSpc>
                          <a:spcPct val="107000"/>
                        </a:lnSpc>
                        <a:spcBef>
                          <a:spcPts val="0"/>
                        </a:spcBef>
                        <a:spcAft>
                          <a:spcPts val="0"/>
                        </a:spcAft>
                      </a:pPr>
                      <a:r>
                        <a:rPr lang="en-US" sz="2000" dirty="0">
                          <a:effectLst/>
                        </a:rPr>
                        <a:t>t</a:t>
                      </a:r>
                      <a:r>
                        <a:rPr lang="en-US" sz="2000" baseline="-25000" dirty="0">
                          <a:effectLst/>
                        </a:rPr>
                        <a:t>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extLst>
                  <a:ext uri="{0D108BD9-81ED-4DB2-BD59-A6C34878D82A}">
                    <a16:rowId xmlns:a16="http://schemas.microsoft.com/office/drawing/2014/main" val="1395236935"/>
                  </a:ext>
                </a:extLst>
              </a:tr>
            </a:tbl>
          </a:graphicData>
        </a:graphic>
      </p:graphicFrame>
      <p:graphicFrame>
        <p:nvGraphicFramePr>
          <p:cNvPr id="11" name="Table 10">
            <a:extLst>
              <a:ext uri="{FF2B5EF4-FFF2-40B4-BE49-F238E27FC236}">
                <a16:creationId xmlns:a16="http://schemas.microsoft.com/office/drawing/2014/main" id="{D05BC31E-C356-4654-9B70-42A09B37F21D}"/>
              </a:ext>
            </a:extLst>
          </p:cNvPr>
          <p:cNvGraphicFramePr>
            <a:graphicFrameLocks noGrp="1"/>
          </p:cNvGraphicFramePr>
          <p:nvPr>
            <p:extLst>
              <p:ext uri="{D42A27DB-BD31-4B8C-83A1-F6EECF244321}">
                <p14:modId xmlns:p14="http://schemas.microsoft.com/office/powerpoint/2010/main" val="1351311737"/>
              </p:ext>
            </p:extLst>
          </p:nvPr>
        </p:nvGraphicFramePr>
        <p:xfrm>
          <a:off x="687897" y="2038525"/>
          <a:ext cx="10503015" cy="2330628"/>
        </p:xfrm>
        <a:graphic>
          <a:graphicData uri="http://schemas.openxmlformats.org/drawingml/2006/table">
            <a:tbl>
              <a:tblPr firstRow="1" firstCol="1" bandRow="1">
                <a:tableStyleId>{5C22544A-7EE6-4342-B048-85BDC9FD1C3A}</a:tableStyleId>
              </a:tblPr>
              <a:tblGrid>
                <a:gridCol w="2100603">
                  <a:extLst>
                    <a:ext uri="{9D8B030D-6E8A-4147-A177-3AD203B41FA5}">
                      <a16:colId xmlns:a16="http://schemas.microsoft.com/office/drawing/2014/main" val="3908735824"/>
                    </a:ext>
                  </a:extLst>
                </a:gridCol>
                <a:gridCol w="2100603">
                  <a:extLst>
                    <a:ext uri="{9D8B030D-6E8A-4147-A177-3AD203B41FA5}">
                      <a16:colId xmlns:a16="http://schemas.microsoft.com/office/drawing/2014/main" val="288134146"/>
                    </a:ext>
                  </a:extLst>
                </a:gridCol>
                <a:gridCol w="2100603">
                  <a:extLst>
                    <a:ext uri="{9D8B030D-6E8A-4147-A177-3AD203B41FA5}">
                      <a16:colId xmlns:a16="http://schemas.microsoft.com/office/drawing/2014/main" val="1447258458"/>
                    </a:ext>
                  </a:extLst>
                </a:gridCol>
                <a:gridCol w="2100603">
                  <a:extLst>
                    <a:ext uri="{9D8B030D-6E8A-4147-A177-3AD203B41FA5}">
                      <a16:colId xmlns:a16="http://schemas.microsoft.com/office/drawing/2014/main" val="3640015734"/>
                    </a:ext>
                  </a:extLst>
                </a:gridCol>
                <a:gridCol w="2100603">
                  <a:extLst>
                    <a:ext uri="{9D8B030D-6E8A-4147-A177-3AD203B41FA5}">
                      <a16:colId xmlns:a16="http://schemas.microsoft.com/office/drawing/2014/main" val="1193881726"/>
                    </a:ext>
                  </a:extLst>
                </a:gridCol>
              </a:tblGrid>
              <a:tr h="679508">
                <a:tc>
                  <a:txBody>
                    <a:bodyPr/>
                    <a:lstStyle/>
                    <a:p>
                      <a:pPr marL="0" marR="0" algn="ctr">
                        <a:lnSpc>
                          <a:spcPct val="107000"/>
                        </a:lnSpc>
                        <a:spcBef>
                          <a:spcPts val="0"/>
                        </a:spcBef>
                        <a:spcAft>
                          <a:spcPts val="0"/>
                        </a:spcAft>
                      </a:pPr>
                      <a:r>
                        <a:rPr lang="en-US" sz="2000" dirty="0">
                          <a:effectLst/>
                        </a:rPr>
                        <a:t>Time (Hours)</a:t>
                      </a: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Vital Signs</a:t>
                      </a:r>
                    </a:p>
                    <a:p>
                      <a:pPr marL="0" marR="0" algn="ctr">
                        <a:lnSpc>
                          <a:spcPct val="107000"/>
                        </a:lnSpc>
                        <a:spcBef>
                          <a:spcPts val="0"/>
                        </a:spcBef>
                        <a:spcAft>
                          <a:spcPts val="0"/>
                        </a:spcAft>
                      </a:pPr>
                      <a:r>
                        <a:rPr lang="en-US" sz="2000" dirty="0">
                          <a:effectLst/>
                        </a:rPr>
                        <a:t>1-8</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Laboratory Values</a:t>
                      </a:r>
                    </a:p>
                    <a:p>
                      <a:pPr marL="0" marR="0" algn="ctr">
                        <a:lnSpc>
                          <a:spcPct val="107000"/>
                        </a:lnSpc>
                        <a:spcBef>
                          <a:spcPts val="0"/>
                        </a:spcBef>
                        <a:spcAft>
                          <a:spcPts val="0"/>
                        </a:spcAft>
                      </a:pPr>
                      <a:r>
                        <a:rPr lang="en-US" sz="2000" dirty="0">
                          <a:effectLst/>
                        </a:rPr>
                        <a:t>9-34</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6D9551"/>
                    </a:solidFill>
                  </a:tcPr>
                </a:tc>
                <a:tc>
                  <a:txBody>
                    <a:bodyPr/>
                    <a:lstStyle/>
                    <a:p>
                      <a:pPr marL="0" marR="0" algn="ctr">
                        <a:lnSpc>
                          <a:spcPct val="107000"/>
                        </a:lnSpc>
                        <a:spcBef>
                          <a:spcPts val="0"/>
                        </a:spcBef>
                        <a:spcAft>
                          <a:spcPts val="0"/>
                        </a:spcAft>
                      </a:pPr>
                      <a:r>
                        <a:rPr lang="en-US" sz="2000" dirty="0">
                          <a:effectLst/>
                        </a:rPr>
                        <a:t>Demographics</a:t>
                      </a:r>
                    </a:p>
                    <a:p>
                      <a:pPr marL="0" marR="0" algn="ctr">
                        <a:lnSpc>
                          <a:spcPct val="107000"/>
                        </a:lnSpc>
                        <a:spcBef>
                          <a:spcPts val="0"/>
                        </a:spcBef>
                        <a:spcAft>
                          <a:spcPts val="0"/>
                        </a:spcAft>
                      </a:pPr>
                      <a:r>
                        <a:rPr lang="en-US" sz="2000" dirty="0">
                          <a:effectLst/>
                        </a:rPr>
                        <a:t>35-40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Sepsis Label</a:t>
                      </a:r>
                    </a:p>
                    <a:p>
                      <a:pPr marL="0" marR="0" algn="ctr">
                        <a:lnSpc>
                          <a:spcPct val="107000"/>
                        </a:lnSpc>
                        <a:spcBef>
                          <a:spcPts val="0"/>
                        </a:spcBef>
                        <a:spcAft>
                          <a:spcPts val="0"/>
                        </a:spcAft>
                      </a:pPr>
                      <a:r>
                        <a:rPr lang="en-US" sz="2000" dirty="0">
                          <a:effectLst/>
                        </a:rPr>
                        <a:t>41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extLst>
                  <a:ext uri="{0D108BD9-81ED-4DB2-BD59-A6C34878D82A}">
                    <a16:rowId xmlns:a16="http://schemas.microsoft.com/office/drawing/2014/main" val="167774316"/>
                  </a:ext>
                </a:extLst>
              </a:tr>
              <a:tr h="412780">
                <a:tc>
                  <a:txBody>
                    <a:bodyPr/>
                    <a:lstStyle/>
                    <a:p>
                      <a:pPr marL="0" marR="0" algn="ctr">
                        <a:lnSpc>
                          <a:spcPct val="107000"/>
                        </a:lnSpc>
                        <a:spcBef>
                          <a:spcPts val="0"/>
                        </a:spcBef>
                        <a:spcAft>
                          <a:spcPts val="0"/>
                        </a:spcAft>
                      </a:pPr>
                      <a:r>
                        <a:rPr lang="en-US" sz="2000" dirty="0">
                          <a:effectLst/>
                        </a:rPr>
                        <a:t>t</a:t>
                      </a:r>
                      <a:r>
                        <a:rPr lang="en-US" sz="2000" baseline="-25000" dirty="0">
                          <a:effectLst/>
                        </a:rPr>
                        <a:t>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C2D6B4"/>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extLst>
                  <a:ext uri="{0D108BD9-81ED-4DB2-BD59-A6C34878D82A}">
                    <a16:rowId xmlns:a16="http://schemas.microsoft.com/office/drawing/2014/main" val="2643776798"/>
                  </a:ext>
                </a:extLst>
              </a:tr>
              <a:tr h="412780">
                <a:tc>
                  <a:txBody>
                    <a:bodyPr/>
                    <a:lstStyle/>
                    <a:p>
                      <a:pPr marL="0" marR="0" algn="ctr">
                        <a:lnSpc>
                          <a:spcPct val="107000"/>
                        </a:lnSpc>
                        <a:spcBef>
                          <a:spcPts val="0"/>
                        </a:spcBef>
                        <a:spcAft>
                          <a:spcPts val="0"/>
                        </a:spcAft>
                      </a:pPr>
                      <a:r>
                        <a:rPr lang="en-US" sz="2000">
                          <a:effectLst/>
                        </a:rPr>
                        <a:t>t</a:t>
                      </a:r>
                      <a:r>
                        <a:rPr lang="en-US" sz="2000" baseline="-250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C2D6B4"/>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extLst>
                  <a:ext uri="{0D108BD9-81ED-4DB2-BD59-A6C34878D82A}">
                    <a16:rowId xmlns:a16="http://schemas.microsoft.com/office/drawing/2014/main" val="3540922726"/>
                  </a:ext>
                </a:extLst>
              </a:tr>
              <a:tr h="412780">
                <a:tc>
                  <a:txBody>
                    <a:bodyPr/>
                    <a:lstStyle/>
                    <a:p>
                      <a:pPr marL="0" marR="0" algn="ctr">
                        <a:lnSpc>
                          <a:spcPct val="107000"/>
                        </a:lnSpc>
                        <a:spcBef>
                          <a:spcPts val="0"/>
                        </a:spcBef>
                        <a:spcAft>
                          <a:spcPts val="0"/>
                        </a:spcAft>
                      </a:pPr>
                      <a:r>
                        <a:rPr lang="en-US" sz="20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C2D6B4"/>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extLst>
                  <a:ext uri="{0D108BD9-81ED-4DB2-BD59-A6C34878D82A}">
                    <a16:rowId xmlns:a16="http://schemas.microsoft.com/office/drawing/2014/main" val="3153596879"/>
                  </a:ext>
                </a:extLst>
              </a:tr>
              <a:tr h="412780">
                <a:tc>
                  <a:txBody>
                    <a:bodyPr/>
                    <a:lstStyle/>
                    <a:p>
                      <a:pPr marL="0" marR="0" algn="ctr">
                        <a:lnSpc>
                          <a:spcPct val="107000"/>
                        </a:lnSpc>
                        <a:spcBef>
                          <a:spcPts val="0"/>
                        </a:spcBef>
                        <a:spcAft>
                          <a:spcPts val="0"/>
                        </a:spcAft>
                      </a:pPr>
                      <a:r>
                        <a:rPr lang="en-US" sz="2000">
                          <a:effectLst/>
                        </a:rPr>
                        <a:t>t</a:t>
                      </a:r>
                      <a:r>
                        <a:rPr lang="en-US" sz="2000" baseline="-25000">
                          <a:effectLst/>
                        </a:rPr>
                        <a:t>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C2D6B4"/>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extLst>
                  <a:ext uri="{0D108BD9-81ED-4DB2-BD59-A6C34878D82A}">
                    <a16:rowId xmlns:a16="http://schemas.microsoft.com/office/drawing/2014/main" val="1395236935"/>
                  </a:ext>
                </a:extLst>
              </a:tr>
            </a:tbl>
          </a:graphicData>
        </a:graphic>
      </p:graphicFrame>
      <p:graphicFrame>
        <p:nvGraphicFramePr>
          <p:cNvPr id="12" name="Table 11">
            <a:extLst>
              <a:ext uri="{FF2B5EF4-FFF2-40B4-BE49-F238E27FC236}">
                <a16:creationId xmlns:a16="http://schemas.microsoft.com/office/drawing/2014/main" id="{F597EBCC-88DB-4970-B4A6-BC63E5147921}"/>
              </a:ext>
            </a:extLst>
          </p:cNvPr>
          <p:cNvGraphicFramePr>
            <a:graphicFrameLocks noGrp="1"/>
          </p:cNvGraphicFramePr>
          <p:nvPr>
            <p:extLst>
              <p:ext uri="{D42A27DB-BD31-4B8C-83A1-F6EECF244321}">
                <p14:modId xmlns:p14="http://schemas.microsoft.com/office/powerpoint/2010/main" val="3690896331"/>
              </p:ext>
            </p:extLst>
          </p:nvPr>
        </p:nvGraphicFramePr>
        <p:xfrm>
          <a:off x="687896" y="2038525"/>
          <a:ext cx="10503015" cy="2330628"/>
        </p:xfrm>
        <a:graphic>
          <a:graphicData uri="http://schemas.openxmlformats.org/drawingml/2006/table">
            <a:tbl>
              <a:tblPr firstRow="1" firstCol="1" bandRow="1">
                <a:tableStyleId>{5C22544A-7EE6-4342-B048-85BDC9FD1C3A}</a:tableStyleId>
              </a:tblPr>
              <a:tblGrid>
                <a:gridCol w="2100603">
                  <a:extLst>
                    <a:ext uri="{9D8B030D-6E8A-4147-A177-3AD203B41FA5}">
                      <a16:colId xmlns:a16="http://schemas.microsoft.com/office/drawing/2014/main" val="3908735824"/>
                    </a:ext>
                  </a:extLst>
                </a:gridCol>
                <a:gridCol w="2100603">
                  <a:extLst>
                    <a:ext uri="{9D8B030D-6E8A-4147-A177-3AD203B41FA5}">
                      <a16:colId xmlns:a16="http://schemas.microsoft.com/office/drawing/2014/main" val="288134146"/>
                    </a:ext>
                  </a:extLst>
                </a:gridCol>
                <a:gridCol w="2100603">
                  <a:extLst>
                    <a:ext uri="{9D8B030D-6E8A-4147-A177-3AD203B41FA5}">
                      <a16:colId xmlns:a16="http://schemas.microsoft.com/office/drawing/2014/main" val="1447258458"/>
                    </a:ext>
                  </a:extLst>
                </a:gridCol>
                <a:gridCol w="2100603">
                  <a:extLst>
                    <a:ext uri="{9D8B030D-6E8A-4147-A177-3AD203B41FA5}">
                      <a16:colId xmlns:a16="http://schemas.microsoft.com/office/drawing/2014/main" val="3640015734"/>
                    </a:ext>
                  </a:extLst>
                </a:gridCol>
                <a:gridCol w="2100603">
                  <a:extLst>
                    <a:ext uri="{9D8B030D-6E8A-4147-A177-3AD203B41FA5}">
                      <a16:colId xmlns:a16="http://schemas.microsoft.com/office/drawing/2014/main" val="1193881726"/>
                    </a:ext>
                  </a:extLst>
                </a:gridCol>
              </a:tblGrid>
              <a:tr h="679508">
                <a:tc>
                  <a:txBody>
                    <a:bodyPr/>
                    <a:lstStyle/>
                    <a:p>
                      <a:pPr marL="0" marR="0" algn="ctr">
                        <a:lnSpc>
                          <a:spcPct val="107000"/>
                        </a:lnSpc>
                        <a:spcBef>
                          <a:spcPts val="0"/>
                        </a:spcBef>
                        <a:spcAft>
                          <a:spcPts val="0"/>
                        </a:spcAft>
                      </a:pPr>
                      <a:r>
                        <a:rPr lang="en-US" sz="2000" dirty="0">
                          <a:effectLst/>
                        </a:rPr>
                        <a:t>Time (Hours)</a:t>
                      </a: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Vital Signs</a:t>
                      </a:r>
                    </a:p>
                    <a:p>
                      <a:pPr marL="0" marR="0" algn="ctr">
                        <a:lnSpc>
                          <a:spcPct val="107000"/>
                        </a:lnSpc>
                        <a:spcBef>
                          <a:spcPts val="0"/>
                        </a:spcBef>
                        <a:spcAft>
                          <a:spcPts val="0"/>
                        </a:spcAft>
                      </a:pPr>
                      <a:r>
                        <a:rPr lang="en-US" sz="2000" dirty="0">
                          <a:effectLst/>
                        </a:rPr>
                        <a:t>1-8</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Laboratory Values</a:t>
                      </a:r>
                    </a:p>
                    <a:p>
                      <a:pPr marL="0" marR="0" algn="ctr">
                        <a:lnSpc>
                          <a:spcPct val="107000"/>
                        </a:lnSpc>
                        <a:spcBef>
                          <a:spcPts val="0"/>
                        </a:spcBef>
                        <a:spcAft>
                          <a:spcPts val="0"/>
                        </a:spcAft>
                      </a:pPr>
                      <a:r>
                        <a:rPr lang="en-US" sz="2000" dirty="0">
                          <a:effectLst/>
                        </a:rPr>
                        <a:t>9-34</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Demographics</a:t>
                      </a:r>
                    </a:p>
                    <a:p>
                      <a:pPr marL="0" marR="0" algn="ctr">
                        <a:lnSpc>
                          <a:spcPct val="107000"/>
                        </a:lnSpc>
                        <a:spcBef>
                          <a:spcPts val="0"/>
                        </a:spcBef>
                        <a:spcAft>
                          <a:spcPts val="0"/>
                        </a:spcAft>
                      </a:pPr>
                      <a:r>
                        <a:rPr lang="en-US" sz="2000" dirty="0">
                          <a:effectLst/>
                        </a:rPr>
                        <a:t>35-40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C32FBC"/>
                    </a:solidFill>
                  </a:tcPr>
                </a:tc>
                <a:tc>
                  <a:txBody>
                    <a:bodyPr/>
                    <a:lstStyle/>
                    <a:p>
                      <a:pPr marL="0" marR="0" algn="ctr">
                        <a:lnSpc>
                          <a:spcPct val="107000"/>
                        </a:lnSpc>
                        <a:spcBef>
                          <a:spcPts val="0"/>
                        </a:spcBef>
                        <a:spcAft>
                          <a:spcPts val="0"/>
                        </a:spcAft>
                      </a:pPr>
                      <a:r>
                        <a:rPr lang="en-US" sz="2000" dirty="0">
                          <a:effectLst/>
                        </a:rPr>
                        <a:t>Sepsis Label</a:t>
                      </a:r>
                    </a:p>
                    <a:p>
                      <a:pPr marL="0" marR="0" algn="ctr">
                        <a:lnSpc>
                          <a:spcPct val="107000"/>
                        </a:lnSpc>
                        <a:spcBef>
                          <a:spcPts val="0"/>
                        </a:spcBef>
                        <a:spcAft>
                          <a:spcPts val="0"/>
                        </a:spcAft>
                      </a:pPr>
                      <a:r>
                        <a:rPr lang="en-US" sz="2000" dirty="0">
                          <a:effectLst/>
                        </a:rPr>
                        <a:t>41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extLst>
                  <a:ext uri="{0D108BD9-81ED-4DB2-BD59-A6C34878D82A}">
                    <a16:rowId xmlns:a16="http://schemas.microsoft.com/office/drawing/2014/main" val="167774316"/>
                  </a:ext>
                </a:extLst>
              </a:tr>
              <a:tr h="412780">
                <a:tc>
                  <a:txBody>
                    <a:bodyPr/>
                    <a:lstStyle/>
                    <a:p>
                      <a:pPr marL="0" marR="0" algn="ctr">
                        <a:lnSpc>
                          <a:spcPct val="107000"/>
                        </a:lnSpc>
                        <a:spcBef>
                          <a:spcPts val="0"/>
                        </a:spcBef>
                        <a:spcAft>
                          <a:spcPts val="0"/>
                        </a:spcAft>
                      </a:pPr>
                      <a:r>
                        <a:rPr lang="en-US" sz="2000" dirty="0">
                          <a:effectLst/>
                        </a:rPr>
                        <a:t>t</a:t>
                      </a:r>
                      <a:r>
                        <a:rPr lang="en-US" sz="2000" baseline="-25000" dirty="0">
                          <a:effectLst/>
                        </a:rPr>
                        <a:t>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0C2EE"/>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extLst>
                  <a:ext uri="{0D108BD9-81ED-4DB2-BD59-A6C34878D82A}">
                    <a16:rowId xmlns:a16="http://schemas.microsoft.com/office/drawing/2014/main" val="2643776798"/>
                  </a:ext>
                </a:extLst>
              </a:tr>
              <a:tr h="412780">
                <a:tc>
                  <a:txBody>
                    <a:bodyPr/>
                    <a:lstStyle/>
                    <a:p>
                      <a:pPr marL="0" marR="0" algn="ctr">
                        <a:lnSpc>
                          <a:spcPct val="107000"/>
                        </a:lnSpc>
                        <a:spcBef>
                          <a:spcPts val="0"/>
                        </a:spcBef>
                        <a:spcAft>
                          <a:spcPts val="0"/>
                        </a:spcAft>
                      </a:pPr>
                      <a:r>
                        <a:rPr lang="en-US" sz="2000">
                          <a:effectLst/>
                        </a:rPr>
                        <a:t>t</a:t>
                      </a:r>
                      <a:r>
                        <a:rPr lang="en-US" sz="2000" baseline="-250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0C2EE"/>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extLst>
                  <a:ext uri="{0D108BD9-81ED-4DB2-BD59-A6C34878D82A}">
                    <a16:rowId xmlns:a16="http://schemas.microsoft.com/office/drawing/2014/main" val="3540922726"/>
                  </a:ext>
                </a:extLst>
              </a:tr>
              <a:tr h="412780">
                <a:tc>
                  <a:txBody>
                    <a:bodyPr/>
                    <a:lstStyle/>
                    <a:p>
                      <a:pPr marL="0" marR="0" algn="ctr">
                        <a:lnSpc>
                          <a:spcPct val="107000"/>
                        </a:lnSpc>
                        <a:spcBef>
                          <a:spcPts val="0"/>
                        </a:spcBef>
                        <a:spcAft>
                          <a:spcPts val="0"/>
                        </a:spcAft>
                      </a:pPr>
                      <a:r>
                        <a:rPr lang="en-US" sz="20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0C2EE"/>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extLst>
                  <a:ext uri="{0D108BD9-81ED-4DB2-BD59-A6C34878D82A}">
                    <a16:rowId xmlns:a16="http://schemas.microsoft.com/office/drawing/2014/main" val="3153596879"/>
                  </a:ext>
                </a:extLst>
              </a:tr>
              <a:tr h="412780">
                <a:tc>
                  <a:txBody>
                    <a:bodyPr/>
                    <a:lstStyle/>
                    <a:p>
                      <a:pPr marL="0" marR="0" algn="ctr">
                        <a:lnSpc>
                          <a:spcPct val="107000"/>
                        </a:lnSpc>
                        <a:spcBef>
                          <a:spcPts val="0"/>
                        </a:spcBef>
                        <a:spcAft>
                          <a:spcPts val="0"/>
                        </a:spcAft>
                      </a:pPr>
                      <a:r>
                        <a:rPr lang="en-US" sz="2000">
                          <a:effectLst/>
                        </a:rPr>
                        <a:t>t</a:t>
                      </a:r>
                      <a:r>
                        <a:rPr lang="en-US" sz="2000" baseline="-25000">
                          <a:effectLst/>
                        </a:rPr>
                        <a:t>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0C2EE"/>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extLst>
                  <a:ext uri="{0D108BD9-81ED-4DB2-BD59-A6C34878D82A}">
                    <a16:rowId xmlns:a16="http://schemas.microsoft.com/office/drawing/2014/main" val="1395236935"/>
                  </a:ext>
                </a:extLst>
              </a:tr>
            </a:tbl>
          </a:graphicData>
        </a:graphic>
      </p:graphicFrame>
      <p:graphicFrame>
        <p:nvGraphicFramePr>
          <p:cNvPr id="13" name="Table 12">
            <a:extLst>
              <a:ext uri="{FF2B5EF4-FFF2-40B4-BE49-F238E27FC236}">
                <a16:creationId xmlns:a16="http://schemas.microsoft.com/office/drawing/2014/main" id="{229DF23D-9FE2-49D6-94BB-C1D9C262BA2F}"/>
              </a:ext>
            </a:extLst>
          </p:cNvPr>
          <p:cNvGraphicFramePr>
            <a:graphicFrameLocks noGrp="1"/>
          </p:cNvGraphicFramePr>
          <p:nvPr>
            <p:extLst>
              <p:ext uri="{D42A27DB-BD31-4B8C-83A1-F6EECF244321}">
                <p14:modId xmlns:p14="http://schemas.microsoft.com/office/powerpoint/2010/main" val="601408391"/>
              </p:ext>
            </p:extLst>
          </p:nvPr>
        </p:nvGraphicFramePr>
        <p:xfrm>
          <a:off x="687896" y="2038525"/>
          <a:ext cx="10503015" cy="2330628"/>
        </p:xfrm>
        <a:graphic>
          <a:graphicData uri="http://schemas.openxmlformats.org/drawingml/2006/table">
            <a:tbl>
              <a:tblPr firstRow="1" firstCol="1" bandRow="1">
                <a:tableStyleId>{5C22544A-7EE6-4342-B048-85BDC9FD1C3A}</a:tableStyleId>
              </a:tblPr>
              <a:tblGrid>
                <a:gridCol w="2100603">
                  <a:extLst>
                    <a:ext uri="{9D8B030D-6E8A-4147-A177-3AD203B41FA5}">
                      <a16:colId xmlns:a16="http://schemas.microsoft.com/office/drawing/2014/main" val="3908735824"/>
                    </a:ext>
                  </a:extLst>
                </a:gridCol>
                <a:gridCol w="2100603">
                  <a:extLst>
                    <a:ext uri="{9D8B030D-6E8A-4147-A177-3AD203B41FA5}">
                      <a16:colId xmlns:a16="http://schemas.microsoft.com/office/drawing/2014/main" val="288134146"/>
                    </a:ext>
                  </a:extLst>
                </a:gridCol>
                <a:gridCol w="2100603">
                  <a:extLst>
                    <a:ext uri="{9D8B030D-6E8A-4147-A177-3AD203B41FA5}">
                      <a16:colId xmlns:a16="http://schemas.microsoft.com/office/drawing/2014/main" val="1447258458"/>
                    </a:ext>
                  </a:extLst>
                </a:gridCol>
                <a:gridCol w="2100603">
                  <a:extLst>
                    <a:ext uri="{9D8B030D-6E8A-4147-A177-3AD203B41FA5}">
                      <a16:colId xmlns:a16="http://schemas.microsoft.com/office/drawing/2014/main" val="3640015734"/>
                    </a:ext>
                  </a:extLst>
                </a:gridCol>
                <a:gridCol w="2100603">
                  <a:extLst>
                    <a:ext uri="{9D8B030D-6E8A-4147-A177-3AD203B41FA5}">
                      <a16:colId xmlns:a16="http://schemas.microsoft.com/office/drawing/2014/main" val="1193881726"/>
                    </a:ext>
                  </a:extLst>
                </a:gridCol>
              </a:tblGrid>
              <a:tr h="679508">
                <a:tc>
                  <a:txBody>
                    <a:bodyPr/>
                    <a:lstStyle/>
                    <a:p>
                      <a:pPr marL="0" marR="0" algn="ctr">
                        <a:lnSpc>
                          <a:spcPct val="107000"/>
                        </a:lnSpc>
                        <a:spcBef>
                          <a:spcPts val="0"/>
                        </a:spcBef>
                        <a:spcAft>
                          <a:spcPts val="0"/>
                        </a:spcAft>
                      </a:pPr>
                      <a:r>
                        <a:rPr lang="en-US" sz="2000" dirty="0">
                          <a:effectLst/>
                        </a:rPr>
                        <a:t>Time (Hours)</a:t>
                      </a: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Vital Signs</a:t>
                      </a:r>
                    </a:p>
                    <a:p>
                      <a:pPr marL="0" marR="0" algn="ctr">
                        <a:lnSpc>
                          <a:spcPct val="107000"/>
                        </a:lnSpc>
                        <a:spcBef>
                          <a:spcPts val="0"/>
                        </a:spcBef>
                        <a:spcAft>
                          <a:spcPts val="0"/>
                        </a:spcAft>
                      </a:pPr>
                      <a:r>
                        <a:rPr lang="en-US" sz="2000" dirty="0">
                          <a:effectLst/>
                        </a:rPr>
                        <a:t>1-8</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Laboratory Values</a:t>
                      </a:r>
                    </a:p>
                    <a:p>
                      <a:pPr marL="0" marR="0" algn="ctr">
                        <a:lnSpc>
                          <a:spcPct val="107000"/>
                        </a:lnSpc>
                        <a:spcBef>
                          <a:spcPts val="0"/>
                        </a:spcBef>
                        <a:spcAft>
                          <a:spcPts val="0"/>
                        </a:spcAft>
                      </a:pPr>
                      <a:r>
                        <a:rPr lang="en-US" sz="2000" dirty="0">
                          <a:effectLst/>
                        </a:rPr>
                        <a:t>9-34</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Demographics</a:t>
                      </a:r>
                    </a:p>
                    <a:p>
                      <a:pPr marL="0" marR="0" algn="ctr">
                        <a:lnSpc>
                          <a:spcPct val="107000"/>
                        </a:lnSpc>
                        <a:spcBef>
                          <a:spcPts val="0"/>
                        </a:spcBef>
                        <a:spcAft>
                          <a:spcPts val="0"/>
                        </a:spcAft>
                      </a:pPr>
                      <a:r>
                        <a:rPr lang="en-US" sz="2000" dirty="0">
                          <a:effectLst/>
                        </a:rPr>
                        <a:t>35-40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Sepsis Label</a:t>
                      </a:r>
                    </a:p>
                    <a:p>
                      <a:pPr marL="0" marR="0" algn="ctr">
                        <a:lnSpc>
                          <a:spcPct val="107000"/>
                        </a:lnSpc>
                        <a:spcBef>
                          <a:spcPts val="0"/>
                        </a:spcBef>
                        <a:spcAft>
                          <a:spcPts val="0"/>
                        </a:spcAft>
                      </a:pPr>
                      <a:r>
                        <a:rPr lang="en-US" sz="2000" dirty="0">
                          <a:effectLst/>
                        </a:rPr>
                        <a:t>41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1471E2"/>
                    </a:solidFill>
                  </a:tcPr>
                </a:tc>
                <a:extLst>
                  <a:ext uri="{0D108BD9-81ED-4DB2-BD59-A6C34878D82A}">
                    <a16:rowId xmlns:a16="http://schemas.microsoft.com/office/drawing/2014/main" val="167774316"/>
                  </a:ext>
                </a:extLst>
              </a:tr>
              <a:tr h="412780">
                <a:tc>
                  <a:txBody>
                    <a:bodyPr/>
                    <a:lstStyle/>
                    <a:p>
                      <a:pPr marL="0" marR="0" algn="ctr">
                        <a:lnSpc>
                          <a:spcPct val="107000"/>
                        </a:lnSpc>
                        <a:spcBef>
                          <a:spcPts val="0"/>
                        </a:spcBef>
                        <a:spcAft>
                          <a:spcPts val="0"/>
                        </a:spcAft>
                      </a:pPr>
                      <a:r>
                        <a:rPr lang="en-US" sz="2000" dirty="0">
                          <a:effectLst/>
                        </a:rPr>
                        <a:t>t</a:t>
                      </a:r>
                      <a:r>
                        <a:rPr lang="en-US" sz="2000" baseline="-25000" dirty="0">
                          <a:effectLst/>
                        </a:rPr>
                        <a:t>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latin typeface="+mn-lt"/>
                        </a:rPr>
                        <a:t>0</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solidFill>
                      <a:srgbClr val="88B9F4"/>
                    </a:solidFill>
                  </a:tcPr>
                </a:tc>
                <a:extLst>
                  <a:ext uri="{0D108BD9-81ED-4DB2-BD59-A6C34878D82A}">
                    <a16:rowId xmlns:a16="http://schemas.microsoft.com/office/drawing/2014/main" val="2643776798"/>
                  </a:ext>
                </a:extLst>
              </a:tr>
              <a:tr h="412780">
                <a:tc>
                  <a:txBody>
                    <a:bodyPr/>
                    <a:lstStyle/>
                    <a:p>
                      <a:pPr marL="0" marR="0" algn="ctr">
                        <a:lnSpc>
                          <a:spcPct val="107000"/>
                        </a:lnSpc>
                        <a:spcBef>
                          <a:spcPts val="0"/>
                        </a:spcBef>
                        <a:spcAft>
                          <a:spcPts val="0"/>
                        </a:spcAft>
                      </a:pPr>
                      <a:r>
                        <a:rPr lang="en-US" sz="2000">
                          <a:effectLst/>
                        </a:rPr>
                        <a:t>t</a:t>
                      </a:r>
                      <a:r>
                        <a:rPr lang="en-US" sz="2000" baseline="-250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1</a:t>
                      </a:r>
                    </a:p>
                  </a:txBody>
                  <a:tcPr marL="68580" marR="68580" marT="0" marB="0">
                    <a:solidFill>
                      <a:srgbClr val="88B9F4"/>
                    </a:solidFill>
                  </a:tcPr>
                </a:tc>
                <a:extLst>
                  <a:ext uri="{0D108BD9-81ED-4DB2-BD59-A6C34878D82A}">
                    <a16:rowId xmlns:a16="http://schemas.microsoft.com/office/drawing/2014/main" val="3540922726"/>
                  </a:ext>
                </a:extLst>
              </a:tr>
              <a:tr h="412780">
                <a:tc>
                  <a:txBody>
                    <a:bodyPr/>
                    <a:lstStyle/>
                    <a:p>
                      <a:pPr marL="0" marR="0" algn="ctr">
                        <a:lnSpc>
                          <a:spcPct val="107000"/>
                        </a:lnSpc>
                        <a:spcBef>
                          <a:spcPts val="0"/>
                        </a:spcBef>
                        <a:spcAft>
                          <a:spcPts val="0"/>
                        </a:spcAft>
                      </a:pPr>
                      <a:r>
                        <a:rPr lang="en-US" sz="20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0</a:t>
                      </a:r>
                    </a:p>
                  </a:txBody>
                  <a:tcPr marL="68580" marR="68580" marT="0" marB="0">
                    <a:solidFill>
                      <a:srgbClr val="88B9F4"/>
                    </a:solidFill>
                  </a:tcPr>
                </a:tc>
                <a:extLst>
                  <a:ext uri="{0D108BD9-81ED-4DB2-BD59-A6C34878D82A}">
                    <a16:rowId xmlns:a16="http://schemas.microsoft.com/office/drawing/2014/main" val="3153596879"/>
                  </a:ext>
                </a:extLst>
              </a:tr>
              <a:tr h="412780">
                <a:tc>
                  <a:txBody>
                    <a:bodyPr/>
                    <a:lstStyle/>
                    <a:p>
                      <a:pPr marL="0" marR="0" algn="ctr">
                        <a:lnSpc>
                          <a:spcPct val="107000"/>
                        </a:lnSpc>
                        <a:spcBef>
                          <a:spcPts val="0"/>
                        </a:spcBef>
                        <a:spcAft>
                          <a:spcPts val="0"/>
                        </a:spcAft>
                      </a:pPr>
                      <a:r>
                        <a:rPr lang="en-US" sz="2000">
                          <a:effectLst/>
                        </a:rPr>
                        <a:t>t</a:t>
                      </a:r>
                      <a:r>
                        <a:rPr lang="en-US" sz="2000" baseline="-25000">
                          <a:effectLst/>
                        </a:rPr>
                        <a:t>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marL="0" marR="0" algn="ctr">
                        <a:lnSpc>
                          <a:spcPct val="107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0</a:t>
                      </a:r>
                    </a:p>
                  </a:txBody>
                  <a:tcPr marL="68580" marR="68580" marT="0" marB="0">
                    <a:solidFill>
                      <a:srgbClr val="88B9F4"/>
                    </a:solidFill>
                  </a:tcPr>
                </a:tc>
                <a:extLst>
                  <a:ext uri="{0D108BD9-81ED-4DB2-BD59-A6C34878D82A}">
                    <a16:rowId xmlns:a16="http://schemas.microsoft.com/office/drawing/2014/main" val="1395236935"/>
                  </a:ext>
                </a:extLst>
              </a:tr>
            </a:tbl>
          </a:graphicData>
        </a:graphic>
      </p:graphicFrame>
      <p:sp>
        <p:nvSpPr>
          <p:cNvPr id="14" name="TextBox 13">
            <a:extLst>
              <a:ext uri="{FF2B5EF4-FFF2-40B4-BE49-F238E27FC236}">
                <a16:creationId xmlns:a16="http://schemas.microsoft.com/office/drawing/2014/main" id="{C28CD0A0-3396-4E70-BA9A-8DCCA77D35D4}"/>
              </a:ext>
            </a:extLst>
          </p:cNvPr>
          <p:cNvSpPr txBox="1"/>
          <p:nvPr/>
        </p:nvSpPr>
        <p:spPr>
          <a:xfrm>
            <a:off x="913795" y="4540778"/>
            <a:ext cx="10076813" cy="1815882"/>
          </a:xfrm>
          <a:prstGeom prst="rect">
            <a:avLst/>
          </a:prstGeom>
          <a:noFill/>
        </p:spPr>
        <p:txBody>
          <a:bodyPr wrap="square" rtlCol="0">
            <a:spAutoFit/>
          </a:bodyPr>
          <a:lstStyle/>
          <a:p>
            <a:pPr algn="ctr"/>
            <a:r>
              <a:rPr lang="en-US" sz="2800" dirty="0">
                <a:solidFill>
                  <a:schemeClr val="tx2"/>
                </a:solidFill>
                <a:latin typeface="Calibri" panose="020F0502020204030204" pitchFamily="34" charset="0"/>
                <a:cs typeface="Calibri" panose="020F0502020204030204" pitchFamily="34" charset="0"/>
              </a:rPr>
              <a:t>Data made available by Physionet Computing in Cardiology Challenge 2019 </a:t>
            </a:r>
          </a:p>
          <a:p>
            <a:pPr algn="ctr"/>
            <a:endParaRPr lang="en-US" sz="2800" dirty="0">
              <a:solidFill>
                <a:schemeClr val="tx2"/>
              </a:solidFill>
              <a:latin typeface="Calibri" panose="020F0502020204030204" pitchFamily="34" charset="0"/>
              <a:cs typeface="Calibri" panose="020F0502020204030204" pitchFamily="34" charset="0"/>
            </a:endParaRPr>
          </a:p>
          <a:p>
            <a:pPr algn="ctr"/>
            <a:r>
              <a:rPr lang="en-US" sz="2800" dirty="0">
                <a:solidFill>
                  <a:schemeClr val="tx2"/>
                </a:solidFill>
                <a:latin typeface="Calibri" panose="020F0502020204030204" pitchFamily="34" charset="0"/>
                <a:cs typeface="Calibri" panose="020F0502020204030204" pitchFamily="34" charset="0"/>
              </a:rPr>
              <a:t>Second classifier column, pre-sepsis, added</a:t>
            </a:r>
          </a:p>
        </p:txBody>
      </p:sp>
      <p:graphicFrame>
        <p:nvGraphicFramePr>
          <p:cNvPr id="15" name="Table 14">
            <a:extLst>
              <a:ext uri="{FF2B5EF4-FFF2-40B4-BE49-F238E27FC236}">
                <a16:creationId xmlns:a16="http://schemas.microsoft.com/office/drawing/2014/main" id="{C2602A53-E58C-4AAF-9107-CAEA719B0BA3}"/>
              </a:ext>
            </a:extLst>
          </p:cNvPr>
          <p:cNvGraphicFramePr>
            <a:graphicFrameLocks noGrp="1"/>
          </p:cNvGraphicFramePr>
          <p:nvPr>
            <p:extLst>
              <p:ext uri="{D42A27DB-BD31-4B8C-83A1-F6EECF244321}">
                <p14:modId xmlns:p14="http://schemas.microsoft.com/office/powerpoint/2010/main" val="2147158275"/>
              </p:ext>
            </p:extLst>
          </p:nvPr>
        </p:nvGraphicFramePr>
        <p:xfrm>
          <a:off x="687895" y="2038525"/>
          <a:ext cx="10503015" cy="2330628"/>
        </p:xfrm>
        <a:graphic>
          <a:graphicData uri="http://schemas.openxmlformats.org/drawingml/2006/table">
            <a:tbl>
              <a:tblPr firstRow="1" firstCol="1" bandRow="1">
                <a:tableStyleId>{5C22544A-7EE6-4342-B048-85BDC9FD1C3A}</a:tableStyleId>
              </a:tblPr>
              <a:tblGrid>
                <a:gridCol w="2100603">
                  <a:extLst>
                    <a:ext uri="{9D8B030D-6E8A-4147-A177-3AD203B41FA5}">
                      <a16:colId xmlns:a16="http://schemas.microsoft.com/office/drawing/2014/main" val="3908735824"/>
                    </a:ext>
                  </a:extLst>
                </a:gridCol>
                <a:gridCol w="2100603">
                  <a:extLst>
                    <a:ext uri="{9D8B030D-6E8A-4147-A177-3AD203B41FA5}">
                      <a16:colId xmlns:a16="http://schemas.microsoft.com/office/drawing/2014/main" val="288134146"/>
                    </a:ext>
                  </a:extLst>
                </a:gridCol>
                <a:gridCol w="2100603">
                  <a:extLst>
                    <a:ext uri="{9D8B030D-6E8A-4147-A177-3AD203B41FA5}">
                      <a16:colId xmlns:a16="http://schemas.microsoft.com/office/drawing/2014/main" val="1447258458"/>
                    </a:ext>
                  </a:extLst>
                </a:gridCol>
                <a:gridCol w="2100603">
                  <a:extLst>
                    <a:ext uri="{9D8B030D-6E8A-4147-A177-3AD203B41FA5}">
                      <a16:colId xmlns:a16="http://schemas.microsoft.com/office/drawing/2014/main" val="3640015734"/>
                    </a:ext>
                  </a:extLst>
                </a:gridCol>
                <a:gridCol w="2100603">
                  <a:extLst>
                    <a:ext uri="{9D8B030D-6E8A-4147-A177-3AD203B41FA5}">
                      <a16:colId xmlns:a16="http://schemas.microsoft.com/office/drawing/2014/main" val="1193881726"/>
                    </a:ext>
                  </a:extLst>
                </a:gridCol>
              </a:tblGrid>
              <a:tr h="679508">
                <a:tc>
                  <a:txBody>
                    <a:bodyPr/>
                    <a:lstStyle/>
                    <a:p>
                      <a:pPr marL="0" marR="0" algn="ctr">
                        <a:lnSpc>
                          <a:spcPct val="107000"/>
                        </a:lnSpc>
                        <a:spcBef>
                          <a:spcPts val="0"/>
                        </a:spcBef>
                        <a:spcAft>
                          <a:spcPts val="0"/>
                        </a:spcAft>
                      </a:pPr>
                      <a:r>
                        <a:rPr lang="en-US" sz="2000" dirty="0">
                          <a:effectLst/>
                        </a:rPr>
                        <a:t>Time (Hours)</a:t>
                      </a:r>
                    </a:p>
                  </a:txBody>
                  <a:tcPr marL="68580" marR="68580" marT="0" marB="0"/>
                </a:tc>
                <a:tc>
                  <a:txBody>
                    <a:bodyPr/>
                    <a:lstStyle/>
                    <a:p>
                      <a:pPr marL="0" marR="0" algn="ctr">
                        <a:lnSpc>
                          <a:spcPct val="107000"/>
                        </a:lnSpc>
                        <a:spcBef>
                          <a:spcPts val="0"/>
                        </a:spcBef>
                        <a:spcAft>
                          <a:spcPts val="0"/>
                        </a:spcAft>
                      </a:pPr>
                      <a:r>
                        <a:rPr lang="en-US" sz="2000" dirty="0">
                          <a:effectLst/>
                        </a:rPr>
                        <a:t>Vital Signs</a:t>
                      </a:r>
                    </a:p>
                    <a:p>
                      <a:pPr marL="0" marR="0" algn="ctr">
                        <a:lnSpc>
                          <a:spcPct val="107000"/>
                        </a:lnSpc>
                        <a:spcBef>
                          <a:spcPts val="0"/>
                        </a:spcBef>
                        <a:spcAft>
                          <a:spcPts val="0"/>
                        </a:spcAft>
                      </a:pPr>
                      <a:r>
                        <a:rPr lang="en-US" sz="2000" dirty="0">
                          <a:effectLst/>
                        </a:rPr>
                        <a:t>1-8</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a:txBody>
                    <a:bodyPr/>
                    <a:lstStyle/>
                    <a:p>
                      <a:pPr marL="0" marR="0" algn="ctr">
                        <a:lnSpc>
                          <a:spcPct val="107000"/>
                        </a:lnSpc>
                        <a:spcBef>
                          <a:spcPts val="0"/>
                        </a:spcBef>
                        <a:spcAft>
                          <a:spcPts val="0"/>
                        </a:spcAft>
                      </a:pPr>
                      <a:r>
                        <a:rPr lang="en-US" sz="2000" dirty="0">
                          <a:effectLst/>
                        </a:rPr>
                        <a:t>Laboratory Values</a:t>
                      </a:r>
                    </a:p>
                    <a:p>
                      <a:pPr marL="0" marR="0" algn="ctr">
                        <a:lnSpc>
                          <a:spcPct val="107000"/>
                        </a:lnSpc>
                        <a:spcBef>
                          <a:spcPts val="0"/>
                        </a:spcBef>
                        <a:spcAft>
                          <a:spcPts val="0"/>
                        </a:spcAft>
                      </a:pPr>
                      <a:r>
                        <a:rPr lang="en-US" sz="2000" dirty="0">
                          <a:effectLst/>
                        </a:rPr>
                        <a:t>9-34</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6D9551"/>
                    </a:solidFill>
                  </a:tcPr>
                </a:tc>
                <a:tc>
                  <a:txBody>
                    <a:bodyPr/>
                    <a:lstStyle/>
                    <a:p>
                      <a:pPr marL="0" marR="0" algn="ctr">
                        <a:lnSpc>
                          <a:spcPct val="107000"/>
                        </a:lnSpc>
                        <a:spcBef>
                          <a:spcPts val="0"/>
                        </a:spcBef>
                        <a:spcAft>
                          <a:spcPts val="0"/>
                        </a:spcAft>
                      </a:pPr>
                      <a:r>
                        <a:rPr lang="en-US" sz="2000" dirty="0">
                          <a:effectLst/>
                        </a:rPr>
                        <a:t>Demographics</a:t>
                      </a:r>
                    </a:p>
                    <a:p>
                      <a:pPr marL="0" marR="0" algn="ctr">
                        <a:lnSpc>
                          <a:spcPct val="107000"/>
                        </a:lnSpc>
                        <a:spcBef>
                          <a:spcPts val="0"/>
                        </a:spcBef>
                        <a:spcAft>
                          <a:spcPts val="0"/>
                        </a:spcAft>
                      </a:pPr>
                      <a:r>
                        <a:rPr lang="en-US" sz="2000" dirty="0">
                          <a:effectLst/>
                        </a:rPr>
                        <a:t>35-40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C32FBC"/>
                    </a:solidFill>
                  </a:tcPr>
                </a:tc>
                <a:tc>
                  <a:txBody>
                    <a:bodyPr/>
                    <a:lstStyle/>
                    <a:p>
                      <a:pPr marL="0" marR="0" algn="ctr">
                        <a:lnSpc>
                          <a:spcPct val="107000"/>
                        </a:lnSpc>
                        <a:spcBef>
                          <a:spcPts val="0"/>
                        </a:spcBef>
                        <a:spcAft>
                          <a:spcPts val="0"/>
                        </a:spcAft>
                      </a:pPr>
                      <a:r>
                        <a:rPr lang="en-US" sz="2000" dirty="0">
                          <a:effectLst/>
                        </a:rPr>
                        <a:t>Sepsis Label</a:t>
                      </a:r>
                    </a:p>
                    <a:p>
                      <a:pPr marL="0" marR="0" algn="ctr">
                        <a:lnSpc>
                          <a:spcPct val="107000"/>
                        </a:lnSpc>
                        <a:spcBef>
                          <a:spcPts val="0"/>
                        </a:spcBef>
                        <a:spcAft>
                          <a:spcPts val="0"/>
                        </a:spcAft>
                      </a:pPr>
                      <a:r>
                        <a:rPr lang="en-US" sz="2000" dirty="0">
                          <a:effectLst/>
                        </a:rPr>
                        <a:t>41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1471E2"/>
                    </a:solidFill>
                  </a:tcPr>
                </a:tc>
                <a:extLst>
                  <a:ext uri="{0D108BD9-81ED-4DB2-BD59-A6C34878D82A}">
                    <a16:rowId xmlns:a16="http://schemas.microsoft.com/office/drawing/2014/main" val="167774316"/>
                  </a:ext>
                </a:extLst>
              </a:tr>
              <a:tr h="412780">
                <a:tc>
                  <a:txBody>
                    <a:bodyPr/>
                    <a:lstStyle/>
                    <a:p>
                      <a:pPr marL="0" marR="0" algn="ctr">
                        <a:lnSpc>
                          <a:spcPct val="107000"/>
                        </a:lnSpc>
                        <a:spcBef>
                          <a:spcPts val="0"/>
                        </a:spcBef>
                        <a:spcAft>
                          <a:spcPts val="0"/>
                        </a:spcAft>
                      </a:pPr>
                      <a:r>
                        <a:rPr lang="en-US" sz="2000" dirty="0">
                          <a:effectLst/>
                        </a:rPr>
                        <a:t>t</a:t>
                      </a:r>
                      <a:r>
                        <a:rPr lang="en-US" sz="2000" baseline="-25000" dirty="0">
                          <a:effectLst/>
                        </a:rPr>
                        <a:t>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C2D6B4"/>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0C2EE"/>
                    </a:solidFill>
                  </a:tcPr>
                </a:tc>
                <a:tc>
                  <a:txBody>
                    <a:bodyPr/>
                    <a:lstStyle/>
                    <a:p>
                      <a:pPr marL="0" marR="0" algn="ctr">
                        <a:lnSpc>
                          <a:spcPct val="107000"/>
                        </a:lnSpc>
                        <a:spcBef>
                          <a:spcPts val="0"/>
                        </a:spcBef>
                        <a:spcAft>
                          <a:spcPts val="0"/>
                        </a:spcAft>
                      </a:pPr>
                      <a:r>
                        <a:rPr lang="en-US" sz="2000" dirty="0">
                          <a:effectLst/>
                        </a:rPr>
                        <a:t>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88B9F4"/>
                    </a:solidFill>
                  </a:tcPr>
                </a:tc>
                <a:extLst>
                  <a:ext uri="{0D108BD9-81ED-4DB2-BD59-A6C34878D82A}">
                    <a16:rowId xmlns:a16="http://schemas.microsoft.com/office/drawing/2014/main" val="2643776798"/>
                  </a:ext>
                </a:extLst>
              </a:tr>
              <a:tr h="412780">
                <a:tc>
                  <a:txBody>
                    <a:bodyPr/>
                    <a:lstStyle/>
                    <a:p>
                      <a:pPr marL="0" marR="0" algn="ctr">
                        <a:lnSpc>
                          <a:spcPct val="107000"/>
                        </a:lnSpc>
                        <a:spcBef>
                          <a:spcPts val="0"/>
                        </a:spcBef>
                        <a:spcAft>
                          <a:spcPts val="0"/>
                        </a:spcAft>
                      </a:pPr>
                      <a:r>
                        <a:rPr lang="en-US" sz="2000">
                          <a:effectLst/>
                        </a:rPr>
                        <a:t>t</a:t>
                      </a:r>
                      <a:r>
                        <a:rPr lang="en-US" sz="2000" baseline="-250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C2D6B4"/>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0C2EE"/>
                    </a:solidFill>
                  </a:tcPr>
                </a:tc>
                <a:tc>
                  <a:txBody>
                    <a:bodyPr/>
                    <a:lstStyle/>
                    <a:p>
                      <a:pPr marL="0" marR="0" algn="ctr">
                        <a:lnSpc>
                          <a:spcPct val="107000"/>
                        </a:lnSpc>
                        <a:spcBef>
                          <a:spcPts val="0"/>
                        </a:spcBef>
                        <a:spcAft>
                          <a:spcPts val="0"/>
                        </a:spcAft>
                      </a:pPr>
                      <a:r>
                        <a:rPr lang="en-US" sz="2000" dirty="0">
                          <a:effectLst/>
                        </a:rPr>
                        <a:t>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88B9F4"/>
                    </a:solidFill>
                  </a:tcPr>
                </a:tc>
                <a:extLst>
                  <a:ext uri="{0D108BD9-81ED-4DB2-BD59-A6C34878D82A}">
                    <a16:rowId xmlns:a16="http://schemas.microsoft.com/office/drawing/2014/main" val="3540922726"/>
                  </a:ext>
                </a:extLst>
              </a:tr>
              <a:tr h="412780">
                <a:tc>
                  <a:txBody>
                    <a:bodyPr/>
                    <a:lstStyle/>
                    <a:p>
                      <a:pPr marL="0" marR="0" algn="ctr">
                        <a:lnSpc>
                          <a:spcPct val="107000"/>
                        </a:lnSpc>
                        <a:spcBef>
                          <a:spcPts val="0"/>
                        </a:spcBef>
                        <a:spcAft>
                          <a:spcPts val="0"/>
                        </a:spcAft>
                      </a:pPr>
                      <a:r>
                        <a:rPr lang="en-US" sz="20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C2D6B4"/>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0C2EE"/>
                    </a:solidFill>
                  </a:tcPr>
                </a:tc>
                <a:tc>
                  <a:txBody>
                    <a:bodyPr/>
                    <a:lstStyle/>
                    <a:p>
                      <a:pPr marL="0" marR="0" algn="ctr">
                        <a:lnSpc>
                          <a:spcPct val="107000"/>
                        </a:lnSpc>
                        <a:spcBef>
                          <a:spcPts val="0"/>
                        </a:spcBef>
                        <a:spcAft>
                          <a:spcPts val="0"/>
                        </a:spcAft>
                      </a:pPr>
                      <a:r>
                        <a:rPr lang="en-US" sz="2000" dirty="0">
                          <a:effectLst/>
                        </a:rPr>
                        <a:t>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88B9F4"/>
                    </a:solidFill>
                  </a:tcPr>
                </a:tc>
                <a:extLst>
                  <a:ext uri="{0D108BD9-81ED-4DB2-BD59-A6C34878D82A}">
                    <a16:rowId xmlns:a16="http://schemas.microsoft.com/office/drawing/2014/main" val="3153596879"/>
                  </a:ext>
                </a:extLst>
              </a:tr>
              <a:tr h="412780">
                <a:tc>
                  <a:txBody>
                    <a:bodyPr/>
                    <a:lstStyle/>
                    <a:p>
                      <a:pPr marL="0" marR="0" algn="ctr">
                        <a:lnSpc>
                          <a:spcPct val="107000"/>
                        </a:lnSpc>
                        <a:spcBef>
                          <a:spcPts val="0"/>
                        </a:spcBef>
                        <a:spcAft>
                          <a:spcPts val="0"/>
                        </a:spcAft>
                      </a:pPr>
                      <a:r>
                        <a:rPr lang="en-US" sz="2000">
                          <a:effectLst/>
                        </a:rPr>
                        <a:t>t</a:t>
                      </a:r>
                      <a:r>
                        <a:rPr lang="en-US" sz="2000" baseline="-25000">
                          <a:effectLst/>
                        </a:rPr>
                        <a:t>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C2D6B4"/>
                    </a:solidFill>
                  </a:tcP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0C2EE"/>
                    </a:solidFill>
                  </a:tcPr>
                </a:tc>
                <a:tc>
                  <a:txBody>
                    <a:bodyPr/>
                    <a:lstStyle/>
                    <a:p>
                      <a:pPr marL="0" marR="0" algn="ctr">
                        <a:lnSpc>
                          <a:spcPct val="107000"/>
                        </a:lnSpc>
                        <a:spcBef>
                          <a:spcPts val="0"/>
                        </a:spcBef>
                        <a:spcAft>
                          <a:spcPts val="0"/>
                        </a:spcAft>
                      </a:pPr>
                      <a:r>
                        <a:rPr lang="en-US" sz="2000" dirty="0">
                          <a:effectLst/>
                        </a:rPr>
                        <a:t>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88B9F4"/>
                    </a:solidFill>
                  </a:tcPr>
                </a:tc>
                <a:extLst>
                  <a:ext uri="{0D108BD9-81ED-4DB2-BD59-A6C34878D82A}">
                    <a16:rowId xmlns:a16="http://schemas.microsoft.com/office/drawing/2014/main" val="1395236935"/>
                  </a:ext>
                </a:extLst>
              </a:tr>
            </a:tbl>
          </a:graphicData>
        </a:graphic>
      </p:graphicFrame>
    </p:spTree>
    <p:extLst>
      <p:ext uri="{BB962C8B-B14F-4D97-AF65-F5344CB8AC3E}">
        <p14:creationId xmlns:p14="http://schemas.microsoft.com/office/powerpoint/2010/main" val="3625719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D8923-F8B6-4D8E-B106-95EC5B12E8F7}"/>
              </a:ext>
            </a:extLst>
          </p:cNvPr>
          <p:cNvSpPr>
            <a:spLocks noGrp="1"/>
          </p:cNvSpPr>
          <p:nvPr>
            <p:ph type="title"/>
          </p:nvPr>
        </p:nvSpPr>
        <p:spPr/>
        <p:txBody>
          <a:bodyPr/>
          <a:lstStyle/>
          <a:p>
            <a:r>
              <a:rPr lang="en-US" dirty="0"/>
              <a:t>Sepsis Prevalence</a:t>
            </a:r>
          </a:p>
        </p:txBody>
      </p:sp>
      <p:sp>
        <p:nvSpPr>
          <p:cNvPr id="3" name="TextBox 2">
            <a:extLst>
              <a:ext uri="{FF2B5EF4-FFF2-40B4-BE49-F238E27FC236}">
                <a16:creationId xmlns:a16="http://schemas.microsoft.com/office/drawing/2014/main" id="{AFE03FF8-1F3C-4CE6-BAFF-49E7C0E7B01D}"/>
              </a:ext>
            </a:extLst>
          </p:cNvPr>
          <p:cNvSpPr txBox="1"/>
          <p:nvPr/>
        </p:nvSpPr>
        <p:spPr>
          <a:xfrm>
            <a:off x="1908699" y="2436556"/>
            <a:ext cx="8363953" cy="2554545"/>
          </a:xfrm>
          <a:prstGeom prst="rect">
            <a:avLst/>
          </a:prstGeom>
          <a:noFill/>
        </p:spPr>
        <p:txBody>
          <a:bodyPr wrap="square" rtlCol="0">
            <a:spAutoFit/>
          </a:bodyPr>
          <a:lstStyle/>
          <a:p>
            <a:pPr algn="ctr"/>
            <a:r>
              <a:rPr lang="en-US" sz="40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Of </a:t>
            </a:r>
            <a:r>
              <a:rPr lang="en-US" sz="4000" b="1"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40,336</a:t>
            </a:r>
            <a:r>
              <a:rPr lang="en-US" sz="40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 patients available in the data set, </a:t>
            </a:r>
            <a:r>
              <a:rPr lang="en-US" sz="4000" b="1"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7.27% </a:t>
            </a:r>
            <a:r>
              <a:rPr lang="en-US" sz="40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develop sepsis at some point during their hospital stay.</a:t>
            </a:r>
          </a:p>
          <a:p>
            <a:pPr algn="ctr"/>
            <a:endParaRPr lang="en-US" sz="40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00428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D41FC-07E6-497E-A800-B6C3072D7CF4}"/>
              </a:ext>
            </a:extLst>
          </p:cNvPr>
          <p:cNvSpPr>
            <a:spLocks noGrp="1"/>
          </p:cNvSpPr>
          <p:nvPr>
            <p:ph type="title"/>
          </p:nvPr>
        </p:nvSpPr>
        <p:spPr>
          <a:xfrm>
            <a:off x="935867" y="2323291"/>
            <a:ext cx="3372979" cy="2211416"/>
          </a:xfrm>
        </p:spPr>
        <p:txBody>
          <a:bodyPr>
            <a:normAutofit fontScale="90000"/>
          </a:bodyPr>
          <a:lstStyle/>
          <a:p>
            <a:r>
              <a:rPr lang="en-US" dirty="0"/>
              <a:t>Exploratory Data Analysis: Vital Signs</a:t>
            </a:r>
          </a:p>
        </p:txBody>
      </p:sp>
      <p:pic>
        <p:nvPicPr>
          <p:cNvPr id="3" name="Picture 2">
            <a:extLst>
              <a:ext uri="{FF2B5EF4-FFF2-40B4-BE49-F238E27FC236}">
                <a16:creationId xmlns:a16="http://schemas.microsoft.com/office/drawing/2014/main" id="{29AA34AD-DAB6-44AA-A0F3-0E4636E4AC85}"/>
              </a:ext>
            </a:extLst>
          </p:cNvPr>
          <p:cNvPicPr/>
          <p:nvPr/>
        </p:nvPicPr>
        <p:blipFill>
          <a:blip r:embed="rId2"/>
          <a:stretch>
            <a:fillRect/>
          </a:stretch>
        </p:blipFill>
        <p:spPr>
          <a:xfrm>
            <a:off x="4815282" y="540662"/>
            <a:ext cx="6975198" cy="5776675"/>
          </a:xfrm>
          <a:prstGeom prst="rect">
            <a:avLst/>
          </a:prstGeom>
        </p:spPr>
      </p:pic>
    </p:spTree>
    <p:extLst>
      <p:ext uri="{BB962C8B-B14F-4D97-AF65-F5344CB8AC3E}">
        <p14:creationId xmlns:p14="http://schemas.microsoft.com/office/powerpoint/2010/main" val="1953533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29640-F364-4F21-91AA-6BCC480F35BE}"/>
              </a:ext>
            </a:extLst>
          </p:cNvPr>
          <p:cNvSpPr>
            <a:spLocks noGrp="1"/>
          </p:cNvSpPr>
          <p:nvPr>
            <p:ph type="title"/>
          </p:nvPr>
        </p:nvSpPr>
        <p:spPr>
          <a:xfrm>
            <a:off x="609600" y="376664"/>
            <a:ext cx="10972800" cy="598415"/>
          </a:xfrm>
        </p:spPr>
        <p:txBody>
          <a:bodyPr>
            <a:normAutofit fontScale="90000"/>
          </a:bodyPr>
          <a:lstStyle/>
          <a:p>
            <a:r>
              <a:rPr lang="en-US" dirty="0"/>
              <a:t>Exploratory Data Analysis: Normalized Lab Values</a:t>
            </a:r>
          </a:p>
        </p:txBody>
      </p:sp>
      <p:pic>
        <p:nvPicPr>
          <p:cNvPr id="3" name="Picture 2">
            <a:extLst>
              <a:ext uri="{FF2B5EF4-FFF2-40B4-BE49-F238E27FC236}">
                <a16:creationId xmlns:a16="http://schemas.microsoft.com/office/drawing/2014/main" id="{F272A422-01ED-466F-A077-913D8339C3D1}"/>
              </a:ext>
            </a:extLst>
          </p:cNvPr>
          <p:cNvPicPr/>
          <p:nvPr/>
        </p:nvPicPr>
        <p:blipFill>
          <a:blip r:embed="rId2"/>
          <a:stretch>
            <a:fillRect/>
          </a:stretch>
        </p:blipFill>
        <p:spPr>
          <a:xfrm>
            <a:off x="2159864" y="1325460"/>
            <a:ext cx="7814646" cy="5016617"/>
          </a:xfrm>
          <a:prstGeom prst="rect">
            <a:avLst/>
          </a:prstGeom>
        </p:spPr>
      </p:pic>
    </p:spTree>
    <p:extLst>
      <p:ext uri="{BB962C8B-B14F-4D97-AF65-F5344CB8AC3E}">
        <p14:creationId xmlns:p14="http://schemas.microsoft.com/office/powerpoint/2010/main" val="717515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29640-F364-4F21-91AA-6BCC480F35BE}"/>
              </a:ext>
            </a:extLst>
          </p:cNvPr>
          <p:cNvSpPr>
            <a:spLocks noGrp="1"/>
          </p:cNvSpPr>
          <p:nvPr>
            <p:ph type="title"/>
          </p:nvPr>
        </p:nvSpPr>
        <p:spPr>
          <a:xfrm>
            <a:off x="609600" y="376664"/>
            <a:ext cx="10972800" cy="598415"/>
          </a:xfrm>
        </p:spPr>
        <p:txBody>
          <a:bodyPr>
            <a:normAutofit fontScale="90000"/>
          </a:bodyPr>
          <a:lstStyle/>
          <a:p>
            <a:r>
              <a:rPr lang="en-US" dirty="0"/>
              <a:t>Exploratory Data Analysis: ICU Length of Stay</a:t>
            </a:r>
          </a:p>
        </p:txBody>
      </p:sp>
      <p:pic>
        <p:nvPicPr>
          <p:cNvPr id="4" name="Picture 3">
            <a:extLst>
              <a:ext uri="{FF2B5EF4-FFF2-40B4-BE49-F238E27FC236}">
                <a16:creationId xmlns:a16="http://schemas.microsoft.com/office/drawing/2014/main" id="{FB35A392-9DFF-4D8B-8C1E-CD8396F78B48}"/>
              </a:ext>
            </a:extLst>
          </p:cNvPr>
          <p:cNvPicPr/>
          <p:nvPr/>
        </p:nvPicPr>
        <p:blipFill>
          <a:blip r:embed="rId2"/>
          <a:stretch>
            <a:fillRect/>
          </a:stretch>
        </p:blipFill>
        <p:spPr>
          <a:xfrm>
            <a:off x="2361158" y="1130824"/>
            <a:ext cx="7469684" cy="5350512"/>
          </a:xfrm>
          <a:prstGeom prst="rect">
            <a:avLst/>
          </a:prstGeom>
        </p:spPr>
      </p:pic>
    </p:spTree>
    <p:extLst>
      <p:ext uri="{BB962C8B-B14F-4D97-AF65-F5344CB8AC3E}">
        <p14:creationId xmlns:p14="http://schemas.microsoft.com/office/powerpoint/2010/main" val="3351110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B1286-B901-44BA-92AB-1E38C1A85BA9}"/>
              </a:ext>
            </a:extLst>
          </p:cNvPr>
          <p:cNvSpPr>
            <a:spLocks noGrp="1"/>
          </p:cNvSpPr>
          <p:nvPr>
            <p:ph type="title"/>
          </p:nvPr>
        </p:nvSpPr>
        <p:spPr>
          <a:xfrm>
            <a:off x="913795" y="609600"/>
            <a:ext cx="10353762" cy="952870"/>
          </a:xfrm>
        </p:spPr>
        <p:txBody>
          <a:bodyPr/>
          <a:lstStyle/>
          <a:p>
            <a:r>
              <a:rPr lang="en-US" dirty="0"/>
              <a:t>Feature Engineering</a:t>
            </a:r>
          </a:p>
        </p:txBody>
      </p:sp>
      <p:sp>
        <p:nvSpPr>
          <p:cNvPr id="3" name="Content Placeholder 2">
            <a:extLst>
              <a:ext uri="{FF2B5EF4-FFF2-40B4-BE49-F238E27FC236}">
                <a16:creationId xmlns:a16="http://schemas.microsoft.com/office/drawing/2014/main" id="{177C32E0-F0F7-4F26-A18B-2AFC5E897BFF}"/>
              </a:ext>
            </a:extLst>
          </p:cNvPr>
          <p:cNvSpPr>
            <a:spLocks noGrp="1"/>
          </p:cNvSpPr>
          <p:nvPr>
            <p:ph sz="half" idx="1"/>
          </p:nvPr>
        </p:nvSpPr>
        <p:spPr>
          <a:xfrm>
            <a:off x="1428700" y="1855854"/>
            <a:ext cx="4501584" cy="4101483"/>
          </a:xfrm>
        </p:spPr>
        <p:txBody>
          <a:bodyPr>
            <a:normAutofit lnSpcReduction="10000"/>
          </a:bodyPr>
          <a:lstStyle/>
          <a:p>
            <a:r>
              <a:rPr lang="en-US" sz="2800" dirty="0">
                <a:latin typeface="Calibri" panose="020F0502020204030204" pitchFamily="34" charset="0"/>
                <a:cs typeface="Calibri" panose="020F0502020204030204" pitchFamily="34" charset="0"/>
              </a:rPr>
              <a:t>Interpolation &amp; forward filling</a:t>
            </a:r>
          </a:p>
          <a:p>
            <a:pPr lvl="1"/>
            <a:r>
              <a:rPr lang="en-US" sz="2600" dirty="0">
                <a:latin typeface="Calibri" panose="020F0502020204030204" pitchFamily="34" charset="0"/>
                <a:cs typeface="Calibri" panose="020F0502020204030204" pitchFamily="34" charset="0"/>
              </a:rPr>
              <a:t>Lab &amp; Vital Sign Data</a:t>
            </a:r>
          </a:p>
          <a:p>
            <a:r>
              <a:rPr lang="en-US" sz="2800" dirty="0">
                <a:latin typeface="Calibri" panose="020F0502020204030204" pitchFamily="34" charset="0"/>
                <a:cs typeface="Calibri" panose="020F0502020204030204" pitchFamily="34" charset="0"/>
              </a:rPr>
              <a:t>Changes in vital sign column</a:t>
            </a:r>
          </a:p>
          <a:p>
            <a:pPr lvl="1"/>
            <a:r>
              <a:rPr lang="en-US" sz="2600" dirty="0">
                <a:latin typeface="Calibri" panose="020F0502020204030204" pitchFamily="34" charset="0"/>
                <a:cs typeface="Calibri" panose="020F0502020204030204" pitchFamily="34" charset="0"/>
              </a:rPr>
              <a:t> Past 1, 2, 3 Hours</a:t>
            </a:r>
          </a:p>
          <a:p>
            <a:r>
              <a:rPr lang="en-US" sz="2800" dirty="0">
                <a:latin typeface="Calibri" panose="020F0502020204030204" pitchFamily="34" charset="0"/>
                <a:cs typeface="Calibri" panose="020F0502020204030204" pitchFamily="34" charset="0"/>
              </a:rPr>
              <a:t>Lab value indicator, forward filled</a:t>
            </a:r>
          </a:p>
        </p:txBody>
      </p:sp>
      <p:pic>
        <p:nvPicPr>
          <p:cNvPr id="8" name="Picture 7">
            <a:extLst>
              <a:ext uri="{FF2B5EF4-FFF2-40B4-BE49-F238E27FC236}">
                <a16:creationId xmlns:a16="http://schemas.microsoft.com/office/drawing/2014/main" id="{47990F7A-1BA7-4104-BC9B-87E3D87270FC}"/>
              </a:ext>
            </a:extLst>
          </p:cNvPr>
          <p:cNvPicPr>
            <a:picLocks noChangeAspect="1"/>
          </p:cNvPicPr>
          <p:nvPr/>
        </p:nvPicPr>
        <p:blipFill>
          <a:blip r:embed="rId2"/>
          <a:stretch>
            <a:fillRect/>
          </a:stretch>
        </p:blipFill>
        <p:spPr>
          <a:xfrm>
            <a:off x="6855200" y="1542393"/>
            <a:ext cx="3439005" cy="4706007"/>
          </a:xfrm>
          <a:prstGeom prst="rect">
            <a:avLst/>
          </a:prstGeom>
        </p:spPr>
      </p:pic>
    </p:spTree>
    <p:extLst>
      <p:ext uri="{BB962C8B-B14F-4D97-AF65-F5344CB8AC3E}">
        <p14:creationId xmlns:p14="http://schemas.microsoft.com/office/powerpoint/2010/main" val="2710137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ACF9F-D90E-4ABF-A99B-BCBD163B85A3}"/>
              </a:ext>
            </a:extLst>
          </p:cNvPr>
          <p:cNvSpPr>
            <a:spLocks noGrp="1"/>
          </p:cNvSpPr>
          <p:nvPr>
            <p:ph type="ctrTitle"/>
          </p:nvPr>
        </p:nvSpPr>
        <p:spPr>
          <a:xfrm>
            <a:off x="1301555" y="323512"/>
            <a:ext cx="9440034" cy="1828801"/>
          </a:xfrm>
        </p:spPr>
        <p:txBody>
          <a:bodyPr/>
          <a:lstStyle/>
          <a:p>
            <a:r>
              <a:rPr lang="en-US" dirty="0"/>
              <a:t>Final Model Results</a:t>
            </a:r>
          </a:p>
        </p:txBody>
      </p:sp>
      <p:sp>
        <p:nvSpPr>
          <p:cNvPr id="3" name="Subtitle 2">
            <a:extLst>
              <a:ext uri="{FF2B5EF4-FFF2-40B4-BE49-F238E27FC236}">
                <a16:creationId xmlns:a16="http://schemas.microsoft.com/office/drawing/2014/main" id="{9BD2DFCB-7FB4-4699-A100-990495362C33}"/>
              </a:ext>
            </a:extLst>
          </p:cNvPr>
          <p:cNvSpPr>
            <a:spLocks noGrp="1"/>
          </p:cNvSpPr>
          <p:nvPr>
            <p:ph type="subTitle" idx="1"/>
          </p:nvPr>
        </p:nvSpPr>
        <p:spPr>
          <a:xfrm>
            <a:off x="999460" y="2152313"/>
            <a:ext cx="10366744" cy="2054908"/>
          </a:xfrm>
        </p:spPr>
        <p:txBody>
          <a:bodyPr>
            <a:normAutofit/>
          </a:bodyPr>
          <a:lstStyle/>
          <a:p>
            <a:r>
              <a:rPr lang="en-US" sz="4000" dirty="0"/>
              <a:t>Classification Scheme 1: Hourly Classification</a:t>
            </a:r>
          </a:p>
          <a:p>
            <a:endParaRPr lang="en-US" sz="4000" dirty="0"/>
          </a:p>
        </p:txBody>
      </p:sp>
      <p:sp>
        <p:nvSpPr>
          <p:cNvPr id="5" name="TextBox 4">
            <a:extLst>
              <a:ext uri="{FF2B5EF4-FFF2-40B4-BE49-F238E27FC236}">
                <a16:creationId xmlns:a16="http://schemas.microsoft.com/office/drawing/2014/main" id="{21C187A4-C943-4C4C-B378-057D60B695FA}"/>
              </a:ext>
            </a:extLst>
          </p:cNvPr>
          <p:cNvSpPr txBox="1"/>
          <p:nvPr/>
        </p:nvSpPr>
        <p:spPr>
          <a:xfrm>
            <a:off x="1712261" y="3551906"/>
            <a:ext cx="8618622" cy="1077218"/>
          </a:xfrm>
          <a:prstGeom prst="rect">
            <a:avLst/>
          </a:prstGeom>
          <a:noFill/>
        </p:spPr>
        <p:txBody>
          <a:bodyPr wrap="square" rtlCol="0">
            <a:spAutoFit/>
          </a:bodyPr>
          <a:lstStyle/>
          <a:p>
            <a:pPr marL="457200" indent="-457200" algn="ctr">
              <a:buFont typeface="Wingdings" panose="05000000000000000000" pitchFamily="2" charset="2"/>
              <a:buChar char="Ø"/>
            </a:pPr>
            <a:r>
              <a:rPr lang="en-US" sz="3200" dirty="0">
                <a:latin typeface="Calibri" panose="020F0502020204030204" pitchFamily="34" charset="0"/>
                <a:cs typeface="Calibri" panose="020F0502020204030204" pitchFamily="34" charset="0"/>
              </a:rPr>
              <a:t>Hour by hour classification of a patient being in the pre-sepsis period or not.</a:t>
            </a:r>
          </a:p>
        </p:txBody>
      </p:sp>
    </p:spTree>
    <p:extLst>
      <p:ext uri="{BB962C8B-B14F-4D97-AF65-F5344CB8AC3E}">
        <p14:creationId xmlns:p14="http://schemas.microsoft.com/office/powerpoint/2010/main" val="96884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openxmlformats.org/package/2006/metadata/core-properties"/>
    <ds:schemaRef ds:uri="http://purl.org/dc/dcmitype/"/>
    <ds:schemaRef ds:uri="http://schemas.microsoft.com/office/2006/metadata/properties"/>
    <ds:schemaRef ds:uri="http://schemas.microsoft.com/office/infopath/2007/PartnerControls"/>
    <ds:schemaRef ds:uri="http://purl.org/dc/terms/"/>
    <ds:schemaRef ds:uri="16c05727-aa75-4e4a-9b5f-8a80a1165891"/>
    <ds:schemaRef ds:uri="http://schemas.microsoft.com/office/2006/documentManagement/types"/>
    <ds:schemaRef ds:uri="71af3243-3dd4-4a8d-8c0d-dd76da1f02a5"/>
    <ds:schemaRef ds:uri="http://www.w3.org/XML/1998/namespace"/>
    <ds:schemaRef ds:uri="http://purl.org/dc/elements/1.1/"/>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{5AB08072-F4EE-4198-9A27-80E0D4B54E36}tf55705232_win32</Template>
  <TotalTime>1103</TotalTime>
  <Words>1370</Words>
  <Application>Microsoft Office PowerPoint</Application>
  <PresentationFormat>Widescreen</PresentationFormat>
  <Paragraphs>710</Paragraphs>
  <Slides>20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Abadi</vt:lpstr>
      <vt:lpstr>Arial</vt:lpstr>
      <vt:lpstr>Calibri</vt:lpstr>
      <vt:lpstr>Cambria Math</vt:lpstr>
      <vt:lpstr>Goudy Old Style</vt:lpstr>
      <vt:lpstr>Wingdings</vt:lpstr>
      <vt:lpstr>Wingdings 2</vt:lpstr>
      <vt:lpstr>SlateVTI</vt:lpstr>
      <vt:lpstr>Predicting Sepsis in ICU Patients</vt:lpstr>
      <vt:lpstr>Problem Identification </vt:lpstr>
      <vt:lpstr>Data Structure &amp; Source</vt:lpstr>
      <vt:lpstr>Sepsis Prevalence</vt:lpstr>
      <vt:lpstr>Exploratory Data Analysis: Vital Signs</vt:lpstr>
      <vt:lpstr>Exploratory Data Analysis: Normalized Lab Values</vt:lpstr>
      <vt:lpstr>Exploratory Data Analysis: ICU Length of Stay</vt:lpstr>
      <vt:lpstr>Feature Engineering</vt:lpstr>
      <vt:lpstr>Final Model Results</vt:lpstr>
      <vt:lpstr>PowerPoint Presentation</vt:lpstr>
      <vt:lpstr>PowerPoint Presentation</vt:lpstr>
      <vt:lpstr>PowerPoint Presentation</vt:lpstr>
      <vt:lpstr>PowerPoint Presentation</vt:lpstr>
      <vt:lpstr>Final Model Results</vt:lpstr>
      <vt:lpstr>PowerPoint Presentation</vt:lpstr>
      <vt:lpstr>PowerPoint Presentation</vt:lpstr>
      <vt:lpstr>PowerPoint Presentation</vt:lpstr>
      <vt:lpstr>PowerPoint Presentation</vt:lpstr>
      <vt:lpstr>Use Cases </vt:lpstr>
      <vt:lpstr>Conclusions &amp; Future Directions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Ski Resort</dc:title>
  <dc:creator>Aisling Casey</dc:creator>
  <cp:lastModifiedBy>Aisling Casey</cp:lastModifiedBy>
  <cp:revision>84</cp:revision>
  <dcterms:created xsi:type="dcterms:W3CDTF">2021-02-03T19:22:44Z</dcterms:created>
  <dcterms:modified xsi:type="dcterms:W3CDTF">2021-06-10T03:36:16Z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