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AD7D"/>
    <a:srgbClr val="D05F12"/>
    <a:srgbClr val="E66914"/>
    <a:srgbClr val="E02112"/>
    <a:srgbClr val="EB3807"/>
    <a:srgbClr val="D42F0E"/>
    <a:srgbClr val="EE853E"/>
    <a:srgbClr val="F74D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49AFC-6667-4DD4-AF14-6AD2515B9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645CC-4FB0-4CA5-9615-E976B3D19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E52C1-E9A4-477E-AC93-0F2ECE453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DF4B-26BB-4D90-BBFB-A38E770F63E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B69C-B3A2-4A9C-816E-570374B3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05255-D489-4E9B-9194-EA5B866F0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4944-5BAE-4E99-971D-D1A2E599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1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3D301-CC6D-498B-84C2-D1ACF8C3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CDFDC-3D5E-4804-AC6D-AA17F856F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C02A0-3848-459B-8C4D-FFD00A30C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DF4B-26BB-4D90-BBFB-A38E770F63E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E409-14B5-487A-A6B8-2AE4B0A7E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2245E-711F-4136-BF83-EF6ED2FBE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4944-5BAE-4E99-971D-D1A2E599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6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68C5A3-C17B-4F9B-BAA0-E5D104E6F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2A859-5512-4A9B-8324-3D01AFAB8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286A8-7160-43A3-89F4-8D0D77D3E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DF4B-26BB-4D90-BBFB-A38E770F63E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7BCE4-EF3A-422E-B2D4-43647BE8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2DAFA-0292-47FA-9539-B821CADB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4944-5BAE-4E99-971D-D1A2E599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7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E7FEC-0547-48CA-8565-83DB1E8C2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9D3C2-AABB-40EA-BAA9-28661EE27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913C-3081-4CC7-9282-BABE3DB64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DF4B-26BB-4D90-BBFB-A38E770F63E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6055E-59D5-4647-920C-AC4FAB52D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C4A1E-26E5-41FA-BFC8-CB54364C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4944-5BAE-4E99-971D-D1A2E599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7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0BBE2-7AB5-498F-B3C2-97A7928D1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1C9A0-E131-4BD2-9E78-9C558D322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BD8E5-DA84-4562-B5EB-A8D96C23F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DF4B-26BB-4D90-BBFB-A38E770F63E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0BC4E-CDBD-4AF1-8919-B6A8950BE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16068-D42D-4271-9604-A971F139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4944-5BAE-4E99-971D-D1A2E599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3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2095-3615-49B2-AFDC-AC4DD41EC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FE21E-7520-4E85-A18D-0FC7BA7C4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2ADBC-5DA9-4833-A227-23BC7E54C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8CB75-A415-4910-BA35-4C828354F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DF4B-26BB-4D90-BBFB-A38E770F63E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5A724-D086-413F-89C1-BA4B638D2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A50CB-B9CC-4E81-A07E-0D95D9DB1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4944-5BAE-4E99-971D-D1A2E599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5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8EFFD-7933-4DB6-BD34-A0AF5E0F4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75CA4-F048-4E45-B9CA-4F4FD9B5A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2329C-C659-4902-A2C4-643D542F9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634622-71C4-4A8E-9BA0-59342D1B4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B5779E-2628-4F9F-93D6-D6C04B211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99B3BC-BF98-458D-9F7C-229BB5B88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DF4B-26BB-4D90-BBFB-A38E770F63E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78DC58-964D-429D-A2E0-FC7F3270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004AA5-F3CA-43A2-A286-AE77D90B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4944-5BAE-4E99-971D-D1A2E599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5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02C2A-7E33-4B9C-BA3B-E198F78CE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8B72FC-9AF3-428C-A21D-C8F6B8211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DF4B-26BB-4D90-BBFB-A38E770F63E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210EC-12C6-43DF-8EEC-21A8BA2F3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8679F7-EEBE-4F9D-B954-F338917B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4944-5BAE-4E99-971D-D1A2E599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6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C14E4E-EB7B-4E51-BE7A-2363F3FB5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DF4B-26BB-4D90-BBFB-A38E770F63E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8C832E-9A38-4AAB-BD1B-BD9D183FC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E0190-FD11-490C-82D9-4325EEB5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4944-5BAE-4E99-971D-D1A2E599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64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1374A-E1B1-4944-BB14-2462ADCD0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00220-13AC-4BE2-A53D-970A9B674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8B802-D3A4-4BDB-9B4A-E9460E4AA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1F2B3-0680-4368-83D1-AF8707B7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DF4B-26BB-4D90-BBFB-A38E770F63E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E76AC-B72A-44D9-87E4-5B4964CE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83CAA-4690-4DBB-B516-C1184D67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4944-5BAE-4E99-971D-D1A2E599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02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F3322-C21D-4110-94B6-B6D5F2FA0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908F15-A544-4DEE-A655-90F8B98145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5120DA-8008-4570-90C3-46032E6DD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E65A4-C258-498A-85ED-A688432BD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DF4B-26BB-4D90-BBFB-A38E770F63E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D0578-3192-449D-9CD2-F4990AF7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5144B-DA99-4D70-8D9D-69B59D7C2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74944-5BAE-4E99-971D-D1A2E599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81D4C-3122-4B3F-83D7-DD1C44604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27ED3-1AA5-4E40-B997-81C4B9194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A28D5-A98E-4823-9A90-508E7E0852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3DF4B-26BB-4D90-BBFB-A38E770F63EC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FBFE7-444F-48B4-81F5-8A9D7B3A55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CDCEB-A706-49EF-BB64-BF9BDAC77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74944-5BAE-4E99-971D-D1A2E599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8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6637BC7-9121-49F1-877C-4E50365C7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926707"/>
              </p:ext>
            </p:extLst>
          </p:nvPr>
        </p:nvGraphicFramePr>
        <p:xfrm>
          <a:off x="9473089" y="316838"/>
          <a:ext cx="2592140" cy="535049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75654">
                  <a:extLst>
                    <a:ext uri="{9D8B030D-6E8A-4147-A177-3AD203B41FA5}">
                      <a16:colId xmlns:a16="http://schemas.microsoft.com/office/drawing/2014/main" val="1237040247"/>
                    </a:ext>
                  </a:extLst>
                </a:gridCol>
                <a:gridCol w="516486">
                  <a:extLst>
                    <a:ext uri="{9D8B030D-6E8A-4147-A177-3AD203B41FA5}">
                      <a16:colId xmlns:a16="http://schemas.microsoft.com/office/drawing/2014/main" val="3978601552"/>
                    </a:ext>
                  </a:extLst>
                </a:gridCol>
              </a:tblGrid>
              <a:tr h="352291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Pre_Sepsis_Six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501050"/>
                  </a:ext>
                </a:extLst>
              </a:tr>
              <a:tr h="930057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  <a:p>
                      <a:pPr algn="ctr"/>
                      <a:r>
                        <a:rPr lang="en-US" b="0" dirty="0"/>
                        <a:t>No Sepsis</a:t>
                      </a:r>
                    </a:p>
                  </a:txBody>
                  <a:tcPr>
                    <a:lnB>
                      <a:noFill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  <a:p>
                      <a:pPr algn="ctr"/>
                      <a:r>
                        <a:rPr lang="en-US" b="0" dirty="0"/>
                        <a:t>0</a:t>
                      </a:r>
                    </a:p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>
                    <a:lnB>
                      <a:noFill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539563"/>
                  </a:ext>
                </a:extLst>
              </a:tr>
              <a:tr h="352291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 Hours Pre-Sepsis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472480"/>
                  </a:ext>
                </a:extLst>
              </a:tr>
              <a:tr h="352291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>
                    <a:lnT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>
                    <a:lnT>
                      <a:noFill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559150"/>
                  </a:ext>
                </a:extLst>
              </a:tr>
              <a:tr h="35229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>
                    <a:solidFill>
                      <a:srgbClr val="F3AD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404333"/>
                  </a:ext>
                </a:extLst>
              </a:tr>
              <a:tr h="352291">
                <a:tc vMerge="1"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solidFill>
                      <a:srgbClr val="EE853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186666"/>
                  </a:ext>
                </a:extLst>
              </a:tr>
              <a:tr h="35229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>
                    <a:solidFill>
                      <a:srgbClr val="E6691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564318"/>
                  </a:ext>
                </a:extLst>
              </a:tr>
              <a:tr h="35229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>
                    <a:solidFill>
                      <a:srgbClr val="D42F0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913154"/>
                  </a:ext>
                </a:extLst>
              </a:tr>
              <a:tr h="930057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Sepsis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E02112">
                            <a:shade val="30000"/>
                            <a:satMod val="115000"/>
                          </a:srgbClr>
                        </a:gs>
                        <a:gs pos="50000">
                          <a:srgbClr val="E02112">
                            <a:shade val="67500"/>
                            <a:satMod val="115000"/>
                          </a:srgbClr>
                        </a:gs>
                        <a:gs pos="100000">
                          <a:srgbClr val="E02112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E02112">
                            <a:shade val="30000"/>
                            <a:satMod val="115000"/>
                          </a:srgbClr>
                        </a:gs>
                        <a:gs pos="50000">
                          <a:srgbClr val="E02112">
                            <a:shade val="67500"/>
                            <a:satMod val="115000"/>
                          </a:srgbClr>
                        </a:gs>
                        <a:gs pos="100000">
                          <a:srgbClr val="E02112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33410849"/>
                  </a:ext>
                </a:extLst>
              </a:tr>
              <a:tr h="930057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  <a:p>
                      <a:pPr algn="ctr"/>
                      <a:r>
                        <a:rPr lang="en-US" b="0" dirty="0"/>
                        <a:t>No Sepsis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  <a:p>
                      <a:pPr algn="ctr"/>
                      <a:r>
                        <a:rPr lang="en-US" b="0" dirty="0"/>
                        <a:t>0</a:t>
                      </a:r>
                    </a:p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86233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F62F933-CBD5-4F6C-AC96-FC664A8D1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423781"/>
              </p:ext>
            </p:extLst>
          </p:nvPr>
        </p:nvGraphicFramePr>
        <p:xfrm>
          <a:off x="2185153" y="341297"/>
          <a:ext cx="2038056" cy="5375883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33237">
                  <a:extLst>
                    <a:ext uri="{9D8B030D-6E8A-4147-A177-3AD203B41FA5}">
                      <a16:colId xmlns:a16="http://schemas.microsoft.com/office/drawing/2014/main" val="560352719"/>
                    </a:ext>
                  </a:extLst>
                </a:gridCol>
                <a:gridCol w="404819">
                  <a:extLst>
                    <a:ext uri="{9D8B030D-6E8A-4147-A177-3AD203B41FA5}">
                      <a16:colId xmlns:a16="http://schemas.microsoft.com/office/drawing/2014/main" val="912415297"/>
                    </a:ext>
                  </a:extLst>
                </a:gridCol>
              </a:tblGrid>
              <a:tr h="417912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Pre_Sep_Sep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170953"/>
                  </a:ext>
                </a:extLst>
              </a:tr>
              <a:tr h="982097">
                <a:tc rowSpan="2">
                  <a:txBody>
                    <a:bodyPr/>
                    <a:lstStyle/>
                    <a:p>
                      <a:pPr algn="ctr"/>
                      <a:endParaRPr lang="en-US" b="0" dirty="0"/>
                    </a:p>
                    <a:p>
                      <a:pPr algn="ctr"/>
                      <a:endParaRPr lang="en-US" b="0" dirty="0"/>
                    </a:p>
                    <a:p>
                      <a:pPr algn="ctr"/>
                      <a:endParaRPr lang="en-US" b="0" dirty="0"/>
                    </a:p>
                    <a:p>
                      <a:pPr algn="ctr"/>
                      <a:endParaRPr lang="en-US" b="0" dirty="0"/>
                    </a:p>
                    <a:p>
                      <a:pPr algn="ctr"/>
                      <a:endParaRPr lang="en-US" b="0" dirty="0"/>
                    </a:p>
                    <a:p>
                      <a:pPr algn="ctr"/>
                      <a:r>
                        <a:rPr lang="en-US" b="0" dirty="0"/>
                        <a:t>Pre-Sepsis</a:t>
                      </a:r>
                    </a:p>
                  </a:txBody>
                  <a:tcPr>
                    <a:solidFill>
                      <a:srgbClr val="F3AD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  <a:p>
                      <a:pPr algn="ctr"/>
                      <a:r>
                        <a:rPr lang="en-US" b="0" dirty="0"/>
                        <a:t>1</a:t>
                      </a:r>
                    </a:p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>
                    <a:solidFill>
                      <a:srgbClr val="F3AD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179174"/>
                  </a:ext>
                </a:extLst>
              </a:tr>
              <a:tr h="2003122">
                <a:tc vMerge="1">
                  <a:txBody>
                    <a:bodyPr/>
                    <a:lstStyle/>
                    <a:p>
                      <a:pPr algn="ctr"/>
                      <a:endParaRPr lang="en-US" b="0" dirty="0"/>
                    </a:p>
                    <a:p>
                      <a:pPr algn="ctr"/>
                      <a:endParaRPr lang="en-US" b="0" dirty="0"/>
                    </a:p>
                    <a:p>
                      <a:pPr algn="ctr"/>
                      <a:endParaRPr lang="en-US" b="0" dirty="0"/>
                    </a:p>
                    <a:p>
                      <a:pPr algn="ctr"/>
                      <a:r>
                        <a:rPr lang="en-US" b="0" dirty="0"/>
                        <a:t>Pre-Sepsis</a:t>
                      </a:r>
                    </a:p>
                  </a:txBody>
                  <a:tcPr>
                    <a:solidFill>
                      <a:srgbClr val="F3AD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  <a:p>
                      <a:pPr algn="ctr"/>
                      <a:r>
                        <a:rPr lang="en-US" b="0" dirty="0"/>
                        <a:t>1</a:t>
                      </a:r>
                    </a:p>
                    <a:p>
                      <a:pPr algn="ctr"/>
                      <a:r>
                        <a:rPr lang="en-US" b="0" dirty="0"/>
                        <a:t>1</a:t>
                      </a:r>
                    </a:p>
                    <a:p>
                      <a:pPr algn="ctr"/>
                      <a:r>
                        <a:rPr lang="en-US" b="0" dirty="0"/>
                        <a:t>1</a:t>
                      </a:r>
                    </a:p>
                    <a:p>
                      <a:pPr algn="ctr"/>
                      <a:r>
                        <a:rPr lang="en-US" b="0" dirty="0"/>
                        <a:t>1</a:t>
                      </a:r>
                    </a:p>
                    <a:p>
                      <a:pPr algn="ctr"/>
                      <a:r>
                        <a:rPr lang="en-US" b="0" dirty="0"/>
                        <a:t>1</a:t>
                      </a:r>
                    </a:p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>
                    <a:solidFill>
                      <a:srgbClr val="F3AD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656378"/>
                  </a:ext>
                </a:extLst>
              </a:tr>
              <a:tr h="982097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Sepsis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E02112">
                            <a:shade val="30000"/>
                            <a:satMod val="115000"/>
                          </a:srgbClr>
                        </a:gs>
                        <a:gs pos="50000">
                          <a:srgbClr val="E02112">
                            <a:shade val="67500"/>
                            <a:satMod val="115000"/>
                          </a:srgbClr>
                        </a:gs>
                        <a:gs pos="100000">
                          <a:srgbClr val="E02112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E02112">
                            <a:shade val="30000"/>
                            <a:satMod val="115000"/>
                          </a:srgbClr>
                        </a:gs>
                        <a:gs pos="50000">
                          <a:srgbClr val="E02112">
                            <a:shade val="67500"/>
                            <a:satMod val="115000"/>
                          </a:srgbClr>
                        </a:gs>
                        <a:gs pos="100000">
                          <a:srgbClr val="E02112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05133475"/>
                  </a:ext>
                </a:extLst>
              </a:tr>
              <a:tr h="982097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  <a:p>
                      <a:pPr algn="ctr"/>
                      <a:r>
                        <a:rPr lang="en-US" b="0" dirty="0"/>
                        <a:t>No Sepsis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  <a:p>
                      <a:pPr algn="ctr"/>
                      <a:r>
                        <a:rPr lang="en-US" b="0" dirty="0"/>
                        <a:t>0</a:t>
                      </a:r>
                    </a:p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1292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D1D65BC-1F30-4494-8D81-FCB8497D6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218233"/>
              </p:ext>
            </p:extLst>
          </p:nvPr>
        </p:nvGraphicFramePr>
        <p:xfrm>
          <a:off x="18386" y="341297"/>
          <a:ext cx="1931305" cy="536732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547689">
                  <a:extLst>
                    <a:ext uri="{9D8B030D-6E8A-4147-A177-3AD203B41FA5}">
                      <a16:colId xmlns:a16="http://schemas.microsoft.com/office/drawing/2014/main" val="560352719"/>
                    </a:ext>
                  </a:extLst>
                </a:gridCol>
                <a:gridCol w="383616">
                  <a:extLst>
                    <a:ext uri="{9D8B030D-6E8A-4147-A177-3AD203B41FA5}">
                      <a16:colId xmlns:a16="http://schemas.microsoft.com/office/drawing/2014/main" val="912415297"/>
                    </a:ext>
                  </a:extLst>
                </a:gridCol>
              </a:tblGrid>
              <a:tr h="394555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SepsisLabel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170953"/>
                  </a:ext>
                </a:extLst>
              </a:tr>
              <a:tr h="3118352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  <a:p>
                      <a:pPr algn="ctr"/>
                      <a:endParaRPr lang="en-US" b="0" dirty="0"/>
                    </a:p>
                    <a:p>
                      <a:pPr algn="ctr"/>
                      <a:endParaRPr lang="en-US" b="0" dirty="0"/>
                    </a:p>
                    <a:p>
                      <a:pPr algn="ctr"/>
                      <a:endParaRPr lang="en-US" b="0" dirty="0"/>
                    </a:p>
                    <a:p>
                      <a:pPr algn="ctr"/>
                      <a:endParaRPr lang="en-US" b="0" dirty="0"/>
                    </a:p>
                    <a:p>
                      <a:pPr algn="ctr"/>
                      <a:endParaRPr lang="en-US" b="0" dirty="0"/>
                    </a:p>
                    <a:p>
                      <a:pPr algn="ctr"/>
                      <a:endParaRPr lang="en-US" b="0" dirty="0"/>
                    </a:p>
                    <a:p>
                      <a:pPr algn="ctr"/>
                      <a:endParaRPr lang="en-US" b="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  <a:p>
                      <a:pPr algn="ctr"/>
                      <a:r>
                        <a:rPr lang="en-US" b="0" dirty="0"/>
                        <a:t>0</a:t>
                      </a:r>
                    </a:p>
                    <a:p>
                      <a:pPr algn="ctr"/>
                      <a:r>
                        <a:rPr lang="en-US" b="0" dirty="0"/>
                        <a:t>0</a:t>
                      </a:r>
                    </a:p>
                    <a:p>
                      <a:pPr algn="ctr"/>
                      <a:r>
                        <a:rPr lang="en-US" b="0" dirty="0"/>
                        <a:t>0</a:t>
                      </a:r>
                    </a:p>
                    <a:p>
                      <a:pPr algn="ctr"/>
                      <a:r>
                        <a:rPr lang="en-US" b="0" dirty="0"/>
                        <a:t>0</a:t>
                      </a:r>
                    </a:p>
                    <a:p>
                      <a:pPr algn="ctr"/>
                      <a:r>
                        <a:rPr lang="en-US" b="0" dirty="0"/>
                        <a:t>0</a:t>
                      </a:r>
                    </a:p>
                    <a:p>
                      <a:pPr algn="ctr"/>
                      <a:r>
                        <a:rPr lang="en-US" b="0" dirty="0"/>
                        <a:t>0</a:t>
                      </a:r>
                    </a:p>
                    <a:p>
                      <a:pPr algn="ctr"/>
                      <a:r>
                        <a:rPr lang="en-US" b="0" dirty="0"/>
                        <a:t>0</a:t>
                      </a:r>
                    </a:p>
                    <a:p>
                      <a:pPr algn="ctr"/>
                      <a:r>
                        <a:rPr lang="en-US" b="0" dirty="0"/>
                        <a:t>0</a:t>
                      </a:r>
                    </a:p>
                    <a:p>
                      <a:pPr algn="ctr"/>
                      <a:r>
                        <a:rPr lang="en-US" b="0" dirty="0"/>
                        <a:t>0</a:t>
                      </a:r>
                    </a:p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179174"/>
                  </a:ext>
                </a:extLst>
              </a:tr>
              <a:tr h="92721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Sepsis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E02112">
                            <a:shade val="30000"/>
                            <a:satMod val="115000"/>
                          </a:srgbClr>
                        </a:gs>
                        <a:gs pos="50000">
                          <a:srgbClr val="E02112">
                            <a:shade val="67500"/>
                            <a:satMod val="115000"/>
                          </a:srgbClr>
                        </a:gs>
                        <a:gs pos="100000">
                          <a:srgbClr val="E02112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E02112">
                            <a:shade val="30000"/>
                            <a:satMod val="115000"/>
                          </a:srgbClr>
                        </a:gs>
                        <a:gs pos="50000">
                          <a:srgbClr val="E02112">
                            <a:shade val="67500"/>
                            <a:satMod val="115000"/>
                          </a:srgbClr>
                        </a:gs>
                        <a:gs pos="100000">
                          <a:srgbClr val="E02112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05133475"/>
                  </a:ext>
                </a:extLst>
              </a:tr>
              <a:tr h="92721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  <a:p>
                      <a:pPr algn="ctr"/>
                      <a:r>
                        <a:rPr lang="en-US" b="0" dirty="0"/>
                        <a:t>No Sepsis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  <a:p>
                      <a:pPr algn="ctr"/>
                      <a:r>
                        <a:rPr lang="en-US" b="0" dirty="0"/>
                        <a:t>0</a:t>
                      </a:r>
                    </a:p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12921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EE31C79-3893-4060-925B-D00B12497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961063"/>
              </p:ext>
            </p:extLst>
          </p:nvPr>
        </p:nvGraphicFramePr>
        <p:xfrm>
          <a:off x="7024319" y="316838"/>
          <a:ext cx="2258884" cy="535049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810202">
                  <a:extLst>
                    <a:ext uri="{9D8B030D-6E8A-4147-A177-3AD203B41FA5}">
                      <a16:colId xmlns:a16="http://schemas.microsoft.com/office/drawing/2014/main" val="560352719"/>
                    </a:ext>
                  </a:extLst>
                </a:gridCol>
                <a:gridCol w="448682">
                  <a:extLst>
                    <a:ext uri="{9D8B030D-6E8A-4147-A177-3AD203B41FA5}">
                      <a16:colId xmlns:a16="http://schemas.microsoft.com/office/drawing/2014/main" val="912415297"/>
                    </a:ext>
                  </a:extLst>
                </a:gridCol>
              </a:tblGrid>
              <a:tr h="419645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Pre_Sep_No_Sep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170953"/>
                  </a:ext>
                </a:extLst>
              </a:tr>
              <a:tr h="986169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  <a:p>
                      <a:pPr algn="ctr"/>
                      <a:r>
                        <a:rPr lang="en-US" b="0" dirty="0"/>
                        <a:t>No Sepsis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  <a:p>
                      <a:pPr algn="ctr"/>
                      <a:r>
                        <a:rPr lang="en-US" b="0" dirty="0"/>
                        <a:t>0</a:t>
                      </a:r>
                    </a:p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179174"/>
                  </a:ext>
                </a:extLst>
              </a:tr>
              <a:tr h="98617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  <a:p>
                      <a:pPr algn="ctr"/>
                      <a:r>
                        <a:rPr lang="en-US" b="0" dirty="0"/>
                        <a:t>Pre-Sepsis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  <a:p>
                      <a:pPr algn="ctr"/>
                      <a:r>
                        <a:rPr lang="en-US" b="0" dirty="0"/>
                        <a:t>3</a:t>
                      </a:r>
                    </a:p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656378"/>
                  </a:ext>
                </a:extLst>
              </a:tr>
              <a:tr h="986169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  <a:p>
                      <a:pPr algn="ctr"/>
                      <a:r>
                        <a:rPr lang="en-US" b="0" dirty="0"/>
                        <a:t>Pre-Sepsis Acute</a:t>
                      </a:r>
                    </a:p>
                  </a:txBody>
                  <a:tcPr>
                    <a:solidFill>
                      <a:srgbClr val="E6691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  <a:p>
                      <a:pPr algn="ctr"/>
                      <a:r>
                        <a:rPr lang="en-US" b="0" dirty="0"/>
                        <a:t>2</a:t>
                      </a:r>
                    </a:p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>
                    <a:solidFill>
                      <a:srgbClr val="E669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784197"/>
                  </a:ext>
                </a:extLst>
              </a:tr>
              <a:tr h="986169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Sepsis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E02112">
                            <a:shade val="30000"/>
                            <a:satMod val="115000"/>
                          </a:srgbClr>
                        </a:gs>
                        <a:gs pos="50000">
                          <a:srgbClr val="E02112">
                            <a:shade val="67500"/>
                            <a:satMod val="115000"/>
                          </a:srgbClr>
                        </a:gs>
                        <a:gs pos="100000">
                          <a:srgbClr val="E02112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E02112">
                            <a:shade val="30000"/>
                            <a:satMod val="115000"/>
                          </a:srgbClr>
                        </a:gs>
                        <a:gs pos="50000">
                          <a:srgbClr val="E02112">
                            <a:shade val="67500"/>
                            <a:satMod val="115000"/>
                          </a:srgbClr>
                        </a:gs>
                        <a:gs pos="100000">
                          <a:srgbClr val="E02112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05133475"/>
                  </a:ext>
                </a:extLst>
              </a:tr>
              <a:tr h="986169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  <a:p>
                      <a:pPr algn="ctr"/>
                      <a:r>
                        <a:rPr lang="en-US" b="0" dirty="0"/>
                        <a:t>No Sepsis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  <a:p>
                      <a:pPr algn="ctr"/>
                      <a:r>
                        <a:rPr lang="en-US" b="0" dirty="0"/>
                        <a:t>0</a:t>
                      </a:r>
                    </a:p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12921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EAB04A0-74F4-43F8-9DF9-F866BFFF4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259175"/>
              </p:ext>
            </p:extLst>
          </p:nvPr>
        </p:nvGraphicFramePr>
        <p:xfrm>
          <a:off x="4604736" y="341297"/>
          <a:ext cx="2038056" cy="5375883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33237">
                  <a:extLst>
                    <a:ext uri="{9D8B030D-6E8A-4147-A177-3AD203B41FA5}">
                      <a16:colId xmlns:a16="http://schemas.microsoft.com/office/drawing/2014/main" val="560352719"/>
                    </a:ext>
                  </a:extLst>
                </a:gridCol>
                <a:gridCol w="404819">
                  <a:extLst>
                    <a:ext uri="{9D8B030D-6E8A-4147-A177-3AD203B41FA5}">
                      <a16:colId xmlns:a16="http://schemas.microsoft.com/office/drawing/2014/main" val="912415297"/>
                    </a:ext>
                  </a:extLst>
                </a:gridCol>
              </a:tblGrid>
              <a:tr h="417912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Pre_Sep_No_Sep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170953"/>
                  </a:ext>
                </a:extLst>
              </a:tr>
              <a:tr h="982097">
                <a:tc rowSpan="2">
                  <a:txBody>
                    <a:bodyPr/>
                    <a:lstStyle/>
                    <a:p>
                      <a:pPr algn="ctr"/>
                      <a:endParaRPr lang="en-US" b="0" dirty="0"/>
                    </a:p>
                    <a:p>
                      <a:pPr algn="ctr"/>
                      <a:endParaRPr lang="en-US" b="0" dirty="0"/>
                    </a:p>
                    <a:p>
                      <a:pPr algn="ctr"/>
                      <a:endParaRPr lang="en-US" b="0" dirty="0"/>
                    </a:p>
                    <a:p>
                      <a:pPr algn="ctr"/>
                      <a:endParaRPr lang="en-US" b="0" dirty="0"/>
                    </a:p>
                    <a:p>
                      <a:pPr algn="ctr"/>
                      <a:endParaRPr lang="en-US" b="0" dirty="0"/>
                    </a:p>
                    <a:p>
                      <a:pPr algn="ctr"/>
                      <a:r>
                        <a:rPr lang="en-US" b="0" dirty="0"/>
                        <a:t>Pre-Sepsis</a:t>
                      </a:r>
                    </a:p>
                  </a:txBody>
                  <a:tcPr>
                    <a:solidFill>
                      <a:srgbClr val="F3AD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  <a:p>
                      <a:pPr algn="ctr"/>
                      <a:r>
                        <a:rPr lang="en-US" b="0" dirty="0"/>
                        <a:t>2</a:t>
                      </a:r>
                    </a:p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>
                    <a:solidFill>
                      <a:srgbClr val="F3AD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179174"/>
                  </a:ext>
                </a:extLst>
              </a:tr>
              <a:tr h="2003122">
                <a:tc vMerge="1">
                  <a:txBody>
                    <a:bodyPr/>
                    <a:lstStyle/>
                    <a:p>
                      <a:pPr algn="ctr"/>
                      <a:endParaRPr lang="en-US" b="0" dirty="0"/>
                    </a:p>
                    <a:p>
                      <a:pPr algn="ctr"/>
                      <a:endParaRPr lang="en-US" b="0" dirty="0"/>
                    </a:p>
                    <a:p>
                      <a:pPr algn="ctr"/>
                      <a:endParaRPr lang="en-US" b="0" dirty="0"/>
                    </a:p>
                    <a:p>
                      <a:pPr algn="ctr"/>
                      <a:r>
                        <a:rPr lang="en-US" b="0" dirty="0"/>
                        <a:t>Pre-Sepsis</a:t>
                      </a:r>
                    </a:p>
                  </a:txBody>
                  <a:tcPr>
                    <a:solidFill>
                      <a:srgbClr val="F3AD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  <a:p>
                      <a:pPr algn="ctr"/>
                      <a:r>
                        <a:rPr lang="en-US" b="0" dirty="0"/>
                        <a:t>2</a:t>
                      </a:r>
                    </a:p>
                    <a:p>
                      <a:pPr algn="ctr"/>
                      <a:r>
                        <a:rPr lang="en-US" b="0" dirty="0"/>
                        <a:t>2</a:t>
                      </a:r>
                    </a:p>
                    <a:p>
                      <a:pPr algn="ctr"/>
                      <a:r>
                        <a:rPr lang="en-US" b="0" dirty="0"/>
                        <a:t>2</a:t>
                      </a:r>
                    </a:p>
                    <a:p>
                      <a:pPr algn="ctr"/>
                      <a:r>
                        <a:rPr lang="en-US" b="0" dirty="0"/>
                        <a:t>2</a:t>
                      </a:r>
                    </a:p>
                    <a:p>
                      <a:pPr algn="ctr"/>
                      <a:r>
                        <a:rPr lang="en-US" b="0" dirty="0"/>
                        <a:t>2</a:t>
                      </a:r>
                    </a:p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>
                    <a:solidFill>
                      <a:srgbClr val="F3AD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656378"/>
                  </a:ext>
                </a:extLst>
              </a:tr>
              <a:tr h="982097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Sepsis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E02112">
                            <a:shade val="30000"/>
                            <a:satMod val="115000"/>
                          </a:srgbClr>
                        </a:gs>
                        <a:gs pos="50000">
                          <a:srgbClr val="E02112">
                            <a:shade val="67500"/>
                            <a:satMod val="115000"/>
                          </a:srgbClr>
                        </a:gs>
                        <a:gs pos="100000">
                          <a:srgbClr val="E02112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E02112">
                            <a:shade val="30000"/>
                            <a:satMod val="115000"/>
                          </a:srgbClr>
                        </a:gs>
                        <a:gs pos="50000">
                          <a:srgbClr val="E02112">
                            <a:shade val="67500"/>
                            <a:satMod val="115000"/>
                          </a:srgbClr>
                        </a:gs>
                        <a:gs pos="100000">
                          <a:srgbClr val="E02112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05133475"/>
                  </a:ext>
                </a:extLst>
              </a:tr>
              <a:tr h="982097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  <a:p>
                      <a:pPr algn="ctr"/>
                      <a:r>
                        <a:rPr lang="en-US" b="0" dirty="0"/>
                        <a:t>No Sepsis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  <a:p>
                      <a:pPr algn="ctr"/>
                      <a:r>
                        <a:rPr lang="en-US" b="0" dirty="0"/>
                        <a:t>0</a:t>
                      </a:r>
                    </a:p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129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485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131</Words>
  <Application>Microsoft Office PowerPoint</Application>
  <PresentationFormat>Widescreen</PresentationFormat>
  <Paragraphs>131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Aisling Casey</dc:creator>
  <cp:lastModifiedBy>Aisling Casey</cp:lastModifiedBy>
  <cp:revision>9</cp:revision>
  <dcterms:created xsi:type="dcterms:W3CDTF">2021-04-16T18:45:14Z</dcterms:created>
  <dcterms:modified xsi:type="dcterms:W3CDTF">2021-04-28T00:48:15Z</dcterms:modified>
</cp:coreProperties>
</file>