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4"/>
  </p:sldMasterIdLst>
  <p:notesMasterIdLst>
    <p:notesMasterId r:id="rId19"/>
  </p:notesMasterIdLst>
  <p:sldIdLst>
    <p:sldId id="256" r:id="rId5"/>
    <p:sldId id="271" r:id="rId6"/>
    <p:sldId id="257" r:id="rId7"/>
    <p:sldId id="258" r:id="rId8"/>
    <p:sldId id="259" r:id="rId9"/>
    <p:sldId id="260" r:id="rId10"/>
    <p:sldId id="261" r:id="rId11"/>
    <p:sldId id="272" r:id="rId12"/>
    <p:sldId id="269" r:id="rId13"/>
    <p:sldId id="268" r:id="rId14"/>
    <p:sldId id="270" r:id="rId15"/>
    <p:sldId id="262" r:id="rId16"/>
    <p:sldId id="264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752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6CA35-8984-46F5-BD2E-FEC52E9CE9D8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1AF23-3F2D-4684-BABF-C04837C3CC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196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1AF23-3F2D-4684-BABF-C04837C3CC0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584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1AF23-3F2D-4684-BABF-C04837C3CC02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116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8388" y="708025"/>
            <a:ext cx="4721225" cy="2655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3570514"/>
            <a:ext cx="5486400" cy="5230586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sz="8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1AF23-3F2D-4684-BABF-C04837C3CC02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167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39510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1AF23-3F2D-4684-BABF-C04837C3CC02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9931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1AF23-3F2D-4684-BABF-C04837C3CC0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19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1AF23-3F2D-4684-BABF-C04837C3CC0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67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1AF23-3F2D-4684-BABF-C04837C3CC0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022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152374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1AF23-3F2D-4684-BABF-C04837C3CC0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821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1AF23-3F2D-4684-BABF-C04837C3CC0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652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1AF23-3F2D-4684-BABF-C04837C3CC0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903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1AF23-3F2D-4684-BABF-C04837C3CC0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215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1AF23-3F2D-4684-BABF-C04837C3CC0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886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1AF23-3F2D-4684-BABF-C04837C3CC0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200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5188" y="566738"/>
            <a:ext cx="5127625" cy="2884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92150" y="3657600"/>
            <a:ext cx="5486400" cy="5246914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sz="93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1AF23-3F2D-4684-BABF-C04837C3CC02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3616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B35A-4704-4FA3-A069-CD1827A6E8E4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E5A5-60EE-4463-86A8-570DDA9154A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27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B35A-4704-4FA3-A069-CD1827A6E8E4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E5A5-60EE-4463-86A8-570DDA9154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80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B35A-4704-4FA3-A069-CD1827A6E8E4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E5A5-60EE-4463-86A8-570DDA9154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72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B35A-4704-4FA3-A069-CD1827A6E8E4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E5A5-60EE-4463-86A8-570DDA9154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7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B35A-4704-4FA3-A069-CD1827A6E8E4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E5A5-60EE-4463-86A8-570DDA9154A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44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B35A-4704-4FA3-A069-CD1827A6E8E4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E5A5-60EE-4463-86A8-570DDA9154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29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B35A-4704-4FA3-A069-CD1827A6E8E4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E5A5-60EE-4463-86A8-570DDA9154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08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B35A-4704-4FA3-A069-CD1827A6E8E4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E5A5-60EE-4463-86A8-570DDA9154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90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B35A-4704-4FA3-A069-CD1827A6E8E4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E5A5-60EE-4463-86A8-570DDA9154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78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ABB35A-4704-4FA3-A069-CD1827A6E8E4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BBE5A5-60EE-4463-86A8-570DDA9154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20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B35A-4704-4FA3-A069-CD1827A6E8E4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E5A5-60EE-4463-86A8-570DDA9154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65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ABB35A-4704-4FA3-A069-CD1827A6E8E4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BBE5A5-60EE-4463-86A8-570DDA9154A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42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piyer99.github.io/Recommendation-System-in-Pytorch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D8A9447-DEFF-40A5-8673-B7A365C3F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FABE1880-680A-4958-9D32-70AC8484BF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130" y="640080"/>
            <a:ext cx="4143405" cy="557784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90C21F9-FD6D-4457-B130-1A531F242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88019-D1B0-45D1-9974-8837A120C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885" y="640080"/>
            <a:ext cx="3659246" cy="2926080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GB" sz="4100" b="1" i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Scraping, Data Visualisation and Data Modelling</a:t>
            </a:r>
            <a:endParaRPr lang="en-GB" sz="4100" b="1" i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B32A8-85AD-4ADE-ACB5-6AD2D9240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6885" y="5151120"/>
            <a:ext cx="3659246" cy="1066799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GB" sz="1500" i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Aisling Smyth  </a:t>
            </a:r>
          </a:p>
          <a:p>
            <a:pPr>
              <a:spcAft>
                <a:spcPts val="800"/>
              </a:spcAft>
            </a:pPr>
            <a:r>
              <a:rPr lang="en-GB" sz="1500" i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April 2022</a:t>
            </a:r>
          </a:p>
          <a:p>
            <a:endParaRPr lang="en-GB" sz="1500" dirty="0">
              <a:solidFill>
                <a:srgbClr val="FFFFFF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F6EF4B-2F40-485B-9F36-084731486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B614B8-1686-42A3-9D69-E63CAD84EF49}"/>
              </a:ext>
            </a:extLst>
          </p:cNvPr>
          <p:cNvSpPr txBox="1"/>
          <p:nvPr/>
        </p:nvSpPr>
        <p:spPr>
          <a:xfrm>
            <a:off x="8090665" y="3578084"/>
            <a:ext cx="3357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3200" b="1" i="1" dirty="0">
                <a:solidFill>
                  <a:schemeClr val="accent2">
                    <a:lumMod val="50000"/>
                  </a:schemeClr>
                </a:solidFill>
              </a:rPr>
              <a:t>Final Year Project</a:t>
            </a:r>
          </a:p>
        </p:txBody>
      </p:sp>
    </p:spTree>
    <p:extLst>
      <p:ext uri="{BB962C8B-B14F-4D97-AF65-F5344CB8AC3E}">
        <p14:creationId xmlns:p14="http://schemas.microsoft.com/office/powerpoint/2010/main" val="358796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8C40-DA37-452E-BDB7-FFDC22762615}"/>
              </a:ext>
            </a:extLst>
          </p:cNvPr>
          <p:cNvSpPr txBox="1">
            <a:spLocks/>
          </p:cNvSpPr>
          <p:nvPr/>
        </p:nvSpPr>
        <p:spPr>
          <a:xfrm>
            <a:off x="0" y="123624"/>
            <a:ext cx="12192000" cy="891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</a:rPr>
              <a:t>Measuring Distances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71EFF-090D-46B1-9F90-211ECD631EBC}"/>
              </a:ext>
            </a:extLst>
          </p:cNvPr>
          <p:cNvSpPr txBox="1">
            <a:spLocks/>
          </p:cNvSpPr>
          <p:nvPr/>
        </p:nvSpPr>
        <p:spPr>
          <a:xfrm>
            <a:off x="794383" y="1126156"/>
            <a:ext cx="10537643" cy="28906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100" dirty="0"/>
              <a:t> How to create recommendations: calculate distances.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2100" dirty="0"/>
              <a:t> Various methods, but generally get a similarity measured on the interval [0, 1].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2100" dirty="0"/>
              <a:t> My data is binary, so I used the Jaccard Similarity, as it caters to the fact that only attributes that </a:t>
            </a:r>
            <a:r>
              <a:rPr lang="en-GB" sz="2100" i="1" dirty="0"/>
              <a:t>do</a:t>
            </a:r>
            <a:r>
              <a:rPr lang="en-GB" sz="2100" dirty="0"/>
              <a:t> appear are important. 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2100" dirty="0"/>
              <a:t> Calculated by finding the size of the intersection of two sets, and dividing by the size of the union.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1026" name="Picture 2" descr="Distance measures in building informatics: An in-depth assessment through  typical tasks in building energy management - ScienceDirect">
            <a:extLst>
              <a:ext uri="{FF2B5EF4-FFF2-40B4-BE49-F238E27FC236}">
                <a16:creationId xmlns:a16="http://schemas.microsoft.com/office/drawing/2014/main" id="{3A93B69B-340F-4366-B340-513C0F980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416"/>
          <a:stretch/>
        </p:blipFill>
        <p:spPr bwMode="auto">
          <a:xfrm>
            <a:off x="2123823" y="4016828"/>
            <a:ext cx="7878764" cy="1840116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lculate Jaccard Similarity in Python - Data Science Parichay">
            <a:extLst>
              <a:ext uri="{FF2B5EF4-FFF2-40B4-BE49-F238E27FC236}">
                <a16:creationId xmlns:a16="http://schemas.microsoft.com/office/drawing/2014/main" id="{9DD5EA8F-0D41-49FD-A37B-EEE5CAA014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4" b="23913"/>
          <a:stretch/>
        </p:blipFill>
        <p:spPr bwMode="auto">
          <a:xfrm>
            <a:off x="2101045" y="3781803"/>
            <a:ext cx="7989909" cy="2310163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ategorical data - Distance Metrics For Binary Vectors - Cross Validated">
            <a:extLst>
              <a:ext uri="{FF2B5EF4-FFF2-40B4-BE49-F238E27FC236}">
                <a16:creationId xmlns:a16="http://schemas.microsoft.com/office/drawing/2014/main" id="{675DF712-CDAE-49D1-916F-84EBEADB6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413" y="3670060"/>
            <a:ext cx="406717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picture containing text, light, lamp&#10;&#10;Description automatically generated">
            <a:extLst>
              <a:ext uri="{FF2B5EF4-FFF2-40B4-BE49-F238E27FC236}">
                <a16:creationId xmlns:a16="http://schemas.microsoft.com/office/drawing/2014/main" id="{D13A8838-6AA7-425A-AF2B-8C708B8AF3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3014" y="3799219"/>
            <a:ext cx="9325973" cy="2292747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78449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8C40-DA37-452E-BDB7-FFDC22762615}"/>
              </a:ext>
            </a:extLst>
          </p:cNvPr>
          <p:cNvSpPr txBox="1">
            <a:spLocks/>
          </p:cNvSpPr>
          <p:nvPr/>
        </p:nvSpPr>
        <p:spPr>
          <a:xfrm>
            <a:off x="0" y="123624"/>
            <a:ext cx="12192000" cy="891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</a:rPr>
              <a:t>Creating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71EFF-090D-46B1-9F90-211ECD631EBC}"/>
              </a:ext>
            </a:extLst>
          </p:cNvPr>
          <p:cNvSpPr txBox="1">
            <a:spLocks/>
          </p:cNvSpPr>
          <p:nvPr/>
        </p:nvSpPr>
        <p:spPr>
          <a:xfrm>
            <a:off x="794383" y="1126156"/>
            <a:ext cx="10537643" cy="28906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37171B-C053-4C15-AA5D-C8EA303F6366}"/>
              </a:ext>
            </a:extLst>
          </p:cNvPr>
          <p:cNvSpPr txBox="1">
            <a:spLocks/>
          </p:cNvSpPr>
          <p:nvPr/>
        </p:nvSpPr>
        <p:spPr>
          <a:xfrm>
            <a:off x="794383" y="1023257"/>
            <a:ext cx="10537643" cy="287605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2200" dirty="0"/>
              <a:t> Begin by getting user ratings (implicitly or explicitly).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2200" dirty="0"/>
              <a:t> Use comparison criteria and distance-based measures to find similarities.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2200" dirty="0"/>
              <a:t> Create a weighting formula for how to rank recommendations.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2200" dirty="0"/>
              <a:t> Output recommendations.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200" dirty="0"/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121DB50-1DF2-4388-A43E-A37DF87A3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155" y="3130105"/>
            <a:ext cx="6367690" cy="2745740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2EDFE008-0F93-4DB2-AE4D-3EF6DEBD80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794"/>
          <a:stretch/>
        </p:blipFill>
        <p:spPr bwMode="auto">
          <a:xfrm>
            <a:off x="2953855" y="3130105"/>
            <a:ext cx="6284290" cy="2731400"/>
          </a:xfrm>
          <a:prstGeom prst="rect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C9F150-DCEE-4593-A467-122473FAC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070" y="3977895"/>
            <a:ext cx="10986268" cy="103582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E1AFF8DE-E93C-4FA4-A591-634FE13E17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3243"/>
          <a:stretch/>
        </p:blipFill>
        <p:spPr>
          <a:xfrm>
            <a:off x="3230562" y="3130105"/>
            <a:ext cx="5730875" cy="274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3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CCE1-C23E-4040-B407-510CBA144B0E}"/>
              </a:ext>
            </a:extLst>
          </p:cNvPr>
          <p:cNvSpPr txBox="1">
            <a:spLocks/>
          </p:cNvSpPr>
          <p:nvPr/>
        </p:nvSpPr>
        <p:spPr>
          <a:xfrm>
            <a:off x="0" y="287339"/>
            <a:ext cx="12192000" cy="891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</a:rPr>
              <a:t>Possible Improvements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62300-CE77-44EE-A6E3-008D166E71FA}"/>
              </a:ext>
            </a:extLst>
          </p:cNvPr>
          <p:cNvSpPr txBox="1"/>
          <p:nvPr/>
        </p:nvSpPr>
        <p:spPr>
          <a:xfrm>
            <a:off x="696595" y="1312217"/>
            <a:ext cx="53994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GB" sz="2800" dirty="0"/>
              <a:t> Re-scrape the data, to make better recommendations, and to be more visually appealing. 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GB" sz="2800" dirty="0"/>
              <a:t> Incorporate the MovieLens dataset to aid in prediction-making. 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GB" sz="2800" dirty="0"/>
              <a:t> Extend my function to incorporate Natural Language Processing to incorporate descriptions as part of my criteria. </a:t>
            </a:r>
            <a:endParaRPr lang="en-GB" dirty="0"/>
          </a:p>
        </p:txBody>
      </p:sp>
      <p:pic>
        <p:nvPicPr>
          <p:cNvPr id="5124" name="Picture 4" descr="Paving the Way Images, Stock Photos &amp;amp; Vectors | Shutterstock">
            <a:extLst>
              <a:ext uri="{FF2B5EF4-FFF2-40B4-BE49-F238E27FC236}">
                <a16:creationId xmlns:a16="http://schemas.microsoft.com/office/drawing/2014/main" id="{C66DD639-90F4-4A06-8D9E-CF6FAF950F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29"/>
          <a:stretch/>
        </p:blipFill>
        <p:spPr bwMode="auto">
          <a:xfrm>
            <a:off x="6711633" y="1748790"/>
            <a:ext cx="4688313" cy="3528060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40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Thank you - MAGICMOTORSPORT Official Website">
            <a:extLst>
              <a:ext uri="{FF2B5EF4-FFF2-40B4-BE49-F238E27FC236}">
                <a16:creationId xmlns:a16="http://schemas.microsoft.com/office/drawing/2014/main" id="{D86A145F-EF28-44C0-9BE4-3643BFA7F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98" y="497840"/>
            <a:ext cx="10381604" cy="516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11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1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CCE1-C23E-4040-B407-510CBA144B0E}"/>
              </a:ext>
            </a:extLst>
          </p:cNvPr>
          <p:cNvSpPr txBox="1">
            <a:spLocks/>
          </p:cNvSpPr>
          <p:nvPr/>
        </p:nvSpPr>
        <p:spPr>
          <a:xfrm>
            <a:off x="0" y="287339"/>
            <a:ext cx="12192000" cy="891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</a:rPr>
              <a:t>Questions at the End</a:t>
            </a:r>
          </a:p>
        </p:txBody>
      </p:sp>
      <p:pic>
        <p:nvPicPr>
          <p:cNvPr id="7170" name="Picture 2" descr="The SNES NEAR THE END the End Is Near | Funny Meme on ME.ME">
            <a:extLst>
              <a:ext uri="{FF2B5EF4-FFF2-40B4-BE49-F238E27FC236}">
                <a16:creationId xmlns:a16="http://schemas.microsoft.com/office/drawing/2014/main" id="{9B8CA3EA-1B11-43A1-9ECD-C0608E37DD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26"/>
          <a:stretch/>
        </p:blipFill>
        <p:spPr bwMode="auto">
          <a:xfrm>
            <a:off x="3208655" y="1284288"/>
            <a:ext cx="5774690" cy="4614747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39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42DB-1210-B922-5804-D73693E35E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Semester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8C586-3666-6587-5F31-DD9BF59675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Data-scraping and app creation</a:t>
            </a:r>
          </a:p>
        </p:txBody>
      </p:sp>
    </p:spTree>
    <p:extLst>
      <p:ext uri="{BB962C8B-B14F-4D97-AF65-F5344CB8AC3E}">
        <p14:creationId xmlns:p14="http://schemas.microsoft.com/office/powerpoint/2010/main" val="93086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234F-D510-4536-992C-739B8260180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87338"/>
            <a:ext cx="12192000" cy="8905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6F32A-E3E5-44F5-B7D5-E980CB891F4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94386" y="1559991"/>
            <a:ext cx="6697663" cy="4106862"/>
          </a:xfrm>
        </p:spPr>
        <p:txBody>
          <a:bodyPr vert="horz" lIns="0" tIns="45720" rIns="0" bIns="45720" rtlCol="0">
            <a:normAutofit fontScale="92500" lnSpcReduction="10000"/>
          </a:bodyPr>
          <a:lstStyle/>
          <a:p>
            <a:pPr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</a:rPr>
              <a:t> This project consists of 3 main parts: web-scraping, data visualization, and finally data modelling using RStudio. 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</a:rPr>
              <a:t> Finding data to use: researched open-source data sets and web-scraping projects online to try and get inspiration.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</a:rPr>
              <a:t> My big passion in life is musical theatre, so I really wanted to produce something to do with this. 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</a:rPr>
              <a:t> So many </a:t>
            </a:r>
            <a:r>
              <a:rPr lang="en-US" sz="2400" dirty="0"/>
              <a:t>musicals available, so I decided to</a:t>
            </a:r>
            <a:r>
              <a:rPr lang="en-US" sz="2400" dirty="0">
                <a:effectLst/>
              </a:rPr>
              <a:t> create a musical-recommendation application.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</a:rPr>
              <a:t> Difficult to find much data with respect to live theatre, so I used IMDb to find movie musicals.</a:t>
            </a:r>
            <a:endParaRPr lang="en-US" sz="2400" dirty="0"/>
          </a:p>
        </p:txBody>
      </p:sp>
      <p:pic>
        <p:nvPicPr>
          <p:cNvPr id="1026" name="Picture 2" descr="Broadway Musical Theater Fan Blanket Most Popular Musicals | Etsy">
            <a:extLst>
              <a:ext uri="{FF2B5EF4-FFF2-40B4-BE49-F238E27FC236}">
                <a16:creationId xmlns:a16="http://schemas.microsoft.com/office/drawing/2014/main" id="{FB492CDE-91B3-4B69-9A72-56B22A59D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557" y="1561226"/>
            <a:ext cx="3372057" cy="410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308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3B8A-50F8-43B7-A84C-98F6AF5FBD43}"/>
              </a:ext>
            </a:extLst>
          </p:cNvPr>
          <p:cNvSpPr txBox="1">
            <a:spLocks/>
          </p:cNvSpPr>
          <p:nvPr/>
        </p:nvSpPr>
        <p:spPr>
          <a:xfrm>
            <a:off x="0" y="287339"/>
            <a:ext cx="12192000" cy="891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</a:rPr>
              <a:t>Web Scraping</a:t>
            </a:r>
          </a:p>
        </p:txBody>
      </p:sp>
      <p:pic>
        <p:nvPicPr>
          <p:cNvPr id="2050" name="Picture 2" descr="What is Web Scraping and What is it Used For? | ParseHub">
            <a:extLst>
              <a:ext uri="{FF2B5EF4-FFF2-40B4-BE49-F238E27FC236}">
                <a16:creationId xmlns:a16="http://schemas.microsoft.com/office/drawing/2014/main" id="{6EF53286-95E1-419C-8147-BE3B4514ED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1" t="18666" r="6750" b="9778"/>
          <a:stretch/>
        </p:blipFill>
        <p:spPr bwMode="auto">
          <a:xfrm>
            <a:off x="3217186" y="3289935"/>
            <a:ext cx="5757628" cy="270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ED898E-B0A4-44D8-BF80-B25A9AEF0AE9}"/>
              </a:ext>
            </a:extLst>
          </p:cNvPr>
          <p:cNvSpPr txBox="1"/>
          <p:nvPr/>
        </p:nvSpPr>
        <p:spPr>
          <a:xfrm>
            <a:off x="676275" y="1343026"/>
            <a:ext cx="10620375" cy="1624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page consists of three main programming languages: Hypertext Markup Language (HTML), Cascading Style Sheets (CSS), and JavaScript.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scraping a web page, a combination of text matching/searching is used to find the tags we want within that page’s source code.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I did my scraping using the </a:t>
            </a:r>
            <a:r>
              <a:rPr lang="en-GB" i="1" dirty="0">
                <a:latin typeface="Calibri" panose="020F0502020204030204" pitchFamily="34" charset="0"/>
                <a:cs typeface="Times New Roman" panose="02020603050405020304" pitchFamily="18" charset="0"/>
              </a:rPr>
              <a:t>rvest</a:t>
            </a: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 package in </a:t>
            </a:r>
            <a:r>
              <a:rPr lang="en-GB" dirty="0" err="1">
                <a:latin typeface="Calibri" panose="020F0502020204030204" pitchFamily="34" charset="0"/>
                <a:cs typeface="Times New Roman" panose="02020603050405020304" pitchFamily="18" charset="0"/>
              </a:rPr>
              <a:t>Rstudio</a:t>
            </a: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, and started by following a few tutorials.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626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CCE1-C23E-4040-B407-510CBA144B0E}"/>
              </a:ext>
            </a:extLst>
          </p:cNvPr>
          <p:cNvSpPr txBox="1">
            <a:spLocks/>
          </p:cNvSpPr>
          <p:nvPr/>
        </p:nvSpPr>
        <p:spPr>
          <a:xfrm>
            <a:off x="0" y="287339"/>
            <a:ext cx="12192000" cy="891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</a:rPr>
              <a:t>Scraping IMDb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62300-CE77-44EE-A6E3-008D166E71FA}"/>
              </a:ext>
            </a:extLst>
          </p:cNvPr>
          <p:cNvSpPr txBox="1"/>
          <p:nvPr/>
        </p:nvSpPr>
        <p:spPr>
          <a:xfrm>
            <a:off x="676275" y="1343026"/>
            <a:ext cx="10620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 following tutorials, I found one which in itself scraped IMDb, however it had a few shortcomings when data was missing.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Began scraping myself ‘by movie’.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Few issues encountered regarding age ratings, descriptions and actors/directors, but after a few tries successfully scraping the data.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Finally, catered to scraping multiple pages and ended up with a dataset of the musicals’ information.</a:t>
            </a:r>
            <a:endParaRPr lang="en-GB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9D28C45-A4F5-4F3F-BB28-9FAAD2840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789" y="3429000"/>
            <a:ext cx="8248422" cy="219964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35840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CCE1-C23E-4040-B407-510CBA144B0E}"/>
              </a:ext>
            </a:extLst>
          </p:cNvPr>
          <p:cNvSpPr txBox="1">
            <a:spLocks/>
          </p:cNvSpPr>
          <p:nvPr/>
        </p:nvSpPr>
        <p:spPr>
          <a:xfrm>
            <a:off x="0" y="287339"/>
            <a:ext cx="12192000" cy="891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</a:rPr>
              <a:t>Data Visualization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62300-CE77-44EE-A6E3-008D166E71FA}"/>
              </a:ext>
            </a:extLst>
          </p:cNvPr>
          <p:cNvSpPr txBox="1"/>
          <p:nvPr/>
        </p:nvSpPr>
        <p:spPr>
          <a:xfrm>
            <a:off x="686435" y="1677648"/>
            <a:ext cx="651700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Wanted to have a more ‘tangible’ project for the interim report, so began creating my application.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GB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 Did this using the Shiny package in </a:t>
            </a:r>
            <a:r>
              <a:rPr lang="en-GB" sz="2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Rstudio</a:t>
            </a:r>
            <a:r>
              <a:rPr lang="en-GB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GB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 This is done by creating a user interface (UI) to determine what it looks like, and a server to determine what it does.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q"/>
            </a:pPr>
            <a:endParaRPr lang="en-GB" dirty="0"/>
          </a:p>
        </p:txBody>
      </p:sp>
      <p:pic>
        <p:nvPicPr>
          <p:cNvPr id="3074" name="Picture 2" descr="7 Easy Steps to Building your Own Shiny App from Scratch – JEPS Bulletin">
            <a:extLst>
              <a:ext uri="{FF2B5EF4-FFF2-40B4-BE49-F238E27FC236}">
                <a16:creationId xmlns:a16="http://schemas.microsoft.com/office/drawing/2014/main" id="{E8B4E025-0A35-4FE3-A29E-5593BD2E2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588" y="1834510"/>
            <a:ext cx="3021892" cy="350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485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CCE1-C23E-4040-B407-510CBA144B0E}"/>
              </a:ext>
            </a:extLst>
          </p:cNvPr>
          <p:cNvSpPr txBox="1">
            <a:spLocks/>
          </p:cNvSpPr>
          <p:nvPr/>
        </p:nvSpPr>
        <p:spPr>
          <a:xfrm>
            <a:off x="0" y="287339"/>
            <a:ext cx="12192000" cy="891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</a:rPr>
              <a:t>Creating My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62300-CE77-44EE-A6E3-008D166E71FA}"/>
              </a:ext>
            </a:extLst>
          </p:cNvPr>
          <p:cNvSpPr txBox="1"/>
          <p:nvPr/>
        </p:nvSpPr>
        <p:spPr>
          <a:xfrm>
            <a:off x="696595" y="1224359"/>
            <a:ext cx="1129220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Found a template online I liked, and catered it to my needs.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GB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 3 tabs: ‘About’, ‘Search Movies’ and ‘Recommend Movies’.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GB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 Allows for constraints such as only certain genres, movies made in a certain date range or catering to certain age restrictions.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q"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35A48F-A98E-435D-8BAC-B9A753C2E8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73" r="9178" b="11586"/>
          <a:stretch/>
        </p:blipFill>
        <p:spPr>
          <a:xfrm>
            <a:off x="2988035" y="3263608"/>
            <a:ext cx="6215927" cy="2842749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A7FB2D5-D2C5-45CB-B3A7-6073108D45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25" b="11069"/>
          <a:stretch/>
        </p:blipFill>
        <p:spPr>
          <a:xfrm>
            <a:off x="2988035" y="3263609"/>
            <a:ext cx="6215927" cy="2842749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DF6555-94A8-49C4-AE34-3E5387E996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637" r="2028" b="6164"/>
          <a:stretch/>
        </p:blipFill>
        <p:spPr>
          <a:xfrm>
            <a:off x="2988034" y="3262357"/>
            <a:ext cx="6215927" cy="28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5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E9D1-2F56-3C32-5367-498FE9223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Semester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E94BB-626F-1E65-63A2-4940FB98CE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Creating the recommender system</a:t>
            </a:r>
          </a:p>
        </p:txBody>
      </p:sp>
    </p:spTree>
    <p:extLst>
      <p:ext uri="{BB962C8B-B14F-4D97-AF65-F5344CB8AC3E}">
        <p14:creationId xmlns:p14="http://schemas.microsoft.com/office/powerpoint/2010/main" val="1503037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8C40-DA37-452E-BDB7-FFDC22762615}"/>
              </a:ext>
            </a:extLst>
          </p:cNvPr>
          <p:cNvSpPr txBox="1">
            <a:spLocks/>
          </p:cNvSpPr>
          <p:nvPr/>
        </p:nvSpPr>
        <p:spPr>
          <a:xfrm>
            <a:off x="0" y="123624"/>
            <a:ext cx="12192000" cy="891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</a:rPr>
              <a:t>Finding Similarities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71EFF-090D-46B1-9F90-211ECD631EBC}"/>
              </a:ext>
            </a:extLst>
          </p:cNvPr>
          <p:cNvSpPr txBox="1">
            <a:spLocks/>
          </p:cNvSpPr>
          <p:nvPr/>
        </p:nvSpPr>
        <p:spPr>
          <a:xfrm>
            <a:off x="794383" y="1023257"/>
            <a:ext cx="10537643" cy="287605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dirty="0"/>
              <a:t> User-based collaborative filtering compares the users themselves, by inferring that users who have agreed on ratings in the past, are likely to continue to agree in future.</a:t>
            </a:r>
          </a:p>
          <a:p>
            <a:pPr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dirty="0"/>
              <a:t> Item-based collaborative filtering compares the products themselves, by inferring that two items which received the same ratings from the same user, are likely to be similar. </a:t>
            </a:r>
          </a:p>
          <a:p>
            <a:pPr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dirty="0"/>
              <a:t> Content-based filtering compares the products themselves, by finding new products containing similar features to a product the user previously liked.</a:t>
            </a:r>
          </a:p>
          <a:p>
            <a:pPr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8" name="Picture 7" descr="Collaborative Filtering in Pytorch – Neel Iyer – Data Scientist at Swiss  Reinsurance">
            <a:hlinkClick r:id="rId3"/>
            <a:extLst>
              <a:ext uri="{FF2B5EF4-FFF2-40B4-BE49-F238E27FC236}">
                <a16:creationId xmlns:a16="http://schemas.microsoft.com/office/drawing/2014/main" id="{AB2962AA-4108-4A90-A053-5B4875FFB6D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7"/>
          <a:stretch/>
        </p:blipFill>
        <p:spPr bwMode="auto">
          <a:xfrm>
            <a:off x="3534891" y="3613573"/>
            <a:ext cx="5122217" cy="2373830"/>
          </a:xfrm>
          <a:prstGeom prst="rect">
            <a:avLst/>
          </a:prstGeom>
          <a:noFill/>
          <a:ln w="9525" cap="flat" cmpd="sng" algn="ctr">
            <a:solidFill>
              <a:srgbClr val="E3DED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ITEM-ITEM Collaborative filtering Recommender System in Python | by Ankur  Tomar | Medium">
            <a:extLst>
              <a:ext uri="{FF2B5EF4-FFF2-40B4-BE49-F238E27FC236}">
                <a16:creationId xmlns:a16="http://schemas.microsoft.com/office/drawing/2014/main" id="{C1237E8F-14B1-4772-A888-20BEFF190FD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39" r="8487" b="9333"/>
          <a:stretch/>
        </p:blipFill>
        <p:spPr bwMode="auto">
          <a:xfrm>
            <a:off x="4227140" y="3595425"/>
            <a:ext cx="3672127" cy="238356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1342D03C-C3FF-471E-91C0-1A3E0494A94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68" b="10992"/>
          <a:stretch/>
        </p:blipFill>
        <p:spPr bwMode="auto">
          <a:xfrm>
            <a:off x="4095128" y="3587014"/>
            <a:ext cx="3936149" cy="2373830"/>
          </a:xfrm>
          <a:prstGeom prst="rect">
            <a:avLst/>
          </a:prstGeom>
          <a:noFill/>
          <a:ln w="9525" cap="flat" cmpd="sng" algn="ctr">
            <a:solidFill>
              <a:srgbClr val="E7E6E6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7713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DFA7287F5194C4597BDCA98A4636C52" ma:contentTypeVersion="14" ma:contentTypeDescription="Ein neues Dokument erstellen." ma:contentTypeScope="" ma:versionID="10f68457c1ba73e53d3a5e5f2eb8f2b5">
  <xsd:schema xmlns:xsd="http://www.w3.org/2001/XMLSchema" xmlns:xs="http://www.w3.org/2001/XMLSchema" xmlns:p="http://schemas.microsoft.com/office/2006/metadata/properties" xmlns:ns3="c6d09bdd-cba2-48e8-83cf-1715c4a118a2" xmlns:ns4="62516914-142c-49aa-a2d2-3c1ab414d449" targetNamespace="http://schemas.microsoft.com/office/2006/metadata/properties" ma:root="true" ma:fieldsID="ac26c9154949b9322c51cc4483575942" ns3:_="" ns4:_="">
    <xsd:import namespace="c6d09bdd-cba2-48e8-83cf-1715c4a118a2"/>
    <xsd:import namespace="62516914-142c-49aa-a2d2-3c1ab414d44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d09bdd-cba2-48e8-83cf-1715c4a118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516914-142c-49aa-a2d2-3c1ab414d44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AE0271-3F93-480A-88B9-C0A9CE94A155}">
  <ds:schemaRefs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62516914-142c-49aa-a2d2-3c1ab414d449"/>
    <ds:schemaRef ds:uri="c6d09bdd-cba2-48e8-83cf-1715c4a118a2"/>
  </ds:schemaRefs>
</ds:datastoreItem>
</file>

<file path=customXml/itemProps2.xml><?xml version="1.0" encoding="utf-8"?>
<ds:datastoreItem xmlns:ds="http://schemas.openxmlformats.org/officeDocument/2006/customXml" ds:itemID="{DF52528B-3E5B-444B-BDCE-CB144AABC9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D64FF4-694A-4A7C-B936-0D69F0CC2C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d09bdd-cba2-48e8-83cf-1715c4a118a2"/>
    <ds:schemaRef ds:uri="62516914-142c-49aa-a2d2-3c1ab414d4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</TotalTime>
  <Words>662</Words>
  <Application>Microsoft Office PowerPoint</Application>
  <PresentationFormat>Widescreen</PresentationFormat>
  <Paragraphs>64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Retrospect</vt:lpstr>
      <vt:lpstr>Data Scraping, Data Visualisation and Data Modelling</vt:lpstr>
      <vt:lpstr>Semester 1</vt:lpstr>
      <vt:lpstr>Background</vt:lpstr>
      <vt:lpstr>PowerPoint Presentation</vt:lpstr>
      <vt:lpstr>PowerPoint Presentation</vt:lpstr>
      <vt:lpstr>PowerPoint Presentation</vt:lpstr>
      <vt:lpstr>PowerPoint Presentation</vt:lpstr>
      <vt:lpstr>Semester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Scraping, Data Visualisation and Data Modelling</dc:title>
  <dc:creator>ULStudent:AISLING.SMYTH</dc:creator>
  <cp:lastModifiedBy>ULStudent:AISLING.SMYTH</cp:lastModifiedBy>
  <cp:revision>60</cp:revision>
  <dcterms:created xsi:type="dcterms:W3CDTF">2021-11-14T15:45:46Z</dcterms:created>
  <dcterms:modified xsi:type="dcterms:W3CDTF">2022-06-16T14:05:22Z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0x0101007DFA7287F5194C4597BDCA98A4636C52</vt:lpwstr>
  </property>
</Properties>
</file>