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17348200" cy="9753600"/>
  <p:embeddedFontLst>
    <p:embeddedFont>
      <p:font typeface="Advent Pro Light" panose="020B0604020202020204" charset="0"/>
      <p:regular r:id="rId10"/>
      <p:bold r:id="rId11"/>
    </p:embeddedFont>
    <p:embeddedFont>
      <p:font typeface="Montserrat ExtraLight" panose="020B0604020202020204" charset="0"/>
      <p:regular r:id="rId12"/>
      <p:bold r:id="rId13"/>
      <p:italic r:id="rId14"/>
      <p:boldItalic r:id="rId15"/>
    </p:embeddedFont>
    <p:embeddedFont>
      <p:font typeface="Montserrat SemiBold" panose="020B0604020202020204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B02A8-FBF9-4EE5-8FC6-EBD04BCFB4D2}">
  <a:tblStyle styleId="{08AB02A8-FBF9-4EE5-8FC6-EBD04BCFB4D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3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08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2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rgbClr val="43434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33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4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99598" y="2372786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sz="4400" dirty="0" err="1"/>
              <a:t>Convolutional</a:t>
            </a:r>
            <a:br>
              <a:rPr lang="fr-FR" sz="4400" dirty="0"/>
            </a:br>
            <a:r>
              <a:rPr lang="fr-FR" sz="4400" dirty="0"/>
              <a:t> Neural Networks</a:t>
            </a:r>
            <a:endParaRPr sz="4400" dirty="0">
              <a:solidFill>
                <a:srgbClr val="0A81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ED08D5-7721-454F-ACF1-18E7B1BC3886}"/>
              </a:ext>
            </a:extLst>
          </p:cNvPr>
          <p:cNvSpPr/>
          <p:nvPr/>
        </p:nvSpPr>
        <p:spPr>
          <a:xfrm>
            <a:off x="1985963" y="131715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i="1" dirty="0">
                <a:solidFill>
                  <a:schemeClr val="tx2"/>
                </a:solidFill>
                <a:latin typeface="Montserrat ExtraLight" panose="020B0604020202020204" charset="0"/>
              </a:rPr>
              <a:t>“If We Want Machines to Think, We Need to Teach Them to See” —</a:t>
            </a:r>
            <a:r>
              <a:rPr lang="en-US" sz="3600" dirty="0">
                <a:solidFill>
                  <a:schemeClr val="tx2"/>
                </a:solidFill>
                <a:latin typeface="Montserrat ExtraLight" panose="020B0604020202020204" charset="0"/>
              </a:rPr>
              <a:t> Fei-Fei Li</a:t>
            </a:r>
            <a:endParaRPr lang="fr-FR" sz="3600" dirty="0">
              <a:solidFill>
                <a:schemeClr val="tx2"/>
              </a:solidFill>
              <a:latin typeface="Montserrat ExtraLigh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4095458" y="3989550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2400" dirty="0"/>
              <a:t>Experiments of Hubel &amp; Wiesel (1960s)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Image 4" descr="Une image contenant texte, dessin&#10;&#10;Description générée automatiquement">
            <a:extLst>
              <a:ext uri="{FF2B5EF4-FFF2-40B4-BE49-F238E27FC236}">
                <a16:creationId xmlns:a16="http://schemas.microsoft.com/office/drawing/2014/main" id="{6F160CC5-F5FE-40C7-BA02-FD218AB3C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4" y="1158784"/>
            <a:ext cx="3466293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4071937" y="3388687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fr-FR" sz="2400" dirty="0" err="1"/>
              <a:t>Fukushima’s</a:t>
            </a:r>
            <a:r>
              <a:rPr lang="fr-FR" sz="2400" dirty="0"/>
              <a:t> </a:t>
            </a:r>
            <a:r>
              <a:rPr lang="fr-FR" sz="2400" dirty="0" err="1"/>
              <a:t>Neocognitron</a:t>
            </a:r>
            <a:r>
              <a:rPr lang="fr-FR" sz="2400" dirty="0"/>
              <a:t> (1982)</a:t>
            </a:r>
            <a:endParaRPr sz="2400" baseline="-250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" name="Image 5" descr="Une image contenant carte, dessin&#10;&#10;Description générée automatiquement">
            <a:extLst>
              <a:ext uri="{FF2B5EF4-FFF2-40B4-BE49-F238E27FC236}">
                <a16:creationId xmlns:a16="http://schemas.microsoft.com/office/drawing/2014/main" id="{02050AA3-D5BF-4CF0-83FE-0026EC68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75" y="1416763"/>
            <a:ext cx="5690679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9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508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708937" y="3032059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fr-FR" sz="3600" dirty="0" err="1"/>
              <a:t>LeNet</a:t>
            </a:r>
            <a:r>
              <a:rPr lang="fr-FR" sz="3600" dirty="0"/>
              <a:t> (1998)</a:t>
            </a:r>
            <a:endParaRPr sz="3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4313ED-FDA4-4059-9F6C-1A5184850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21" y="1042807"/>
            <a:ext cx="6100080" cy="1677522"/>
          </a:xfrm>
          <a:prstGeom prst="rect">
            <a:avLst/>
          </a:prstGeom>
        </p:spPr>
      </p:pic>
      <p:pic>
        <p:nvPicPr>
          <p:cNvPr id="7" name="Image 6" descr="Une image contenant clavier&#10;&#10;Description générée automatiquement">
            <a:extLst>
              <a:ext uri="{FF2B5EF4-FFF2-40B4-BE49-F238E27FC236}">
                <a16:creationId xmlns:a16="http://schemas.microsoft.com/office/drawing/2014/main" id="{02FDFC38-1306-49F6-A22C-64250859F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751" y="3037347"/>
            <a:ext cx="3465525" cy="21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228600" y="3594427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fr-FR" sz="3600" dirty="0" err="1"/>
              <a:t>AlexNet</a:t>
            </a:r>
            <a:r>
              <a:rPr lang="fr-FR" sz="3600" dirty="0"/>
              <a:t> (2012)</a:t>
            </a:r>
            <a:br>
              <a:rPr lang="fr-FR" sz="3600" dirty="0"/>
            </a:br>
            <a:endParaRPr sz="3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" name="Image 5" descr="Une image contenant capture d’écran, photo, différent, nombreux&#10;&#10;Description générée automatiquement">
            <a:extLst>
              <a:ext uri="{FF2B5EF4-FFF2-40B4-BE49-F238E27FC236}">
                <a16:creationId xmlns:a16="http://schemas.microsoft.com/office/drawing/2014/main" id="{B792ABF0-F8D0-41A4-80AB-3A074DC1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92" y="623890"/>
            <a:ext cx="5128416" cy="2438394"/>
          </a:xfrm>
          <a:prstGeom prst="rect">
            <a:avLst/>
          </a:prstGeo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799BAEFB-DC04-4AA2-94EF-0565FC0E9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167" y="3300413"/>
            <a:ext cx="5478082" cy="15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3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11;p44">
            <a:extLst>
              <a:ext uri="{FF2B5EF4-FFF2-40B4-BE49-F238E27FC236}">
                <a16:creationId xmlns:a16="http://schemas.microsoft.com/office/drawing/2014/main" id="{5E456AB4-F5B4-42C5-9B1C-4664432EE01C}"/>
              </a:ext>
            </a:extLst>
          </p:cNvPr>
          <p:cNvSpPr txBox="1">
            <a:spLocks/>
          </p:cNvSpPr>
          <p:nvPr/>
        </p:nvSpPr>
        <p:spPr>
          <a:xfrm>
            <a:off x="2031191" y="1708844"/>
            <a:ext cx="2255314" cy="429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ZFNet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(2013)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(error rate of 14.8% )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sp>
        <p:nvSpPr>
          <p:cNvPr id="11" name="Google Shape;413;p44">
            <a:extLst>
              <a:ext uri="{FF2B5EF4-FFF2-40B4-BE49-F238E27FC236}">
                <a16:creationId xmlns:a16="http://schemas.microsoft.com/office/drawing/2014/main" id="{FB58BC3B-7AA2-4632-8EBE-04A3B6793DED}"/>
              </a:ext>
            </a:extLst>
          </p:cNvPr>
          <p:cNvSpPr txBox="1">
            <a:spLocks/>
          </p:cNvSpPr>
          <p:nvPr/>
        </p:nvSpPr>
        <p:spPr>
          <a:xfrm>
            <a:off x="1259411" y="4136044"/>
            <a:ext cx="1976703" cy="499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GoogLeNet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/Inception(2014)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(error rate of 6.67%)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sp>
        <p:nvSpPr>
          <p:cNvPr id="12" name="Google Shape;415;p44">
            <a:extLst>
              <a:ext uri="{FF2B5EF4-FFF2-40B4-BE49-F238E27FC236}">
                <a16:creationId xmlns:a16="http://schemas.microsoft.com/office/drawing/2014/main" id="{7433E1A6-DA0E-422D-A464-C67A7AC18927}"/>
              </a:ext>
            </a:extLst>
          </p:cNvPr>
          <p:cNvSpPr txBox="1">
            <a:spLocks/>
          </p:cNvSpPr>
          <p:nvPr/>
        </p:nvSpPr>
        <p:spPr>
          <a:xfrm>
            <a:off x="5262814" y="4346410"/>
            <a:ext cx="2373851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ResNet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(2015)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(error rate of 3.57%)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sp>
        <p:nvSpPr>
          <p:cNvPr id="13" name="Google Shape;417;p44">
            <a:extLst>
              <a:ext uri="{FF2B5EF4-FFF2-40B4-BE49-F238E27FC236}">
                <a16:creationId xmlns:a16="http://schemas.microsoft.com/office/drawing/2014/main" id="{674FD731-6ACC-4909-BA86-B7422AB62AEF}"/>
              </a:ext>
            </a:extLst>
          </p:cNvPr>
          <p:cNvSpPr txBox="1">
            <a:spLocks/>
          </p:cNvSpPr>
          <p:nvPr/>
        </p:nvSpPr>
        <p:spPr>
          <a:xfrm>
            <a:off x="5182650" y="1653263"/>
            <a:ext cx="3605740" cy="887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VGGNet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 (2014)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the most preferred choice in the community for extracting features from images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86D37F-E22A-4A26-AFA6-5CE3112D2C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4" y="557692"/>
            <a:ext cx="2570644" cy="92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DB2F7E-3612-4494-BA0C-D6C3A4B0D7D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6" y="2654949"/>
            <a:ext cx="3440797" cy="106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032B6E-E336-45AC-8A19-92FC9A804DF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32" y="1019393"/>
            <a:ext cx="4154964" cy="63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FAD06B1-9D55-4652-AF6D-2D5CA522D19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03" y="2878096"/>
            <a:ext cx="4328411" cy="1224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159505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Affichage à l'écran (16:9)</PresentationFormat>
  <Paragraphs>10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Montserrat SemiBold</vt:lpstr>
      <vt:lpstr>Arial</vt:lpstr>
      <vt:lpstr>Oswald</vt:lpstr>
      <vt:lpstr>Advent Pro Light</vt:lpstr>
      <vt:lpstr>Montserrat ExtraLight</vt:lpstr>
      <vt:lpstr>E-learning presentation by Slidesgo</vt:lpstr>
      <vt:lpstr>Convolutional  Neural Networks</vt:lpstr>
      <vt:lpstr>Présentation PowerPoint</vt:lpstr>
      <vt:lpstr>Experiments of Hubel &amp; Wiesel (1960s)</vt:lpstr>
      <vt:lpstr>Fukushima’s Neocognitron (1982)</vt:lpstr>
      <vt:lpstr>LeNet (1998)</vt:lpstr>
      <vt:lpstr>AlexNet (2012)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NeuralNetworks</dc:title>
  <cp:lastModifiedBy>narimane hennouni</cp:lastModifiedBy>
  <cp:revision>3</cp:revision>
  <dcterms:modified xsi:type="dcterms:W3CDTF">2020-04-18T18:18:07Z</dcterms:modified>
</cp:coreProperties>
</file>