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1"/>
  </p:notesMasterIdLst>
  <p:sldIdLst>
    <p:sldId id="256" r:id="rId2"/>
    <p:sldId id="257" r:id="rId3"/>
    <p:sldId id="258" r:id="rId4"/>
    <p:sldId id="259" r:id="rId5"/>
    <p:sldId id="262" r:id="rId6"/>
    <p:sldId id="284" r:id="rId7"/>
    <p:sldId id="285" r:id="rId8"/>
    <p:sldId id="281" r:id="rId9"/>
    <p:sldId id="294" r:id="rId10"/>
    <p:sldId id="286" r:id="rId11"/>
    <p:sldId id="287" r:id="rId12"/>
    <p:sldId id="292" r:id="rId13"/>
    <p:sldId id="289" r:id="rId14"/>
    <p:sldId id="296" r:id="rId15"/>
    <p:sldId id="297" r:id="rId16"/>
    <p:sldId id="299" r:id="rId17"/>
    <p:sldId id="300" r:id="rId18"/>
    <p:sldId id="295" r:id="rId19"/>
    <p:sldId id="282" r:id="rId20"/>
    <p:sldId id="288" r:id="rId21"/>
    <p:sldId id="293" r:id="rId22"/>
    <p:sldId id="291" r:id="rId23"/>
    <p:sldId id="301" r:id="rId24"/>
    <p:sldId id="302" r:id="rId25"/>
    <p:sldId id="303" r:id="rId26"/>
    <p:sldId id="306" r:id="rId27"/>
    <p:sldId id="304" r:id="rId28"/>
    <p:sldId id="283" r:id="rId29"/>
    <p:sldId id="263" r:id="rId30"/>
  </p:sldIdLst>
  <p:sldSz cx="9144000" cy="5143500" type="screen16x9"/>
  <p:notesSz cx="17348200" cy="9753600"/>
  <p:embeddedFontLst>
    <p:embeddedFont>
      <p:font typeface="Advent Pro Light" panose="02000506040000020004" pitchFamily="2" charset="77"/>
      <p:regular r:id="rId32"/>
      <p:bold r:id="rId33"/>
    </p:embeddedFont>
    <p:embeddedFont>
      <p:font typeface="Montserrat" pitchFamily="2" charset="77"/>
      <p:regular r:id="rId34"/>
      <p:bold r:id="rId35"/>
      <p:italic r:id="rId36"/>
      <p:boldItalic r:id="rId37"/>
    </p:embeddedFont>
    <p:embeddedFont>
      <p:font typeface="Montserrat ExtraLight" pitchFamily="2" charset="77"/>
      <p:regular r:id="rId38"/>
      <p:bold r:id="rId39"/>
      <p:italic r:id="rId40"/>
      <p:boldItalic r:id="rId41"/>
    </p:embeddedFont>
    <p:embeddedFont>
      <p:font typeface="Montserrat SemiBold" pitchFamily="2" charset="77"/>
      <p:regular r:id="rId42"/>
      <p:bold r:id="rId43"/>
      <p:italic r:id="rId44"/>
      <p:boldItalic r:id="rId45"/>
    </p:embeddedFont>
    <p:embeddedFont>
      <p:font typeface="Oswald" pitchFamily="2" charset="77"/>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92D5"/>
    <a:srgbClr val="148DCA"/>
    <a:srgbClr val="0D9CE8"/>
    <a:srgbClr val="7A8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324DF5-A141-43C0-BB1B-40507F4BED25}">
  <a:tblStyle styleId="{F5324DF5-A141-43C0-BB1B-40507F4BED25}"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3"/>
    <p:restoredTop sz="68658"/>
  </p:normalViewPr>
  <p:slideViewPr>
    <p:cSldViewPr snapToGrid="0">
      <p:cViewPr>
        <p:scale>
          <a:sx n="88" d="100"/>
          <a:sy n="88" d="100"/>
        </p:scale>
        <p:origin x="1816" y="9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04T10:27:58.987"/>
    </inkml:context>
    <inkml:brush xml:id="br0">
      <inkml:brushProperty name="width" value="0.1" units="cm"/>
      <inkml:brushProperty name="height" value="0.1"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945757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55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780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9960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885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1. Observe state, </a:t>
            </a:r>
            <a:r>
              <a:rPr lang="en-US" dirty="0" err="1"/>
              <a:t>st</a:t>
            </a:r>
            <a:r>
              <a:rPr lang="en-US" dirty="0"/>
              <a:t> </a:t>
            </a:r>
          </a:p>
          <a:p>
            <a:pPr marL="0" lvl="0" indent="0" algn="l" rtl="0">
              <a:lnSpc>
                <a:spcPct val="100000"/>
              </a:lnSpc>
              <a:spcBef>
                <a:spcPts val="0"/>
              </a:spcBef>
              <a:spcAft>
                <a:spcPts val="0"/>
              </a:spcAft>
              <a:buSzPts val="1100"/>
              <a:buNone/>
            </a:pPr>
            <a:r>
              <a:rPr lang="en-US" dirty="0"/>
              <a:t>2. Decide on an action, at </a:t>
            </a:r>
          </a:p>
          <a:p>
            <a:pPr marL="0" lvl="0" indent="0" algn="l" rtl="0">
              <a:lnSpc>
                <a:spcPct val="100000"/>
              </a:lnSpc>
              <a:spcBef>
                <a:spcPts val="0"/>
              </a:spcBef>
              <a:spcAft>
                <a:spcPts val="0"/>
              </a:spcAft>
              <a:buSzPts val="1100"/>
              <a:buNone/>
            </a:pPr>
            <a:r>
              <a:rPr lang="en-US" dirty="0"/>
              <a:t>3. Perform action </a:t>
            </a:r>
          </a:p>
          <a:p>
            <a:pPr marL="0" lvl="0" indent="0" algn="l" rtl="0">
              <a:lnSpc>
                <a:spcPct val="100000"/>
              </a:lnSpc>
              <a:spcBef>
                <a:spcPts val="0"/>
              </a:spcBef>
              <a:spcAft>
                <a:spcPts val="0"/>
              </a:spcAft>
              <a:buSzPts val="1100"/>
              <a:buNone/>
            </a:pPr>
            <a:r>
              <a:rPr lang="en-US" dirty="0"/>
              <a:t>4. Observe new state, st+1 </a:t>
            </a:r>
          </a:p>
          <a:p>
            <a:pPr marL="0" lvl="0" indent="0" algn="l" rtl="0">
              <a:lnSpc>
                <a:spcPct val="100000"/>
              </a:lnSpc>
              <a:spcBef>
                <a:spcPts val="0"/>
              </a:spcBef>
              <a:spcAft>
                <a:spcPts val="0"/>
              </a:spcAft>
              <a:buSzPts val="1100"/>
              <a:buNone/>
            </a:pPr>
            <a:r>
              <a:rPr lang="en-US" dirty="0"/>
              <a:t>5. Observe reward, rt+1 </a:t>
            </a:r>
          </a:p>
          <a:p>
            <a:pPr marL="0" lvl="0" indent="0" algn="l" rtl="0">
              <a:lnSpc>
                <a:spcPct val="100000"/>
              </a:lnSpc>
              <a:spcBef>
                <a:spcPts val="0"/>
              </a:spcBef>
              <a:spcAft>
                <a:spcPts val="0"/>
              </a:spcAft>
              <a:buSzPts val="1100"/>
              <a:buNone/>
            </a:pPr>
            <a:r>
              <a:rPr lang="en-US" dirty="0"/>
              <a:t>6. Learn from experience </a:t>
            </a:r>
          </a:p>
          <a:p>
            <a:pPr marL="0" lvl="0" indent="0" algn="l" rtl="0">
              <a:lnSpc>
                <a:spcPct val="100000"/>
              </a:lnSpc>
              <a:spcBef>
                <a:spcPts val="0"/>
              </a:spcBef>
              <a:spcAft>
                <a:spcPts val="0"/>
              </a:spcAft>
              <a:buSzPts val="1100"/>
              <a:buNone/>
            </a:pPr>
            <a:r>
              <a:rPr lang="en-US" dirty="0"/>
              <a:t>7. Repeat</a:t>
            </a:r>
            <a:endParaRPr dirty="0"/>
          </a:p>
        </p:txBody>
      </p:sp>
    </p:spTree>
    <p:extLst>
      <p:ext uri="{BB962C8B-B14F-4D97-AF65-F5344CB8AC3E}">
        <p14:creationId xmlns:p14="http://schemas.microsoft.com/office/powerpoint/2010/main" val="2054452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19859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3376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57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7744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In </a:t>
            </a:r>
            <a:r>
              <a:rPr lang="en-US" sz="1100" b="1" i="0" u="none" strike="noStrike" cap="none" dirty="0">
                <a:solidFill>
                  <a:srgbClr val="000000"/>
                </a:solidFill>
                <a:effectLst/>
                <a:latin typeface="Arial"/>
                <a:ea typeface="Arial"/>
                <a:cs typeface="Arial"/>
                <a:sym typeface="Arial"/>
              </a:rPr>
              <a:t>policy iteration</a:t>
            </a:r>
            <a:r>
              <a:rPr lang="en-US" sz="1100" b="0" i="0" u="none" strike="noStrike" cap="none" dirty="0">
                <a:solidFill>
                  <a:srgbClr val="000000"/>
                </a:solidFill>
                <a:effectLst/>
                <a:latin typeface="Arial"/>
                <a:ea typeface="Arial"/>
                <a:cs typeface="Arial"/>
                <a:sym typeface="Arial"/>
              </a:rPr>
              <a:t> algorithms, you start with a random policy, then find the value function of that policy (policy evaluation step), then find a new (improved) policy based on the previous value function, and so on. In this process, each policy is guaranteed to be a strict improvement over the previous one (unless it is already optimal). Given a policy, its value function can be obtained using the </a:t>
            </a:r>
            <a:r>
              <a:rPr lang="en-US" sz="1100" b="0" i="1" u="none" strike="noStrike" cap="none" dirty="0">
                <a:solidFill>
                  <a:srgbClr val="000000"/>
                </a:solidFill>
                <a:effectLst/>
                <a:latin typeface="Arial"/>
                <a:ea typeface="Arial"/>
                <a:cs typeface="Arial"/>
                <a:sym typeface="Arial"/>
              </a:rPr>
              <a:t>Bellman operator</a:t>
            </a:r>
            <a:r>
              <a:rPr lang="en-US" sz="1100" b="0" i="0" u="none" strike="noStrike" cap="none" dirty="0">
                <a:solidFill>
                  <a:srgbClr val="000000"/>
                </a:solidFill>
                <a:effectLst/>
                <a:latin typeface="Arial"/>
                <a:ea typeface="Arial"/>
                <a:cs typeface="Arial"/>
                <a:sym typeface="Arial"/>
              </a:rPr>
              <a:t>.</a:t>
            </a:r>
          </a:p>
          <a:p>
            <a:pPr marL="158750" indent="0">
              <a:buNone/>
            </a:pPr>
            <a:r>
              <a:rPr lang="en-US" sz="1100" b="0" i="0" u="none" strike="noStrike" cap="none" dirty="0">
                <a:solidFill>
                  <a:srgbClr val="000000"/>
                </a:solidFill>
                <a:effectLst/>
                <a:latin typeface="Arial"/>
                <a:ea typeface="Arial"/>
                <a:cs typeface="Arial"/>
                <a:sym typeface="Arial"/>
              </a:rPr>
              <a:t>In </a:t>
            </a:r>
            <a:r>
              <a:rPr lang="en-US" sz="1100" b="1" i="0" u="none" strike="noStrike" cap="none" dirty="0">
                <a:solidFill>
                  <a:srgbClr val="000000"/>
                </a:solidFill>
                <a:effectLst/>
                <a:latin typeface="Arial"/>
                <a:ea typeface="Arial"/>
                <a:cs typeface="Arial"/>
                <a:sym typeface="Arial"/>
              </a:rPr>
              <a:t>value iteration</a:t>
            </a:r>
            <a:r>
              <a:rPr lang="en-US" sz="1100" b="0" i="0" u="none" strike="noStrike" cap="none" dirty="0">
                <a:solidFill>
                  <a:srgbClr val="000000"/>
                </a:solidFill>
                <a:effectLst/>
                <a:latin typeface="Arial"/>
                <a:ea typeface="Arial"/>
                <a:cs typeface="Arial"/>
                <a:sym typeface="Arial"/>
              </a:rPr>
              <a:t>, you start with a random value function and then find a new (improved) value function in an iterative process, until reaching the optimal value function. Notice that you can derive easily the optimal policy from the optimal value function. This process is based on the </a:t>
            </a:r>
            <a:r>
              <a:rPr lang="en-US" sz="1100" b="0" i="1" u="none" strike="noStrike" cap="none" dirty="0">
                <a:solidFill>
                  <a:srgbClr val="000000"/>
                </a:solidFill>
                <a:effectLst/>
                <a:latin typeface="Arial"/>
                <a:ea typeface="Arial"/>
                <a:cs typeface="Arial"/>
                <a:sym typeface="Arial"/>
              </a:rPr>
              <a:t>optimality Bellman operator</a:t>
            </a:r>
            <a:r>
              <a:rPr lang="en-US" sz="1100" b="0" i="0" u="none" strike="noStrike" cap="none" dirty="0">
                <a:solidFill>
                  <a:srgbClr val="000000"/>
                </a:solidFill>
                <a:effectLst/>
                <a:latin typeface="Arial"/>
                <a:ea typeface="Arial"/>
                <a:cs typeface="Arial"/>
                <a:sym typeface="Arial"/>
              </a:rPr>
              <a:t>.</a:t>
            </a:r>
          </a:p>
          <a:p>
            <a:pPr marL="158750" indent="0">
              <a:buNone/>
            </a:pPr>
            <a:r>
              <a:rPr lang="en-US" sz="1100" b="0" i="0" u="none" strike="noStrike" cap="none" dirty="0">
                <a:solidFill>
                  <a:srgbClr val="000000"/>
                </a:solidFill>
                <a:effectLst/>
                <a:latin typeface="Arial"/>
                <a:ea typeface="Arial"/>
                <a:cs typeface="Arial"/>
                <a:sym typeface="Arial"/>
              </a:rPr>
              <a:t>In some sense, both algorithms share the same working principle, and they can be seen as two cases of the </a:t>
            </a:r>
            <a:r>
              <a:rPr lang="en-US" sz="1100" b="0" i="1" u="none" strike="noStrike" cap="none" dirty="0">
                <a:solidFill>
                  <a:srgbClr val="000000"/>
                </a:solidFill>
                <a:effectLst/>
                <a:latin typeface="Arial"/>
                <a:ea typeface="Arial"/>
                <a:cs typeface="Arial"/>
                <a:sym typeface="Arial"/>
              </a:rPr>
              <a:t>generalized policy iteration</a:t>
            </a:r>
            <a:r>
              <a:rPr lang="en-US" sz="1100" b="0" i="0" u="none" strike="noStrike" cap="none" dirty="0">
                <a:solidFill>
                  <a:srgbClr val="000000"/>
                </a:solidFill>
                <a:effectLst/>
                <a:latin typeface="Arial"/>
                <a:ea typeface="Arial"/>
                <a:cs typeface="Arial"/>
                <a:sym typeface="Arial"/>
              </a:rPr>
              <a:t>. However, the optimality Bellman operator contains a </a:t>
            </a:r>
            <a:r>
              <a:rPr lang="en-US" sz="1100" b="0" i="1" u="none" strike="noStrike" cap="none" dirty="0" err="1">
                <a:solidFill>
                  <a:srgbClr val="000000"/>
                </a:solidFill>
                <a:effectLst/>
                <a:latin typeface="Arial"/>
                <a:ea typeface="Arial"/>
                <a:cs typeface="Arial"/>
                <a:sym typeface="Arial"/>
              </a:rPr>
              <a:t>max</a:t>
            </a:r>
            <a:r>
              <a:rPr lang="en-US" sz="1100" b="0" i="0" u="none" strike="noStrike" cap="none" dirty="0" err="1">
                <a:solidFill>
                  <a:srgbClr val="000000"/>
                </a:solidFill>
                <a:effectLst/>
                <a:latin typeface="Arial"/>
                <a:ea typeface="Arial"/>
                <a:cs typeface="Arial"/>
                <a:sym typeface="Arial"/>
              </a:rPr>
              <a:t>operator</a:t>
            </a:r>
            <a:r>
              <a:rPr lang="en-US" sz="1100" b="0" i="0" u="none" strike="noStrike" cap="none" dirty="0">
                <a:solidFill>
                  <a:srgbClr val="000000"/>
                </a:solidFill>
                <a:effectLst/>
                <a:latin typeface="Arial"/>
                <a:ea typeface="Arial"/>
                <a:cs typeface="Arial"/>
                <a:sym typeface="Arial"/>
              </a:rPr>
              <a:t>, which is non linear and, therefore, it has different features. In addition, it's possible to use hybrid methods between pure value iteration and pure policy iteration.</a:t>
            </a:r>
          </a:p>
          <a:p>
            <a:pPr marL="158750" indent="0">
              <a:buNone/>
            </a:pPr>
            <a:r>
              <a:rPr lang="en-US" sz="1100" b="0" i="0" u="none" strike="noStrike" cap="none" dirty="0">
                <a:solidFill>
                  <a:srgbClr val="000000"/>
                </a:solidFill>
                <a:effectLst/>
                <a:latin typeface="Arial"/>
                <a:ea typeface="Arial"/>
                <a:cs typeface="Arial"/>
                <a:sym typeface="Arial"/>
              </a:rPr>
              <a:t>Source: </a:t>
            </a:r>
            <a:r>
              <a:rPr lang="en-US" sz="1100" b="0" i="0" u="none" strike="noStrike" cap="none" dirty="0" err="1">
                <a:solidFill>
                  <a:srgbClr val="000000"/>
                </a:solidFill>
                <a:effectLst/>
                <a:latin typeface="Arial"/>
                <a:ea typeface="Arial"/>
                <a:cs typeface="Arial"/>
                <a:sym typeface="Arial"/>
              </a:rPr>
              <a:t>stackoverflow</a:t>
            </a: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8816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430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2350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166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78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1236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65789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18656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724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533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9283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747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537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883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795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753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358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331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0370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903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solidFill>
          <a:srgbClr val="43434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20100" y="2287725"/>
            <a:ext cx="5633100" cy="1018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C39F"/>
              </a:buClr>
              <a:buSzPts val="6000"/>
              <a:buNone/>
              <a:defRPr sz="6000" i="0">
                <a:solidFill>
                  <a:srgbClr val="FFC39F"/>
                </a:solidFill>
              </a:defRPr>
            </a:lvl1pPr>
            <a:lvl2pPr lvl="1" algn="l">
              <a:lnSpc>
                <a:spcPct val="100000"/>
              </a:lnSpc>
              <a:spcBef>
                <a:spcPts val="0"/>
              </a:spcBef>
              <a:spcAft>
                <a:spcPts val="0"/>
              </a:spcAft>
              <a:buClr>
                <a:srgbClr val="FFC39F"/>
              </a:buClr>
              <a:buSzPts val="3300"/>
              <a:buNone/>
              <a:defRPr sz="3300">
                <a:solidFill>
                  <a:srgbClr val="FFC39F"/>
                </a:solidFill>
              </a:defRPr>
            </a:lvl2pPr>
            <a:lvl3pPr lvl="2" algn="l">
              <a:lnSpc>
                <a:spcPct val="100000"/>
              </a:lnSpc>
              <a:spcBef>
                <a:spcPts val="0"/>
              </a:spcBef>
              <a:spcAft>
                <a:spcPts val="0"/>
              </a:spcAft>
              <a:buClr>
                <a:srgbClr val="FFC39F"/>
              </a:buClr>
              <a:buSzPts val="3300"/>
              <a:buNone/>
              <a:defRPr sz="3300">
                <a:solidFill>
                  <a:srgbClr val="FFC39F"/>
                </a:solidFill>
              </a:defRPr>
            </a:lvl3pPr>
            <a:lvl4pPr lvl="3" algn="l">
              <a:lnSpc>
                <a:spcPct val="100000"/>
              </a:lnSpc>
              <a:spcBef>
                <a:spcPts val="0"/>
              </a:spcBef>
              <a:spcAft>
                <a:spcPts val="0"/>
              </a:spcAft>
              <a:buClr>
                <a:srgbClr val="FFC39F"/>
              </a:buClr>
              <a:buSzPts val="3300"/>
              <a:buNone/>
              <a:defRPr sz="3300">
                <a:solidFill>
                  <a:srgbClr val="FFC39F"/>
                </a:solidFill>
              </a:defRPr>
            </a:lvl4pPr>
            <a:lvl5pPr lvl="4" algn="l">
              <a:lnSpc>
                <a:spcPct val="100000"/>
              </a:lnSpc>
              <a:spcBef>
                <a:spcPts val="0"/>
              </a:spcBef>
              <a:spcAft>
                <a:spcPts val="0"/>
              </a:spcAft>
              <a:buClr>
                <a:srgbClr val="FFC39F"/>
              </a:buClr>
              <a:buSzPts val="3300"/>
              <a:buNone/>
              <a:defRPr sz="3300">
                <a:solidFill>
                  <a:srgbClr val="FFC39F"/>
                </a:solidFill>
              </a:defRPr>
            </a:lvl5pPr>
            <a:lvl6pPr lvl="5" algn="l">
              <a:lnSpc>
                <a:spcPct val="100000"/>
              </a:lnSpc>
              <a:spcBef>
                <a:spcPts val="0"/>
              </a:spcBef>
              <a:spcAft>
                <a:spcPts val="0"/>
              </a:spcAft>
              <a:buClr>
                <a:srgbClr val="FFC39F"/>
              </a:buClr>
              <a:buSzPts val="3300"/>
              <a:buNone/>
              <a:defRPr sz="3300">
                <a:solidFill>
                  <a:srgbClr val="FFC39F"/>
                </a:solidFill>
              </a:defRPr>
            </a:lvl6pPr>
            <a:lvl7pPr lvl="6" algn="l">
              <a:lnSpc>
                <a:spcPct val="100000"/>
              </a:lnSpc>
              <a:spcBef>
                <a:spcPts val="0"/>
              </a:spcBef>
              <a:spcAft>
                <a:spcPts val="0"/>
              </a:spcAft>
              <a:buClr>
                <a:srgbClr val="FFC39F"/>
              </a:buClr>
              <a:buSzPts val="3300"/>
              <a:buNone/>
              <a:defRPr sz="3300">
                <a:solidFill>
                  <a:srgbClr val="FFC39F"/>
                </a:solidFill>
              </a:defRPr>
            </a:lvl7pPr>
            <a:lvl8pPr lvl="7" algn="l">
              <a:lnSpc>
                <a:spcPct val="100000"/>
              </a:lnSpc>
              <a:spcBef>
                <a:spcPts val="0"/>
              </a:spcBef>
              <a:spcAft>
                <a:spcPts val="0"/>
              </a:spcAft>
              <a:buClr>
                <a:srgbClr val="FFC39F"/>
              </a:buClr>
              <a:buSzPts val="3300"/>
              <a:buNone/>
              <a:defRPr sz="3300">
                <a:solidFill>
                  <a:srgbClr val="FFC39F"/>
                </a:solidFill>
              </a:defRPr>
            </a:lvl8pPr>
            <a:lvl9pPr lvl="8" algn="l">
              <a:lnSpc>
                <a:spcPct val="100000"/>
              </a:lnSpc>
              <a:spcBef>
                <a:spcPts val="0"/>
              </a:spcBef>
              <a:spcAft>
                <a:spcPts val="0"/>
              </a:spcAft>
              <a:buClr>
                <a:srgbClr val="FFC39F"/>
              </a:buClr>
              <a:buSzPts val="3300"/>
              <a:buNone/>
              <a:defRPr sz="3300">
                <a:solidFill>
                  <a:srgbClr val="FFC39F"/>
                </a:solidFill>
              </a:defRPr>
            </a:lvl9pPr>
          </a:lstStyle>
          <a:p>
            <a:endParaRPr/>
          </a:p>
        </p:txBody>
      </p:sp>
      <p:sp>
        <p:nvSpPr>
          <p:cNvPr id="10" name="Google Shape;10;p2"/>
          <p:cNvSpPr txBox="1">
            <a:spLocks noGrp="1"/>
          </p:cNvSpPr>
          <p:nvPr>
            <p:ph type="subTitle" idx="1"/>
          </p:nvPr>
        </p:nvSpPr>
        <p:spPr>
          <a:xfrm>
            <a:off x="720100" y="3379500"/>
            <a:ext cx="3756900" cy="78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sz="1100">
                <a:solidFill>
                  <a:srgbClr val="FFC39F"/>
                </a:solidFill>
              </a:defRPr>
            </a:lvl1pPr>
            <a:lvl2pPr lvl="1" algn="l">
              <a:lnSpc>
                <a:spcPct val="100000"/>
              </a:lnSpc>
              <a:spcBef>
                <a:spcPts val="0"/>
              </a:spcBef>
              <a:spcAft>
                <a:spcPts val="0"/>
              </a:spcAft>
              <a:buSzPts val="1200"/>
              <a:buNone/>
              <a:defRPr sz="1100">
                <a:solidFill>
                  <a:srgbClr val="FFC39F"/>
                </a:solidFill>
              </a:defRPr>
            </a:lvl2pPr>
            <a:lvl3pPr lvl="2" algn="l">
              <a:lnSpc>
                <a:spcPct val="100000"/>
              </a:lnSpc>
              <a:spcBef>
                <a:spcPts val="0"/>
              </a:spcBef>
              <a:spcAft>
                <a:spcPts val="0"/>
              </a:spcAft>
              <a:buSzPts val="1200"/>
              <a:buNone/>
              <a:defRPr sz="1100">
                <a:solidFill>
                  <a:srgbClr val="FFC39F"/>
                </a:solidFill>
              </a:defRPr>
            </a:lvl3pPr>
            <a:lvl4pPr lvl="3" algn="l">
              <a:lnSpc>
                <a:spcPct val="100000"/>
              </a:lnSpc>
              <a:spcBef>
                <a:spcPts val="0"/>
              </a:spcBef>
              <a:spcAft>
                <a:spcPts val="0"/>
              </a:spcAft>
              <a:buSzPts val="1200"/>
              <a:buNone/>
              <a:defRPr sz="1100">
                <a:solidFill>
                  <a:srgbClr val="FFC39F"/>
                </a:solidFill>
              </a:defRPr>
            </a:lvl4pPr>
            <a:lvl5pPr lvl="4" algn="l">
              <a:lnSpc>
                <a:spcPct val="100000"/>
              </a:lnSpc>
              <a:spcBef>
                <a:spcPts val="0"/>
              </a:spcBef>
              <a:spcAft>
                <a:spcPts val="0"/>
              </a:spcAft>
              <a:buSzPts val="1200"/>
              <a:buNone/>
              <a:defRPr sz="1100">
                <a:solidFill>
                  <a:srgbClr val="FFC39F"/>
                </a:solidFill>
              </a:defRPr>
            </a:lvl5pPr>
            <a:lvl6pPr lvl="5" algn="l">
              <a:lnSpc>
                <a:spcPct val="100000"/>
              </a:lnSpc>
              <a:spcBef>
                <a:spcPts val="0"/>
              </a:spcBef>
              <a:spcAft>
                <a:spcPts val="0"/>
              </a:spcAft>
              <a:buSzPts val="1200"/>
              <a:buNone/>
              <a:defRPr sz="1100">
                <a:solidFill>
                  <a:srgbClr val="FFC39F"/>
                </a:solidFill>
              </a:defRPr>
            </a:lvl6pPr>
            <a:lvl7pPr lvl="6" algn="l">
              <a:lnSpc>
                <a:spcPct val="100000"/>
              </a:lnSpc>
              <a:spcBef>
                <a:spcPts val="0"/>
              </a:spcBef>
              <a:spcAft>
                <a:spcPts val="0"/>
              </a:spcAft>
              <a:buSzPts val="1200"/>
              <a:buNone/>
              <a:defRPr sz="1100">
                <a:solidFill>
                  <a:srgbClr val="FFC39F"/>
                </a:solidFill>
              </a:defRPr>
            </a:lvl7pPr>
            <a:lvl8pPr lvl="7" algn="l">
              <a:lnSpc>
                <a:spcPct val="100000"/>
              </a:lnSpc>
              <a:spcBef>
                <a:spcPts val="0"/>
              </a:spcBef>
              <a:spcAft>
                <a:spcPts val="0"/>
              </a:spcAft>
              <a:buSzPts val="1200"/>
              <a:buNone/>
              <a:defRPr sz="1100">
                <a:solidFill>
                  <a:srgbClr val="FFC39F"/>
                </a:solidFill>
              </a:defRPr>
            </a:lvl8pPr>
            <a:lvl9pPr lvl="8" algn="l">
              <a:lnSpc>
                <a:spcPct val="100000"/>
              </a:lnSpc>
              <a:spcBef>
                <a:spcPts val="0"/>
              </a:spcBef>
              <a:spcAft>
                <a:spcPts val="0"/>
              </a:spcAft>
              <a:buSzPts val="1200"/>
              <a:buNone/>
              <a:defRPr sz="1100">
                <a:solidFill>
                  <a:srgbClr val="FFC39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p:cSld name="OBJECT_1">
    <p:bg>
      <p:bgPr>
        <a:solidFill>
          <a:srgbClr val="FFC39F"/>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6000"/>
              <a:buNone/>
              <a:defRPr sz="6000" i="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13" name="Google Shape;13;p3"/>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sz="600"/>
            </a:lvl2pPr>
            <a:lvl3pPr lvl="2" algn="ctr">
              <a:lnSpc>
                <a:spcPct val="100000"/>
              </a:lnSpc>
              <a:spcBef>
                <a:spcPts val="0"/>
              </a:spcBef>
              <a:spcAft>
                <a:spcPts val="0"/>
              </a:spcAft>
              <a:buSzPts val="1200"/>
              <a:buNone/>
              <a:defRPr sz="600"/>
            </a:lvl3pPr>
            <a:lvl4pPr lvl="3" algn="ctr">
              <a:lnSpc>
                <a:spcPct val="100000"/>
              </a:lnSpc>
              <a:spcBef>
                <a:spcPts val="0"/>
              </a:spcBef>
              <a:spcAft>
                <a:spcPts val="0"/>
              </a:spcAft>
              <a:buSzPts val="1200"/>
              <a:buNone/>
              <a:defRPr sz="600"/>
            </a:lvl4pPr>
            <a:lvl5pPr lvl="4" algn="ctr">
              <a:lnSpc>
                <a:spcPct val="100000"/>
              </a:lnSpc>
              <a:spcBef>
                <a:spcPts val="0"/>
              </a:spcBef>
              <a:spcAft>
                <a:spcPts val="0"/>
              </a:spcAft>
              <a:buSzPts val="1200"/>
              <a:buNone/>
              <a:defRPr sz="600"/>
            </a:lvl5pPr>
            <a:lvl6pPr lvl="5" algn="ctr">
              <a:lnSpc>
                <a:spcPct val="100000"/>
              </a:lnSpc>
              <a:spcBef>
                <a:spcPts val="0"/>
              </a:spcBef>
              <a:spcAft>
                <a:spcPts val="0"/>
              </a:spcAft>
              <a:buSzPts val="1200"/>
              <a:buNone/>
              <a:defRPr sz="600"/>
            </a:lvl6pPr>
            <a:lvl7pPr lvl="6" algn="ctr">
              <a:lnSpc>
                <a:spcPct val="100000"/>
              </a:lnSpc>
              <a:spcBef>
                <a:spcPts val="0"/>
              </a:spcBef>
              <a:spcAft>
                <a:spcPts val="0"/>
              </a:spcAft>
              <a:buSzPts val="1200"/>
              <a:buNone/>
              <a:defRPr sz="600"/>
            </a:lvl7pPr>
            <a:lvl8pPr lvl="7" algn="ctr">
              <a:lnSpc>
                <a:spcPct val="100000"/>
              </a:lnSpc>
              <a:spcBef>
                <a:spcPts val="0"/>
              </a:spcBef>
              <a:spcAft>
                <a:spcPts val="0"/>
              </a:spcAft>
              <a:buSzPts val="1200"/>
              <a:buNone/>
              <a:defRPr sz="600"/>
            </a:lvl8pPr>
            <a:lvl9pPr lvl="8" algn="ctr">
              <a:lnSpc>
                <a:spcPct val="100000"/>
              </a:lnSpc>
              <a:spcBef>
                <a:spcPts val="0"/>
              </a:spcBef>
              <a:spcAft>
                <a:spcPts val="0"/>
              </a:spcAft>
              <a:buSzPts val="1200"/>
              <a:buNone/>
              <a:defRPr sz="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Title and Content">
    <p:bg>
      <p:bgPr>
        <a:solidFill>
          <a:srgbClr val="FFC39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217225" y="1483522"/>
            <a:ext cx="2241600" cy="4215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sz="1400" i="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16" name="Google Shape;16;p4"/>
          <p:cNvSpPr txBox="1">
            <a:spLocks noGrp="1"/>
          </p:cNvSpPr>
          <p:nvPr>
            <p:ph type="subTitle" idx="1"/>
          </p:nvPr>
        </p:nvSpPr>
        <p:spPr>
          <a:xfrm>
            <a:off x="4546925" y="1905022"/>
            <a:ext cx="1911900" cy="3303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p:nvPr>
        </p:nvSpPr>
        <p:spPr>
          <a:xfrm>
            <a:off x="6940150" y="1483514"/>
            <a:ext cx="2241600" cy="421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4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8" name="Google Shape;18;p4"/>
          <p:cNvSpPr txBox="1">
            <a:spLocks noGrp="1"/>
          </p:cNvSpPr>
          <p:nvPr>
            <p:ph type="subTitle" idx="3"/>
          </p:nvPr>
        </p:nvSpPr>
        <p:spPr>
          <a:xfrm>
            <a:off x="6940150" y="1905022"/>
            <a:ext cx="1911900" cy="330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9" name="Google Shape;19;p4"/>
          <p:cNvSpPr txBox="1">
            <a:spLocks noGrp="1"/>
          </p:cNvSpPr>
          <p:nvPr>
            <p:ph type="title" idx="4"/>
          </p:nvPr>
        </p:nvSpPr>
        <p:spPr>
          <a:xfrm>
            <a:off x="6940150" y="3605572"/>
            <a:ext cx="2241600" cy="421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4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0" name="Google Shape;20;p4"/>
          <p:cNvSpPr txBox="1">
            <a:spLocks noGrp="1"/>
          </p:cNvSpPr>
          <p:nvPr>
            <p:ph type="subTitle" idx="5"/>
          </p:nvPr>
        </p:nvSpPr>
        <p:spPr>
          <a:xfrm>
            <a:off x="6940150" y="4027072"/>
            <a:ext cx="1911900" cy="330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21" name="Google Shape;21;p4"/>
          <p:cNvSpPr txBox="1">
            <a:spLocks noGrp="1"/>
          </p:cNvSpPr>
          <p:nvPr>
            <p:ph type="title" idx="6"/>
          </p:nvPr>
        </p:nvSpPr>
        <p:spPr>
          <a:xfrm>
            <a:off x="4217225" y="861947"/>
            <a:ext cx="2241600" cy="6978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a:endParaRPr/>
          </a:p>
        </p:txBody>
      </p:sp>
      <p:sp>
        <p:nvSpPr>
          <p:cNvPr id="22" name="Google Shape;22;p4"/>
          <p:cNvSpPr txBox="1">
            <a:spLocks noGrp="1"/>
          </p:cNvSpPr>
          <p:nvPr>
            <p:ph type="title" idx="7"/>
          </p:nvPr>
        </p:nvSpPr>
        <p:spPr>
          <a:xfrm>
            <a:off x="6940150" y="861947"/>
            <a:ext cx="2241600" cy="697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23" name="Google Shape;23;p4"/>
          <p:cNvSpPr txBox="1">
            <a:spLocks noGrp="1"/>
          </p:cNvSpPr>
          <p:nvPr>
            <p:ph type="title" idx="8"/>
          </p:nvPr>
        </p:nvSpPr>
        <p:spPr>
          <a:xfrm>
            <a:off x="6940150" y="2983997"/>
            <a:ext cx="2241600" cy="697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24" name="Google Shape;24;p4"/>
          <p:cNvSpPr txBox="1">
            <a:spLocks noGrp="1"/>
          </p:cNvSpPr>
          <p:nvPr>
            <p:ph type="title" idx="9"/>
          </p:nvPr>
        </p:nvSpPr>
        <p:spPr>
          <a:xfrm>
            <a:off x="4217225" y="3605572"/>
            <a:ext cx="2241600" cy="4215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sz="1400" i="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25" name="Google Shape;25;p4"/>
          <p:cNvSpPr txBox="1">
            <a:spLocks noGrp="1"/>
          </p:cNvSpPr>
          <p:nvPr>
            <p:ph type="subTitle" idx="13"/>
          </p:nvPr>
        </p:nvSpPr>
        <p:spPr>
          <a:xfrm>
            <a:off x="4546925" y="4027072"/>
            <a:ext cx="1911900" cy="3303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p:nvPr>
        </p:nvSpPr>
        <p:spPr>
          <a:xfrm>
            <a:off x="4217225" y="2983997"/>
            <a:ext cx="2241600" cy="6978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a:endParaRPr/>
          </a:p>
        </p:txBody>
      </p:sp>
      <p:cxnSp>
        <p:nvCxnSpPr>
          <p:cNvPr id="27" name="Google Shape;27;p4"/>
          <p:cNvCxnSpPr/>
          <p:nvPr/>
        </p:nvCxnSpPr>
        <p:spPr>
          <a:xfrm>
            <a:off x="6703425" y="702675"/>
            <a:ext cx="0" cy="3672000"/>
          </a:xfrm>
          <a:prstGeom prst="straightConnector1">
            <a:avLst/>
          </a:prstGeom>
          <a:noFill/>
          <a:ln w="19050" cap="flat" cmpd="sng">
            <a:solidFill>
              <a:srgbClr val="434343"/>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
  <p:cSld name="Two Content">
    <p:bg>
      <p:bgPr>
        <a:solidFill>
          <a:srgbClr val="434343"/>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500075" y="3425500"/>
            <a:ext cx="3842700" cy="6162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C39F"/>
              </a:buClr>
              <a:buSzPts val="6000"/>
              <a:buNone/>
              <a:defRPr sz="6000" i="0">
                <a:solidFill>
                  <a:srgbClr val="FFC39F"/>
                </a:solidFill>
              </a:defRPr>
            </a:lvl1pPr>
            <a:lvl2pPr lvl="1" algn="l">
              <a:lnSpc>
                <a:spcPct val="100000"/>
              </a:lnSpc>
              <a:spcBef>
                <a:spcPts val="0"/>
              </a:spcBef>
              <a:spcAft>
                <a:spcPts val="0"/>
              </a:spcAft>
              <a:buClr>
                <a:srgbClr val="FFC39F"/>
              </a:buClr>
              <a:buSzPts val="6000"/>
              <a:buNone/>
              <a:defRPr sz="6000">
                <a:solidFill>
                  <a:srgbClr val="FFC39F"/>
                </a:solidFill>
              </a:defRPr>
            </a:lvl2pPr>
            <a:lvl3pPr lvl="2" algn="l">
              <a:lnSpc>
                <a:spcPct val="100000"/>
              </a:lnSpc>
              <a:spcBef>
                <a:spcPts val="0"/>
              </a:spcBef>
              <a:spcAft>
                <a:spcPts val="0"/>
              </a:spcAft>
              <a:buClr>
                <a:srgbClr val="FFC39F"/>
              </a:buClr>
              <a:buSzPts val="6000"/>
              <a:buNone/>
              <a:defRPr sz="6000">
                <a:solidFill>
                  <a:srgbClr val="FFC39F"/>
                </a:solidFill>
              </a:defRPr>
            </a:lvl3pPr>
            <a:lvl4pPr lvl="3" algn="l">
              <a:lnSpc>
                <a:spcPct val="100000"/>
              </a:lnSpc>
              <a:spcBef>
                <a:spcPts val="0"/>
              </a:spcBef>
              <a:spcAft>
                <a:spcPts val="0"/>
              </a:spcAft>
              <a:buClr>
                <a:srgbClr val="FFC39F"/>
              </a:buClr>
              <a:buSzPts val="6000"/>
              <a:buNone/>
              <a:defRPr sz="6000">
                <a:solidFill>
                  <a:srgbClr val="FFC39F"/>
                </a:solidFill>
              </a:defRPr>
            </a:lvl4pPr>
            <a:lvl5pPr lvl="4" algn="l">
              <a:lnSpc>
                <a:spcPct val="100000"/>
              </a:lnSpc>
              <a:spcBef>
                <a:spcPts val="0"/>
              </a:spcBef>
              <a:spcAft>
                <a:spcPts val="0"/>
              </a:spcAft>
              <a:buClr>
                <a:srgbClr val="FFC39F"/>
              </a:buClr>
              <a:buSzPts val="6000"/>
              <a:buNone/>
              <a:defRPr sz="6000">
                <a:solidFill>
                  <a:srgbClr val="FFC39F"/>
                </a:solidFill>
              </a:defRPr>
            </a:lvl5pPr>
            <a:lvl6pPr lvl="5" algn="l">
              <a:lnSpc>
                <a:spcPct val="100000"/>
              </a:lnSpc>
              <a:spcBef>
                <a:spcPts val="0"/>
              </a:spcBef>
              <a:spcAft>
                <a:spcPts val="0"/>
              </a:spcAft>
              <a:buClr>
                <a:srgbClr val="FFC39F"/>
              </a:buClr>
              <a:buSzPts val="6000"/>
              <a:buNone/>
              <a:defRPr sz="6000">
                <a:solidFill>
                  <a:srgbClr val="FFC39F"/>
                </a:solidFill>
              </a:defRPr>
            </a:lvl6pPr>
            <a:lvl7pPr lvl="6" algn="l">
              <a:lnSpc>
                <a:spcPct val="100000"/>
              </a:lnSpc>
              <a:spcBef>
                <a:spcPts val="0"/>
              </a:spcBef>
              <a:spcAft>
                <a:spcPts val="0"/>
              </a:spcAft>
              <a:buClr>
                <a:srgbClr val="FFC39F"/>
              </a:buClr>
              <a:buSzPts val="6000"/>
              <a:buNone/>
              <a:defRPr sz="6000">
                <a:solidFill>
                  <a:srgbClr val="FFC39F"/>
                </a:solidFill>
              </a:defRPr>
            </a:lvl7pPr>
            <a:lvl8pPr lvl="7" algn="l">
              <a:lnSpc>
                <a:spcPct val="100000"/>
              </a:lnSpc>
              <a:spcBef>
                <a:spcPts val="0"/>
              </a:spcBef>
              <a:spcAft>
                <a:spcPts val="0"/>
              </a:spcAft>
              <a:buClr>
                <a:srgbClr val="FFC39F"/>
              </a:buClr>
              <a:buSzPts val="6000"/>
              <a:buNone/>
              <a:defRPr sz="6000">
                <a:solidFill>
                  <a:srgbClr val="FFC39F"/>
                </a:solidFill>
              </a:defRPr>
            </a:lvl8pPr>
            <a:lvl9pPr lvl="8" algn="l">
              <a:lnSpc>
                <a:spcPct val="100000"/>
              </a:lnSpc>
              <a:spcBef>
                <a:spcPts val="0"/>
              </a:spcBef>
              <a:spcAft>
                <a:spcPts val="0"/>
              </a:spcAft>
              <a:buClr>
                <a:srgbClr val="FFC39F"/>
              </a:buClr>
              <a:buSzPts val="6000"/>
              <a:buNone/>
              <a:defRPr sz="6000">
                <a:solidFill>
                  <a:srgbClr val="FFC39F"/>
                </a:solidFill>
              </a:defRPr>
            </a:lvl9pPr>
          </a:lstStyle>
          <a:p>
            <a:endParaRPr/>
          </a:p>
        </p:txBody>
      </p:sp>
      <p:sp>
        <p:nvSpPr>
          <p:cNvPr id="30" name="Google Shape;30;p5"/>
          <p:cNvSpPr txBox="1">
            <a:spLocks noGrp="1"/>
          </p:cNvSpPr>
          <p:nvPr>
            <p:ph type="subTitle" idx="1"/>
          </p:nvPr>
        </p:nvSpPr>
        <p:spPr>
          <a:xfrm>
            <a:off x="3500075" y="4089729"/>
            <a:ext cx="2907600" cy="355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a:solidFill>
                  <a:srgbClr val="FFC39F"/>
                </a:solidFill>
              </a:defRPr>
            </a:lvl1pPr>
            <a:lvl2pPr lvl="1" algn="l">
              <a:lnSpc>
                <a:spcPct val="100000"/>
              </a:lnSpc>
              <a:spcBef>
                <a:spcPts val="0"/>
              </a:spcBef>
              <a:spcAft>
                <a:spcPts val="0"/>
              </a:spcAft>
              <a:buSzPts val="1200"/>
              <a:buNone/>
              <a:defRPr sz="600">
                <a:solidFill>
                  <a:srgbClr val="FFC39F"/>
                </a:solidFill>
              </a:defRPr>
            </a:lvl2pPr>
            <a:lvl3pPr lvl="2" algn="l">
              <a:lnSpc>
                <a:spcPct val="100000"/>
              </a:lnSpc>
              <a:spcBef>
                <a:spcPts val="0"/>
              </a:spcBef>
              <a:spcAft>
                <a:spcPts val="0"/>
              </a:spcAft>
              <a:buSzPts val="1200"/>
              <a:buNone/>
              <a:defRPr sz="600">
                <a:solidFill>
                  <a:srgbClr val="FFC39F"/>
                </a:solidFill>
              </a:defRPr>
            </a:lvl3pPr>
            <a:lvl4pPr lvl="3" algn="l">
              <a:lnSpc>
                <a:spcPct val="100000"/>
              </a:lnSpc>
              <a:spcBef>
                <a:spcPts val="0"/>
              </a:spcBef>
              <a:spcAft>
                <a:spcPts val="0"/>
              </a:spcAft>
              <a:buSzPts val="1200"/>
              <a:buNone/>
              <a:defRPr sz="600">
                <a:solidFill>
                  <a:srgbClr val="FFC39F"/>
                </a:solidFill>
              </a:defRPr>
            </a:lvl4pPr>
            <a:lvl5pPr lvl="4" algn="l">
              <a:lnSpc>
                <a:spcPct val="100000"/>
              </a:lnSpc>
              <a:spcBef>
                <a:spcPts val="0"/>
              </a:spcBef>
              <a:spcAft>
                <a:spcPts val="0"/>
              </a:spcAft>
              <a:buSzPts val="1200"/>
              <a:buNone/>
              <a:defRPr sz="600">
                <a:solidFill>
                  <a:srgbClr val="FFC39F"/>
                </a:solidFill>
              </a:defRPr>
            </a:lvl5pPr>
            <a:lvl6pPr lvl="5" algn="l">
              <a:lnSpc>
                <a:spcPct val="100000"/>
              </a:lnSpc>
              <a:spcBef>
                <a:spcPts val="0"/>
              </a:spcBef>
              <a:spcAft>
                <a:spcPts val="0"/>
              </a:spcAft>
              <a:buSzPts val="1200"/>
              <a:buNone/>
              <a:defRPr sz="600">
                <a:solidFill>
                  <a:srgbClr val="FFC39F"/>
                </a:solidFill>
              </a:defRPr>
            </a:lvl6pPr>
            <a:lvl7pPr lvl="6" algn="l">
              <a:lnSpc>
                <a:spcPct val="100000"/>
              </a:lnSpc>
              <a:spcBef>
                <a:spcPts val="0"/>
              </a:spcBef>
              <a:spcAft>
                <a:spcPts val="0"/>
              </a:spcAft>
              <a:buSzPts val="1200"/>
              <a:buNone/>
              <a:defRPr sz="600">
                <a:solidFill>
                  <a:srgbClr val="FFC39F"/>
                </a:solidFill>
              </a:defRPr>
            </a:lvl7pPr>
            <a:lvl8pPr lvl="7" algn="l">
              <a:lnSpc>
                <a:spcPct val="100000"/>
              </a:lnSpc>
              <a:spcBef>
                <a:spcPts val="0"/>
              </a:spcBef>
              <a:spcAft>
                <a:spcPts val="0"/>
              </a:spcAft>
              <a:buSzPts val="1200"/>
              <a:buNone/>
              <a:defRPr sz="600">
                <a:solidFill>
                  <a:srgbClr val="FFC39F"/>
                </a:solidFill>
              </a:defRPr>
            </a:lvl8pPr>
            <a:lvl9pPr lvl="8" algn="l">
              <a:lnSpc>
                <a:spcPct val="100000"/>
              </a:lnSpc>
              <a:spcBef>
                <a:spcPts val="0"/>
              </a:spcBef>
              <a:spcAft>
                <a:spcPts val="0"/>
              </a:spcAft>
              <a:buSzPts val="1200"/>
              <a:buNone/>
              <a:defRPr sz="600">
                <a:solidFill>
                  <a:srgbClr val="FFC39F"/>
                </a:solidFill>
              </a:defRPr>
            </a:lvl9pPr>
          </a:lstStyle>
          <a:p>
            <a:endParaRPr/>
          </a:p>
        </p:txBody>
      </p:sp>
      <p:sp>
        <p:nvSpPr>
          <p:cNvPr id="31" name="Google Shape;31;p5"/>
          <p:cNvSpPr txBox="1">
            <a:spLocks noGrp="1"/>
          </p:cNvSpPr>
          <p:nvPr>
            <p:ph type="title" idx="2"/>
          </p:nvPr>
        </p:nvSpPr>
        <p:spPr>
          <a:xfrm>
            <a:off x="906425" y="2997417"/>
            <a:ext cx="2397000" cy="10401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Clr>
                <a:srgbClr val="FFC39F"/>
              </a:buClr>
              <a:buSzPts val="6100"/>
              <a:buNone/>
              <a:defRPr sz="6100">
                <a:solidFill>
                  <a:srgbClr val="FFC39F"/>
                </a:solidFill>
              </a:defRPr>
            </a:lvl1pPr>
            <a:lvl2pPr lvl="1" algn="r">
              <a:lnSpc>
                <a:spcPct val="100000"/>
              </a:lnSpc>
              <a:spcBef>
                <a:spcPts val="0"/>
              </a:spcBef>
              <a:spcAft>
                <a:spcPts val="0"/>
              </a:spcAft>
              <a:buClr>
                <a:srgbClr val="FFC39F"/>
              </a:buClr>
              <a:buSzPts val="6100"/>
              <a:buNone/>
              <a:defRPr sz="6100">
                <a:solidFill>
                  <a:srgbClr val="FFC39F"/>
                </a:solidFill>
              </a:defRPr>
            </a:lvl2pPr>
            <a:lvl3pPr lvl="2" algn="r">
              <a:lnSpc>
                <a:spcPct val="100000"/>
              </a:lnSpc>
              <a:spcBef>
                <a:spcPts val="0"/>
              </a:spcBef>
              <a:spcAft>
                <a:spcPts val="0"/>
              </a:spcAft>
              <a:buClr>
                <a:srgbClr val="FFC39F"/>
              </a:buClr>
              <a:buSzPts val="6100"/>
              <a:buNone/>
              <a:defRPr sz="6100">
                <a:solidFill>
                  <a:srgbClr val="FFC39F"/>
                </a:solidFill>
              </a:defRPr>
            </a:lvl3pPr>
            <a:lvl4pPr lvl="3" algn="r">
              <a:lnSpc>
                <a:spcPct val="100000"/>
              </a:lnSpc>
              <a:spcBef>
                <a:spcPts val="0"/>
              </a:spcBef>
              <a:spcAft>
                <a:spcPts val="0"/>
              </a:spcAft>
              <a:buClr>
                <a:srgbClr val="FFC39F"/>
              </a:buClr>
              <a:buSzPts val="6100"/>
              <a:buNone/>
              <a:defRPr sz="6100">
                <a:solidFill>
                  <a:srgbClr val="FFC39F"/>
                </a:solidFill>
              </a:defRPr>
            </a:lvl4pPr>
            <a:lvl5pPr lvl="4" algn="r">
              <a:lnSpc>
                <a:spcPct val="100000"/>
              </a:lnSpc>
              <a:spcBef>
                <a:spcPts val="0"/>
              </a:spcBef>
              <a:spcAft>
                <a:spcPts val="0"/>
              </a:spcAft>
              <a:buClr>
                <a:srgbClr val="FFC39F"/>
              </a:buClr>
              <a:buSzPts val="6100"/>
              <a:buNone/>
              <a:defRPr sz="6100">
                <a:solidFill>
                  <a:srgbClr val="FFC39F"/>
                </a:solidFill>
              </a:defRPr>
            </a:lvl5pPr>
            <a:lvl6pPr lvl="5" algn="r">
              <a:lnSpc>
                <a:spcPct val="100000"/>
              </a:lnSpc>
              <a:spcBef>
                <a:spcPts val="0"/>
              </a:spcBef>
              <a:spcAft>
                <a:spcPts val="0"/>
              </a:spcAft>
              <a:buClr>
                <a:srgbClr val="FFC39F"/>
              </a:buClr>
              <a:buSzPts val="6100"/>
              <a:buNone/>
              <a:defRPr sz="6100">
                <a:solidFill>
                  <a:srgbClr val="FFC39F"/>
                </a:solidFill>
              </a:defRPr>
            </a:lvl6pPr>
            <a:lvl7pPr lvl="6" algn="r">
              <a:lnSpc>
                <a:spcPct val="100000"/>
              </a:lnSpc>
              <a:spcBef>
                <a:spcPts val="0"/>
              </a:spcBef>
              <a:spcAft>
                <a:spcPts val="0"/>
              </a:spcAft>
              <a:buClr>
                <a:srgbClr val="FFC39F"/>
              </a:buClr>
              <a:buSzPts val="6100"/>
              <a:buNone/>
              <a:defRPr sz="6100">
                <a:solidFill>
                  <a:srgbClr val="FFC39F"/>
                </a:solidFill>
              </a:defRPr>
            </a:lvl7pPr>
            <a:lvl8pPr lvl="7" algn="r">
              <a:lnSpc>
                <a:spcPct val="100000"/>
              </a:lnSpc>
              <a:spcBef>
                <a:spcPts val="0"/>
              </a:spcBef>
              <a:spcAft>
                <a:spcPts val="0"/>
              </a:spcAft>
              <a:buClr>
                <a:srgbClr val="FFC39F"/>
              </a:buClr>
              <a:buSzPts val="6100"/>
              <a:buNone/>
              <a:defRPr sz="6100">
                <a:solidFill>
                  <a:srgbClr val="FFC39F"/>
                </a:solidFill>
              </a:defRPr>
            </a:lvl8pPr>
            <a:lvl9pPr lvl="8" algn="r">
              <a:lnSpc>
                <a:spcPct val="100000"/>
              </a:lnSpc>
              <a:spcBef>
                <a:spcPts val="0"/>
              </a:spcBef>
              <a:spcAft>
                <a:spcPts val="0"/>
              </a:spcAft>
              <a:buClr>
                <a:srgbClr val="FFC39F"/>
              </a:buClr>
              <a:buSzPts val="6100"/>
              <a:buNone/>
              <a:defRPr sz="6100">
                <a:solidFill>
                  <a:srgbClr val="FFC39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TEXT 1">
  <p:cSld name="CUSTOM_12_1">
    <p:bg>
      <p:bgPr>
        <a:solidFill>
          <a:srgbClr val="434343"/>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flipH="1">
            <a:off x="4279199" y="1809275"/>
            <a:ext cx="4047900" cy="6162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Clr>
                <a:srgbClr val="FFC39F"/>
              </a:buClr>
              <a:buSzPts val="3300"/>
              <a:buNone/>
              <a:defRPr i="0">
                <a:solidFill>
                  <a:srgbClr val="FFC39F"/>
                </a:solidFill>
              </a:defRPr>
            </a:lvl1pPr>
            <a:lvl2pPr lvl="1" algn="r">
              <a:lnSpc>
                <a:spcPct val="100000"/>
              </a:lnSpc>
              <a:spcBef>
                <a:spcPts val="0"/>
              </a:spcBef>
              <a:spcAft>
                <a:spcPts val="0"/>
              </a:spcAft>
              <a:buClr>
                <a:srgbClr val="FFC39F"/>
              </a:buClr>
              <a:buSzPts val="2500"/>
              <a:buNone/>
              <a:defRPr sz="2500">
                <a:solidFill>
                  <a:srgbClr val="FFC39F"/>
                </a:solidFill>
              </a:defRPr>
            </a:lvl2pPr>
            <a:lvl3pPr lvl="2" algn="r">
              <a:lnSpc>
                <a:spcPct val="100000"/>
              </a:lnSpc>
              <a:spcBef>
                <a:spcPts val="0"/>
              </a:spcBef>
              <a:spcAft>
                <a:spcPts val="0"/>
              </a:spcAft>
              <a:buClr>
                <a:srgbClr val="FFC39F"/>
              </a:buClr>
              <a:buSzPts val="2500"/>
              <a:buNone/>
              <a:defRPr sz="2500">
                <a:solidFill>
                  <a:srgbClr val="FFC39F"/>
                </a:solidFill>
              </a:defRPr>
            </a:lvl3pPr>
            <a:lvl4pPr lvl="3" algn="r">
              <a:lnSpc>
                <a:spcPct val="100000"/>
              </a:lnSpc>
              <a:spcBef>
                <a:spcPts val="0"/>
              </a:spcBef>
              <a:spcAft>
                <a:spcPts val="0"/>
              </a:spcAft>
              <a:buClr>
                <a:srgbClr val="FFC39F"/>
              </a:buClr>
              <a:buSzPts val="2500"/>
              <a:buNone/>
              <a:defRPr sz="2500">
                <a:solidFill>
                  <a:srgbClr val="FFC39F"/>
                </a:solidFill>
              </a:defRPr>
            </a:lvl4pPr>
            <a:lvl5pPr lvl="4" algn="r">
              <a:lnSpc>
                <a:spcPct val="100000"/>
              </a:lnSpc>
              <a:spcBef>
                <a:spcPts val="0"/>
              </a:spcBef>
              <a:spcAft>
                <a:spcPts val="0"/>
              </a:spcAft>
              <a:buClr>
                <a:srgbClr val="FFC39F"/>
              </a:buClr>
              <a:buSzPts val="2500"/>
              <a:buNone/>
              <a:defRPr sz="2500">
                <a:solidFill>
                  <a:srgbClr val="FFC39F"/>
                </a:solidFill>
              </a:defRPr>
            </a:lvl5pPr>
            <a:lvl6pPr lvl="5" algn="r">
              <a:lnSpc>
                <a:spcPct val="100000"/>
              </a:lnSpc>
              <a:spcBef>
                <a:spcPts val="0"/>
              </a:spcBef>
              <a:spcAft>
                <a:spcPts val="0"/>
              </a:spcAft>
              <a:buClr>
                <a:srgbClr val="FFC39F"/>
              </a:buClr>
              <a:buSzPts val="2500"/>
              <a:buNone/>
              <a:defRPr sz="2500">
                <a:solidFill>
                  <a:srgbClr val="FFC39F"/>
                </a:solidFill>
              </a:defRPr>
            </a:lvl6pPr>
            <a:lvl7pPr lvl="6" algn="r">
              <a:lnSpc>
                <a:spcPct val="100000"/>
              </a:lnSpc>
              <a:spcBef>
                <a:spcPts val="0"/>
              </a:spcBef>
              <a:spcAft>
                <a:spcPts val="0"/>
              </a:spcAft>
              <a:buClr>
                <a:srgbClr val="FFC39F"/>
              </a:buClr>
              <a:buSzPts val="2500"/>
              <a:buNone/>
              <a:defRPr sz="2500">
                <a:solidFill>
                  <a:srgbClr val="FFC39F"/>
                </a:solidFill>
              </a:defRPr>
            </a:lvl7pPr>
            <a:lvl8pPr lvl="7" algn="r">
              <a:lnSpc>
                <a:spcPct val="100000"/>
              </a:lnSpc>
              <a:spcBef>
                <a:spcPts val="0"/>
              </a:spcBef>
              <a:spcAft>
                <a:spcPts val="0"/>
              </a:spcAft>
              <a:buClr>
                <a:srgbClr val="FFC39F"/>
              </a:buClr>
              <a:buSzPts val="2500"/>
              <a:buNone/>
              <a:defRPr sz="2500">
                <a:solidFill>
                  <a:srgbClr val="FFC39F"/>
                </a:solidFill>
              </a:defRPr>
            </a:lvl8pPr>
            <a:lvl9pPr lvl="8" algn="r">
              <a:lnSpc>
                <a:spcPct val="100000"/>
              </a:lnSpc>
              <a:spcBef>
                <a:spcPts val="0"/>
              </a:spcBef>
              <a:spcAft>
                <a:spcPts val="0"/>
              </a:spcAft>
              <a:buClr>
                <a:srgbClr val="FFC39F"/>
              </a:buClr>
              <a:buSzPts val="2500"/>
              <a:buNone/>
              <a:defRPr sz="2500">
                <a:solidFill>
                  <a:srgbClr val="FFC39F"/>
                </a:solidFill>
              </a:defRPr>
            </a:lvl9pPr>
          </a:lstStyle>
          <a:p>
            <a:endParaRPr/>
          </a:p>
        </p:txBody>
      </p:sp>
      <p:sp>
        <p:nvSpPr>
          <p:cNvPr id="45" name="Google Shape;45;p8"/>
          <p:cNvSpPr txBox="1">
            <a:spLocks noGrp="1"/>
          </p:cNvSpPr>
          <p:nvPr>
            <p:ph type="subTitle" idx="1"/>
          </p:nvPr>
        </p:nvSpPr>
        <p:spPr>
          <a:xfrm flipH="1">
            <a:off x="5937600" y="2508650"/>
            <a:ext cx="2389500" cy="3552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200"/>
              <a:buNone/>
              <a:defRPr sz="1100">
                <a:solidFill>
                  <a:srgbClr val="FFC39F"/>
                </a:solidFill>
              </a:defRPr>
            </a:lvl1pPr>
            <a:lvl2pPr lvl="1" algn="r">
              <a:lnSpc>
                <a:spcPct val="100000"/>
              </a:lnSpc>
              <a:spcBef>
                <a:spcPts val="0"/>
              </a:spcBef>
              <a:spcAft>
                <a:spcPts val="0"/>
              </a:spcAft>
              <a:buSzPts val="1200"/>
              <a:buNone/>
              <a:defRPr sz="600">
                <a:solidFill>
                  <a:srgbClr val="FFC39F"/>
                </a:solidFill>
              </a:defRPr>
            </a:lvl2pPr>
            <a:lvl3pPr lvl="2" algn="r">
              <a:lnSpc>
                <a:spcPct val="100000"/>
              </a:lnSpc>
              <a:spcBef>
                <a:spcPts val="0"/>
              </a:spcBef>
              <a:spcAft>
                <a:spcPts val="0"/>
              </a:spcAft>
              <a:buSzPts val="1200"/>
              <a:buNone/>
              <a:defRPr sz="600">
                <a:solidFill>
                  <a:srgbClr val="FFC39F"/>
                </a:solidFill>
              </a:defRPr>
            </a:lvl3pPr>
            <a:lvl4pPr lvl="3" algn="r">
              <a:lnSpc>
                <a:spcPct val="100000"/>
              </a:lnSpc>
              <a:spcBef>
                <a:spcPts val="0"/>
              </a:spcBef>
              <a:spcAft>
                <a:spcPts val="0"/>
              </a:spcAft>
              <a:buSzPts val="1200"/>
              <a:buNone/>
              <a:defRPr sz="600">
                <a:solidFill>
                  <a:srgbClr val="FFC39F"/>
                </a:solidFill>
              </a:defRPr>
            </a:lvl4pPr>
            <a:lvl5pPr lvl="4" algn="r">
              <a:lnSpc>
                <a:spcPct val="100000"/>
              </a:lnSpc>
              <a:spcBef>
                <a:spcPts val="0"/>
              </a:spcBef>
              <a:spcAft>
                <a:spcPts val="0"/>
              </a:spcAft>
              <a:buSzPts val="1200"/>
              <a:buNone/>
              <a:defRPr sz="600">
                <a:solidFill>
                  <a:srgbClr val="FFC39F"/>
                </a:solidFill>
              </a:defRPr>
            </a:lvl5pPr>
            <a:lvl6pPr lvl="5" algn="r">
              <a:lnSpc>
                <a:spcPct val="100000"/>
              </a:lnSpc>
              <a:spcBef>
                <a:spcPts val="0"/>
              </a:spcBef>
              <a:spcAft>
                <a:spcPts val="0"/>
              </a:spcAft>
              <a:buSzPts val="1200"/>
              <a:buNone/>
              <a:defRPr sz="600">
                <a:solidFill>
                  <a:srgbClr val="FFC39F"/>
                </a:solidFill>
              </a:defRPr>
            </a:lvl6pPr>
            <a:lvl7pPr lvl="6" algn="r">
              <a:lnSpc>
                <a:spcPct val="100000"/>
              </a:lnSpc>
              <a:spcBef>
                <a:spcPts val="0"/>
              </a:spcBef>
              <a:spcAft>
                <a:spcPts val="0"/>
              </a:spcAft>
              <a:buSzPts val="1200"/>
              <a:buNone/>
              <a:defRPr sz="600">
                <a:solidFill>
                  <a:srgbClr val="FFC39F"/>
                </a:solidFill>
              </a:defRPr>
            </a:lvl7pPr>
            <a:lvl8pPr lvl="7" algn="r">
              <a:lnSpc>
                <a:spcPct val="100000"/>
              </a:lnSpc>
              <a:spcBef>
                <a:spcPts val="0"/>
              </a:spcBef>
              <a:spcAft>
                <a:spcPts val="0"/>
              </a:spcAft>
              <a:buSzPts val="1200"/>
              <a:buNone/>
              <a:defRPr sz="600">
                <a:solidFill>
                  <a:srgbClr val="FFC39F"/>
                </a:solidFill>
              </a:defRPr>
            </a:lvl8pPr>
            <a:lvl9pPr lvl="8" algn="r">
              <a:lnSpc>
                <a:spcPct val="100000"/>
              </a:lnSpc>
              <a:spcBef>
                <a:spcPts val="0"/>
              </a:spcBef>
              <a:spcAft>
                <a:spcPts val="0"/>
              </a:spcAft>
              <a:buSzPts val="1200"/>
              <a:buNone/>
              <a:defRPr sz="6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amp; TEXT">
  <p:cSld name="CUSTOM_6">
    <p:bg>
      <p:bgPr>
        <a:solidFill>
          <a:srgbClr val="434343"/>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1864775" y="2366975"/>
            <a:ext cx="5414700" cy="6063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700"/>
              <a:buNone/>
              <a:defRPr sz="7200">
                <a:solidFill>
                  <a:srgbClr val="FFC39F"/>
                </a:solidFill>
              </a:defRPr>
            </a:lvl1pPr>
            <a:lvl2pPr lvl="1" algn="ctr">
              <a:lnSpc>
                <a:spcPct val="100000"/>
              </a:lnSpc>
              <a:spcBef>
                <a:spcPts val="0"/>
              </a:spcBef>
              <a:spcAft>
                <a:spcPts val="0"/>
              </a:spcAft>
              <a:buSzPts val="700"/>
              <a:buNone/>
              <a:defRPr sz="7200">
                <a:solidFill>
                  <a:srgbClr val="FFC39F"/>
                </a:solidFill>
              </a:defRPr>
            </a:lvl2pPr>
            <a:lvl3pPr lvl="2" algn="ctr">
              <a:lnSpc>
                <a:spcPct val="100000"/>
              </a:lnSpc>
              <a:spcBef>
                <a:spcPts val="0"/>
              </a:spcBef>
              <a:spcAft>
                <a:spcPts val="0"/>
              </a:spcAft>
              <a:buSzPts val="700"/>
              <a:buNone/>
              <a:defRPr sz="7200">
                <a:solidFill>
                  <a:srgbClr val="FFC39F"/>
                </a:solidFill>
              </a:defRPr>
            </a:lvl3pPr>
            <a:lvl4pPr lvl="3" algn="ctr">
              <a:lnSpc>
                <a:spcPct val="100000"/>
              </a:lnSpc>
              <a:spcBef>
                <a:spcPts val="0"/>
              </a:spcBef>
              <a:spcAft>
                <a:spcPts val="0"/>
              </a:spcAft>
              <a:buSzPts val="700"/>
              <a:buNone/>
              <a:defRPr sz="7200">
                <a:solidFill>
                  <a:srgbClr val="FFC39F"/>
                </a:solidFill>
              </a:defRPr>
            </a:lvl4pPr>
            <a:lvl5pPr lvl="4" algn="ctr">
              <a:lnSpc>
                <a:spcPct val="100000"/>
              </a:lnSpc>
              <a:spcBef>
                <a:spcPts val="0"/>
              </a:spcBef>
              <a:spcAft>
                <a:spcPts val="0"/>
              </a:spcAft>
              <a:buSzPts val="700"/>
              <a:buNone/>
              <a:defRPr sz="7200">
                <a:solidFill>
                  <a:srgbClr val="FFC39F"/>
                </a:solidFill>
              </a:defRPr>
            </a:lvl5pPr>
            <a:lvl6pPr lvl="5" algn="ctr">
              <a:lnSpc>
                <a:spcPct val="100000"/>
              </a:lnSpc>
              <a:spcBef>
                <a:spcPts val="0"/>
              </a:spcBef>
              <a:spcAft>
                <a:spcPts val="0"/>
              </a:spcAft>
              <a:buSzPts val="700"/>
              <a:buNone/>
              <a:defRPr sz="7200">
                <a:solidFill>
                  <a:srgbClr val="FFC39F"/>
                </a:solidFill>
              </a:defRPr>
            </a:lvl6pPr>
            <a:lvl7pPr lvl="6" algn="ctr">
              <a:lnSpc>
                <a:spcPct val="100000"/>
              </a:lnSpc>
              <a:spcBef>
                <a:spcPts val="0"/>
              </a:spcBef>
              <a:spcAft>
                <a:spcPts val="0"/>
              </a:spcAft>
              <a:buSzPts val="700"/>
              <a:buNone/>
              <a:defRPr sz="7200">
                <a:solidFill>
                  <a:srgbClr val="FFC39F"/>
                </a:solidFill>
              </a:defRPr>
            </a:lvl7pPr>
            <a:lvl8pPr lvl="7" algn="ctr">
              <a:lnSpc>
                <a:spcPct val="100000"/>
              </a:lnSpc>
              <a:spcBef>
                <a:spcPts val="0"/>
              </a:spcBef>
              <a:spcAft>
                <a:spcPts val="0"/>
              </a:spcAft>
              <a:buSzPts val="700"/>
              <a:buNone/>
              <a:defRPr sz="7200">
                <a:solidFill>
                  <a:srgbClr val="FFC39F"/>
                </a:solidFill>
              </a:defRPr>
            </a:lvl8pPr>
            <a:lvl9pPr lvl="8" algn="ctr">
              <a:lnSpc>
                <a:spcPct val="100000"/>
              </a:lnSpc>
              <a:spcBef>
                <a:spcPts val="0"/>
              </a:spcBef>
              <a:spcAft>
                <a:spcPts val="0"/>
              </a:spcAft>
              <a:buSzPts val="700"/>
              <a:buNone/>
              <a:defRPr sz="7200">
                <a:solidFill>
                  <a:srgbClr val="FFC39F"/>
                </a:solidFill>
              </a:defRPr>
            </a:lvl9pPr>
          </a:lstStyle>
          <a:p>
            <a:endParaRPr/>
          </a:p>
        </p:txBody>
      </p:sp>
      <p:sp>
        <p:nvSpPr>
          <p:cNvPr id="48" name="Google Shape;48;p9"/>
          <p:cNvSpPr txBox="1">
            <a:spLocks noGrp="1"/>
          </p:cNvSpPr>
          <p:nvPr>
            <p:ph type="subTitle" idx="1"/>
          </p:nvPr>
        </p:nvSpPr>
        <p:spPr>
          <a:xfrm>
            <a:off x="1864775" y="3064625"/>
            <a:ext cx="5414400" cy="6990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200"/>
              <a:buNone/>
              <a:defRPr>
                <a:solidFill>
                  <a:srgbClr val="FFC39F"/>
                </a:solidFill>
              </a:defRPr>
            </a:lvl1pPr>
            <a:lvl2pPr lvl="1" algn="ctr">
              <a:lnSpc>
                <a:spcPct val="100000"/>
              </a:lnSpc>
              <a:spcBef>
                <a:spcPts val="0"/>
              </a:spcBef>
              <a:spcAft>
                <a:spcPts val="0"/>
              </a:spcAft>
              <a:buSzPts val="1200"/>
              <a:buNone/>
              <a:defRPr>
                <a:solidFill>
                  <a:srgbClr val="FFC39F"/>
                </a:solidFill>
              </a:defRPr>
            </a:lvl2pPr>
            <a:lvl3pPr lvl="2" algn="ctr">
              <a:lnSpc>
                <a:spcPct val="100000"/>
              </a:lnSpc>
              <a:spcBef>
                <a:spcPts val="0"/>
              </a:spcBef>
              <a:spcAft>
                <a:spcPts val="0"/>
              </a:spcAft>
              <a:buSzPts val="1200"/>
              <a:buNone/>
              <a:defRPr>
                <a:solidFill>
                  <a:srgbClr val="FFC39F"/>
                </a:solidFill>
              </a:defRPr>
            </a:lvl3pPr>
            <a:lvl4pPr lvl="3" algn="ctr">
              <a:lnSpc>
                <a:spcPct val="100000"/>
              </a:lnSpc>
              <a:spcBef>
                <a:spcPts val="0"/>
              </a:spcBef>
              <a:spcAft>
                <a:spcPts val="0"/>
              </a:spcAft>
              <a:buSzPts val="1200"/>
              <a:buNone/>
              <a:defRPr>
                <a:solidFill>
                  <a:srgbClr val="FFC39F"/>
                </a:solidFill>
              </a:defRPr>
            </a:lvl4pPr>
            <a:lvl5pPr lvl="4" algn="ctr">
              <a:lnSpc>
                <a:spcPct val="100000"/>
              </a:lnSpc>
              <a:spcBef>
                <a:spcPts val="0"/>
              </a:spcBef>
              <a:spcAft>
                <a:spcPts val="0"/>
              </a:spcAft>
              <a:buSzPts val="1200"/>
              <a:buNone/>
              <a:defRPr>
                <a:solidFill>
                  <a:srgbClr val="FFC39F"/>
                </a:solidFill>
              </a:defRPr>
            </a:lvl5pPr>
            <a:lvl6pPr lvl="5" algn="ctr">
              <a:lnSpc>
                <a:spcPct val="100000"/>
              </a:lnSpc>
              <a:spcBef>
                <a:spcPts val="0"/>
              </a:spcBef>
              <a:spcAft>
                <a:spcPts val="0"/>
              </a:spcAft>
              <a:buSzPts val="1200"/>
              <a:buNone/>
              <a:defRPr>
                <a:solidFill>
                  <a:srgbClr val="FFC39F"/>
                </a:solidFill>
              </a:defRPr>
            </a:lvl6pPr>
            <a:lvl7pPr lvl="6" algn="ctr">
              <a:lnSpc>
                <a:spcPct val="100000"/>
              </a:lnSpc>
              <a:spcBef>
                <a:spcPts val="0"/>
              </a:spcBef>
              <a:spcAft>
                <a:spcPts val="0"/>
              </a:spcAft>
              <a:buSzPts val="1200"/>
              <a:buNone/>
              <a:defRPr>
                <a:solidFill>
                  <a:srgbClr val="FFC39F"/>
                </a:solidFill>
              </a:defRPr>
            </a:lvl7pPr>
            <a:lvl8pPr lvl="7" algn="ctr">
              <a:lnSpc>
                <a:spcPct val="100000"/>
              </a:lnSpc>
              <a:spcBef>
                <a:spcPts val="0"/>
              </a:spcBef>
              <a:spcAft>
                <a:spcPts val="0"/>
              </a:spcAft>
              <a:buSzPts val="1200"/>
              <a:buNone/>
              <a:defRPr>
                <a:solidFill>
                  <a:srgbClr val="FFC39F"/>
                </a:solidFill>
              </a:defRPr>
            </a:lvl8pPr>
            <a:lvl9pPr lvl="8" algn="ctr">
              <a:lnSpc>
                <a:spcPct val="100000"/>
              </a:lnSpc>
              <a:spcBef>
                <a:spcPts val="0"/>
              </a:spcBef>
              <a:spcAft>
                <a:spcPts val="0"/>
              </a:spcAft>
              <a:buSzPts val="1200"/>
              <a:buNone/>
              <a:defRPr>
                <a:solidFill>
                  <a:srgbClr val="FFC39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type="blank">
  <p:cSld name="BLANK">
    <p:bg>
      <p:bgPr>
        <a:solidFill>
          <a:srgbClr val="FFC39F"/>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rgbClr val="434343"/>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rgbClr val="FFFFFF"/>
        </a:solidFill>
        <a:effectLst/>
      </p:bgPr>
    </p:bg>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434343"/>
              </a:buClr>
              <a:buSzPts val="700"/>
              <a:buFont typeface="Oswald"/>
              <a:buNone/>
              <a:defRPr sz="3300" b="0" i="0" u="none" strike="noStrike" cap="none">
                <a:solidFill>
                  <a:srgbClr val="434343"/>
                </a:solidFill>
                <a:latin typeface="Oswald"/>
                <a:ea typeface="Oswald"/>
                <a:cs typeface="Oswald"/>
                <a:sym typeface="Oswald"/>
              </a:defRPr>
            </a:lvl1pPr>
            <a:lvl2pPr marR="0" lvl="1"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2pPr>
            <a:lvl3pPr marR="0" lvl="2"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3pPr>
            <a:lvl4pPr marR="0" lvl="3"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4pPr>
            <a:lvl5pPr marR="0" lvl="4"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5pPr>
            <a:lvl6pPr marR="0" lvl="5"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6pPr>
            <a:lvl7pPr marR="0" lvl="6"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7pPr>
            <a:lvl8pPr marR="0" lvl="7"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8pPr>
            <a:lvl9pPr marR="0" lvl="8"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1pPr>
            <a:lvl2pPr marL="914400" marR="0" lvl="1"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2pPr>
            <a:lvl3pPr marL="1371600" marR="0" lvl="2"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3pPr>
            <a:lvl4pPr marL="1828800" marR="0" lvl="3"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4pPr>
            <a:lvl5pPr marL="2286000" marR="0" lvl="4"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5pPr>
            <a:lvl6pPr marL="2743200" marR="0" lvl="5"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6pPr>
            <a:lvl7pPr marL="3200400" marR="0" lvl="6"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7pPr>
            <a:lvl8pPr marL="3657600" marR="0" lvl="7"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8pPr>
            <a:lvl9pPr marL="4114800" marR="0" lvl="8"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4"/>
        <p:cNvGrpSpPr/>
        <p:nvPr/>
      </p:nvGrpSpPr>
      <p:grpSpPr>
        <a:xfrm>
          <a:off x="0" y="0"/>
          <a:ext cx="0" cy="0"/>
          <a:chOff x="0" y="0"/>
          <a:chExt cx="0" cy="0"/>
        </a:xfrm>
      </p:grpSpPr>
      <p:pic>
        <p:nvPicPr>
          <p:cNvPr id="65" name="Google Shape;65;p17"/>
          <p:cNvPicPr preferRelativeResize="0"/>
          <p:nvPr/>
        </p:nvPicPr>
        <p:blipFill>
          <a:blip r:embed="rId3">
            <a:alphaModFix/>
          </a:blip>
          <a:stretch>
            <a:fillRect/>
          </a:stretch>
        </p:blipFill>
        <p:spPr>
          <a:xfrm>
            <a:off x="-1" y="0"/>
            <a:ext cx="9144001" cy="5140948"/>
          </a:xfrm>
          <a:prstGeom prst="rect">
            <a:avLst/>
          </a:prstGeom>
          <a:noFill/>
          <a:ln>
            <a:noFill/>
          </a:ln>
        </p:spPr>
      </p:pic>
      <p:sp>
        <p:nvSpPr>
          <p:cNvPr id="66" name="Google Shape;66;p17"/>
          <p:cNvSpPr txBox="1">
            <a:spLocks noGrp="1"/>
          </p:cNvSpPr>
          <p:nvPr>
            <p:ph type="title"/>
          </p:nvPr>
        </p:nvSpPr>
        <p:spPr>
          <a:xfrm>
            <a:off x="599598" y="2372786"/>
            <a:ext cx="5633100" cy="1018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6000"/>
              <a:buNone/>
            </a:pPr>
            <a:r>
              <a:rPr lang="en-US" sz="4400" dirty="0">
                <a:solidFill>
                  <a:srgbClr val="0A81C2"/>
                </a:solidFill>
                <a:latin typeface="Montserrat SemiBold"/>
                <a:ea typeface="Montserrat SemiBold"/>
                <a:cs typeface="Montserrat SemiBold"/>
                <a:sym typeface="Montserrat SemiBold"/>
              </a:rPr>
              <a:t>AI2E : Workshop 11</a:t>
            </a:r>
            <a:endParaRPr sz="4400" dirty="0">
              <a:solidFill>
                <a:srgbClr val="0A81C2"/>
              </a:solidFill>
              <a:latin typeface="Montserrat SemiBold"/>
              <a:ea typeface="Montserrat SemiBold"/>
              <a:cs typeface="Montserrat SemiBold"/>
              <a:sym typeface="Montserrat SemiBold"/>
            </a:endParaRPr>
          </a:p>
        </p:txBody>
      </p:sp>
      <p:sp>
        <p:nvSpPr>
          <p:cNvPr id="67" name="Google Shape;67;p17"/>
          <p:cNvSpPr txBox="1">
            <a:spLocks noGrp="1"/>
          </p:cNvSpPr>
          <p:nvPr>
            <p:ph type="subTitle" idx="1"/>
          </p:nvPr>
        </p:nvSpPr>
        <p:spPr>
          <a:xfrm>
            <a:off x="1205078" y="3482067"/>
            <a:ext cx="3756900" cy="78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sz="2400" dirty="0">
                <a:solidFill>
                  <a:srgbClr val="FFFFFF"/>
                </a:solidFill>
                <a:latin typeface="Montserrat ExtraLight"/>
                <a:ea typeface="Montserrat ExtraLight"/>
                <a:cs typeface="Montserrat ExtraLight"/>
                <a:sym typeface="Montserrat ExtraLight"/>
              </a:rPr>
              <a:t>RL : Q-Learning! </a:t>
            </a:r>
            <a:endParaRPr sz="2400" dirty="0">
              <a:solidFill>
                <a:srgbClr val="FFFFFF"/>
              </a:solidFill>
              <a:latin typeface="Montserrat ExtraLight"/>
              <a:ea typeface="Montserrat ExtraLight"/>
              <a:cs typeface="Montserrat ExtraLight"/>
              <a:sym typeface="Montserrat Extra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1"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 calcmode="lin" valueType="num">
                                      <p:cBhvr additive="base">
                                        <p:cTn id="7"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
                                            <p:txEl>
                                              <p:pRg st="0" end="0"/>
                                            </p:txEl>
                                          </p:spTgt>
                                        </p:tgtEl>
                                        <p:attrNameLst>
                                          <p:attrName>ppt_y</p:attrName>
                                        </p:attrNameLst>
                                      </p:cBhvr>
                                      <p:tavLst>
                                        <p:tav tm="0">
                                          <p:val>
                                            <p:strVal val="0-#ppt_h/2"/>
                                          </p:val>
                                        </p:tav>
                                        <p:tav tm="100000">
                                          <p:val>
                                            <p:strVal val="#ppt_y"/>
                                          </p:val>
                                        </p:tav>
                                      </p:tavLst>
                                    </p:anim>
                                  </p:childTnLst>
                                </p:cTn>
                              </p:par>
                              <p:par>
                                <p:cTn id="9" presetID="6" presetClass="emph" presetSubtype="0" fill="hold" grpId="0" nodeType="withEffect">
                                  <p:stCondLst>
                                    <p:cond delay="0"/>
                                  </p:stCondLst>
                                  <p:childTnLst>
                                    <p:animScale>
                                      <p:cBhvr>
                                        <p:cTn id="10" dur="2000" fill="hold"/>
                                        <p:tgtEl>
                                          <p:spTgt spid="6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7"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pic>
        <p:nvPicPr>
          <p:cNvPr id="9" name="Espace réservé pour une image  3" descr="Une image contenant dessin&#10;&#10;Description générée automatiquement">
            <a:extLst>
              <a:ext uri="{FF2B5EF4-FFF2-40B4-BE49-F238E27FC236}">
                <a16:creationId xmlns:a16="http://schemas.microsoft.com/office/drawing/2014/main" id="{2A89208A-2D09-6045-94F7-39E70E1C6141}"/>
              </a:ext>
            </a:extLst>
          </p:cNvPr>
          <p:cNvPicPr>
            <a:picLocks noChangeAspect="1"/>
          </p:cNvPicPr>
          <p:nvPr/>
        </p:nvPicPr>
        <p:blipFill>
          <a:blip r:embed="rId4">
            <a:extLst>
              <a:ext uri="{28A0092B-C50C-407E-A947-70E740481C1C}">
                <a14:useLocalDpi xmlns:a14="http://schemas.microsoft.com/office/drawing/2010/main" val="0"/>
              </a:ext>
            </a:extLst>
          </a:blip>
          <a:srcRect l="5314" r="5314"/>
          <a:stretch>
            <a:fillRect/>
          </a:stretch>
        </p:blipFill>
        <p:spPr>
          <a:xfrm>
            <a:off x="2642134" y="1026141"/>
            <a:ext cx="6114993" cy="343998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ea typeface="Montserrat"/>
                <a:cs typeface="Montserrat"/>
                <a:sym typeface="Montserrat"/>
              </a:rPr>
              <a:t>RL’s Analogy</a:t>
            </a:r>
            <a:endParaRPr lang="en-CA" sz="2000" dirty="0"/>
          </a:p>
        </p:txBody>
      </p:sp>
    </p:spTree>
    <p:extLst>
      <p:ext uri="{BB962C8B-B14F-4D97-AF65-F5344CB8AC3E}">
        <p14:creationId xmlns:p14="http://schemas.microsoft.com/office/powerpoint/2010/main" val="990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47970" y="213035"/>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ea typeface="Montserrat"/>
                <a:cs typeface="Montserrat"/>
                <a:sym typeface="Montserrat"/>
              </a:rPr>
              <a:t>RL’s Elements</a:t>
            </a:r>
            <a:endParaRPr lang="en-CA" sz="2000" dirty="0"/>
          </a:p>
        </p:txBody>
      </p:sp>
      <p:grpSp>
        <p:nvGrpSpPr>
          <p:cNvPr id="5" name="Google Shape;434;p28">
            <a:extLst>
              <a:ext uri="{FF2B5EF4-FFF2-40B4-BE49-F238E27FC236}">
                <a16:creationId xmlns:a16="http://schemas.microsoft.com/office/drawing/2014/main" id="{434A93C7-21C0-8C48-95DB-C74EAFF9A018}"/>
              </a:ext>
            </a:extLst>
          </p:cNvPr>
          <p:cNvGrpSpPr/>
          <p:nvPr/>
        </p:nvGrpSpPr>
        <p:grpSpPr>
          <a:xfrm>
            <a:off x="3239760" y="1812692"/>
            <a:ext cx="4373824" cy="2275757"/>
            <a:chOff x="5793258" y="2247269"/>
            <a:chExt cx="1174119" cy="629486"/>
          </a:xfrm>
        </p:grpSpPr>
        <p:sp>
          <p:nvSpPr>
            <p:cNvPr id="7" name="Google Shape;435;p28">
              <a:extLst>
                <a:ext uri="{FF2B5EF4-FFF2-40B4-BE49-F238E27FC236}">
                  <a16:creationId xmlns:a16="http://schemas.microsoft.com/office/drawing/2014/main" id="{0C5B1466-29BB-D14F-8443-4D6C888A7A05}"/>
                </a:ext>
              </a:extLst>
            </p:cNvPr>
            <p:cNvSpPr/>
            <p:nvPr/>
          </p:nvSpPr>
          <p:spPr>
            <a:xfrm>
              <a:off x="5793258" y="2247269"/>
              <a:ext cx="243201" cy="268539"/>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E3E9ED"/>
            </a:solidFill>
            <a:ln>
              <a:noFill/>
            </a:ln>
          </p:spPr>
          <p:txBody>
            <a:bodyPr spcFirstLastPara="1" wrap="square" lIns="91425" tIns="91425" rIns="91425" bIns="91425" anchor="ctr" anchorCtr="0">
              <a:noAutofit/>
            </a:bodyPr>
            <a:lstStyle/>
            <a:p>
              <a:pPr lvl="0">
                <a:buSzPts val="1400"/>
              </a:pPr>
              <a:r>
                <a:rPr lang="en-US" sz="700" dirty="0"/>
                <a:t>The dog represents "</a:t>
              </a:r>
              <a:r>
                <a:rPr lang="en-US" sz="700" b="1" dirty="0"/>
                <a:t>The Agent</a:t>
              </a:r>
              <a:r>
                <a:rPr lang="en-US" sz="700" dirty="0"/>
                <a:t>" who is exposed to “</a:t>
              </a:r>
              <a:r>
                <a:rPr lang="en-US" sz="700" b="1" dirty="0"/>
                <a:t>The Environment” </a:t>
              </a:r>
              <a:r>
                <a:rPr lang="en-US" sz="700" dirty="0"/>
                <a:t>which can be your house / garden</a:t>
              </a:r>
              <a:endParaRPr sz="700" b="0" i="0" u="none" strike="noStrike" cap="none" dirty="0">
                <a:solidFill>
                  <a:srgbClr val="000000"/>
                </a:solidFill>
                <a:latin typeface="Arial"/>
                <a:ea typeface="Arial"/>
                <a:cs typeface="Arial"/>
                <a:sym typeface="Arial"/>
              </a:endParaRPr>
            </a:p>
          </p:txBody>
        </p:sp>
        <p:sp>
          <p:nvSpPr>
            <p:cNvPr id="8" name="Google Shape;436;p28">
              <a:extLst>
                <a:ext uri="{FF2B5EF4-FFF2-40B4-BE49-F238E27FC236}">
                  <a16:creationId xmlns:a16="http://schemas.microsoft.com/office/drawing/2014/main" id="{258192CA-73B5-924F-96EE-AF1410AC9AE3}"/>
                </a:ext>
              </a:extLst>
            </p:cNvPr>
            <p:cNvSpPr/>
            <p:nvPr/>
          </p:nvSpPr>
          <p:spPr>
            <a:xfrm>
              <a:off x="6248567" y="2247269"/>
              <a:ext cx="242584" cy="268539"/>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CFD9E0"/>
            </a:solidFill>
            <a:ln>
              <a:noFill/>
            </a:ln>
          </p:spPr>
          <p:txBody>
            <a:bodyPr spcFirstLastPara="1" wrap="square" lIns="91425" tIns="91425" rIns="91425" bIns="91425" anchor="ctr" anchorCtr="0">
              <a:noAutofit/>
            </a:bodyPr>
            <a:lstStyle/>
            <a:p>
              <a:pPr>
                <a:buSzPts val="1400"/>
              </a:pPr>
              <a:r>
                <a:rPr lang="en-CA" sz="800" dirty="0"/>
                <a:t>Dog’s reaction when using a specific word to change its state is analogous to </a:t>
              </a:r>
              <a:r>
                <a:rPr lang="en-CA" sz="800" b="1" dirty="0"/>
                <a:t>“The action”</a:t>
              </a:r>
            </a:p>
            <a:p>
              <a:pPr marL="0" marR="0" lvl="0" indent="0" algn="l" rtl="0">
                <a:lnSpc>
                  <a:spcPct val="100000"/>
                </a:lnSpc>
                <a:spcBef>
                  <a:spcPts val="0"/>
                </a:spcBef>
                <a:spcAft>
                  <a:spcPts val="0"/>
                </a:spcAft>
                <a:buClr>
                  <a:srgbClr val="000000"/>
                </a:buClr>
                <a:buSzPts val="1400"/>
                <a:buFont typeface="Arial"/>
                <a:buNone/>
              </a:pPr>
              <a:endParaRPr sz="800" b="0" i="0" u="none" strike="noStrike" cap="none" dirty="0">
                <a:solidFill>
                  <a:srgbClr val="000000"/>
                </a:solidFill>
                <a:latin typeface="Arial"/>
                <a:ea typeface="Arial"/>
                <a:cs typeface="Arial"/>
                <a:sym typeface="Arial"/>
              </a:endParaRPr>
            </a:p>
          </p:txBody>
        </p:sp>
        <p:sp>
          <p:nvSpPr>
            <p:cNvPr id="10" name="Google Shape;437;p28">
              <a:extLst>
                <a:ext uri="{FF2B5EF4-FFF2-40B4-BE49-F238E27FC236}">
                  <a16:creationId xmlns:a16="http://schemas.microsoft.com/office/drawing/2014/main" id="{69BF7721-5645-7446-99EC-C3E9607F3C11}"/>
                </a:ext>
              </a:extLst>
            </p:cNvPr>
            <p:cNvSpPr/>
            <p:nvPr/>
          </p:nvSpPr>
          <p:spPr>
            <a:xfrm>
              <a:off x="6016775" y="2608215"/>
              <a:ext cx="243253" cy="268539"/>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869FB2"/>
            </a:solidFill>
            <a:ln>
              <a:noFill/>
            </a:ln>
          </p:spPr>
          <p:txBody>
            <a:bodyPr spcFirstLastPara="1" wrap="square" lIns="91425" tIns="91425" rIns="91425" bIns="91425" anchor="ctr" anchorCtr="0">
              <a:noAutofit/>
            </a:bodyPr>
            <a:lstStyle/>
            <a:p>
              <a:pPr lvl="0">
                <a:buSzPts val="1400"/>
              </a:pPr>
              <a:r>
                <a:rPr lang="en-US" sz="800" dirty="0">
                  <a:solidFill>
                    <a:schemeClr val="tx2"/>
                  </a:solidFill>
                </a:rPr>
                <a:t>The situations they encounter are analogous to </a:t>
              </a:r>
              <a:r>
                <a:rPr lang="en-US" sz="800" b="1" dirty="0">
                  <a:solidFill>
                    <a:schemeClr val="tx2"/>
                  </a:solidFill>
                </a:rPr>
                <a:t>”The States”</a:t>
              </a:r>
              <a:r>
                <a:rPr lang="en-US" sz="800" dirty="0">
                  <a:solidFill>
                    <a:schemeClr val="tx2"/>
                  </a:solidFill>
                </a:rPr>
                <a:t>.</a:t>
              </a:r>
              <a:endParaRPr sz="800" i="0" u="none" strike="noStrike" cap="none" dirty="0">
                <a:solidFill>
                  <a:schemeClr val="tx2"/>
                </a:solidFill>
                <a:sym typeface="Arial"/>
              </a:endParaRPr>
            </a:p>
          </p:txBody>
        </p:sp>
        <p:sp>
          <p:nvSpPr>
            <p:cNvPr id="11" name="Google Shape;438;p28">
              <a:extLst>
                <a:ext uri="{FF2B5EF4-FFF2-40B4-BE49-F238E27FC236}">
                  <a16:creationId xmlns:a16="http://schemas.microsoft.com/office/drawing/2014/main" id="{F95AFCBA-A43E-974F-A7AA-03AF200D2874}"/>
                </a:ext>
              </a:extLst>
            </p:cNvPr>
            <p:cNvSpPr/>
            <p:nvPr/>
          </p:nvSpPr>
          <p:spPr>
            <a:xfrm>
              <a:off x="6474653" y="2608216"/>
              <a:ext cx="243201" cy="268539"/>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435D74"/>
            </a:solidFill>
            <a:ln>
              <a:noFill/>
            </a:ln>
          </p:spPr>
          <p:txBody>
            <a:bodyPr spcFirstLastPara="1" wrap="square" lIns="91425" tIns="91425" rIns="91425" bIns="91425" anchor="ctr" anchorCtr="0">
              <a:noAutofit/>
            </a:bodyPr>
            <a:lstStyle/>
            <a:p>
              <a:pPr>
                <a:buSzPts val="1400"/>
              </a:pPr>
              <a:endParaRPr lang="fr-FR" sz="700" dirty="0"/>
            </a:p>
            <a:p>
              <a:pPr>
                <a:buSzPts val="1400"/>
              </a:pPr>
              <a:r>
                <a:rPr lang="en-AU" sz="800" dirty="0">
                  <a:solidFill>
                    <a:schemeClr val="accent6"/>
                  </a:solidFill>
                </a:rPr>
                <a:t>After the transition, the dog may receive </a:t>
              </a:r>
              <a:r>
                <a:rPr lang="en-AU" sz="800" b="1" dirty="0">
                  <a:solidFill>
                    <a:schemeClr val="accent6"/>
                  </a:solidFill>
                </a:rPr>
                <a:t>a reward </a:t>
              </a:r>
              <a:r>
                <a:rPr lang="en-AU" sz="800" dirty="0">
                  <a:solidFill>
                    <a:schemeClr val="accent6"/>
                  </a:solidFill>
                </a:rPr>
                <a:t>or </a:t>
              </a:r>
              <a:r>
                <a:rPr lang="en-AU" sz="800" b="1" dirty="0">
                  <a:solidFill>
                    <a:schemeClr val="accent6"/>
                  </a:solidFill>
                </a:rPr>
                <a:t>penalty</a:t>
              </a:r>
              <a:r>
                <a:rPr lang="en-AU" sz="800" dirty="0">
                  <a:solidFill>
                    <a:schemeClr val="accent6"/>
                  </a:solidFill>
                </a:rPr>
                <a:t> in return.</a:t>
              </a:r>
              <a:endParaRPr lang="en-AU" sz="1600" b="0" i="0" u="none" strike="noStrike" cap="none" dirty="0">
                <a:solidFill>
                  <a:srgbClr val="000000"/>
                </a:solidFill>
                <a:latin typeface="Arial"/>
                <a:ea typeface="Arial"/>
                <a:cs typeface="Arial"/>
                <a:sym typeface="Arial"/>
              </a:endParaRPr>
            </a:p>
          </p:txBody>
        </p:sp>
        <p:sp>
          <p:nvSpPr>
            <p:cNvPr id="12" name="Google Shape;439;p28">
              <a:extLst>
                <a:ext uri="{FF2B5EF4-FFF2-40B4-BE49-F238E27FC236}">
                  <a16:creationId xmlns:a16="http://schemas.microsoft.com/office/drawing/2014/main" id="{667E60E8-8EFF-6443-975D-9CA740C186C5}"/>
                </a:ext>
              </a:extLst>
            </p:cNvPr>
            <p:cNvSpPr/>
            <p:nvPr/>
          </p:nvSpPr>
          <p:spPr>
            <a:xfrm>
              <a:off x="6703875" y="2247269"/>
              <a:ext cx="243253" cy="268539"/>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lvl="0">
                <a:buSzPts val="1400"/>
              </a:pPr>
              <a:r>
                <a:rPr lang="en-US" sz="700" b="1" dirty="0">
                  <a:solidFill>
                    <a:schemeClr val="tx2"/>
                  </a:solidFill>
                </a:rPr>
                <a:t>“The Policy” </a:t>
              </a:r>
              <a:r>
                <a:rPr lang="en-US" sz="700" dirty="0">
                  <a:solidFill>
                    <a:schemeClr val="tx2"/>
                  </a:solidFill>
                </a:rPr>
                <a:t>is the strategy of choosing an action based on a state while awaiting better results</a:t>
              </a:r>
              <a:endParaRPr sz="700" b="0" i="0" u="none" strike="noStrike" cap="none" dirty="0">
                <a:solidFill>
                  <a:schemeClr val="tx2"/>
                </a:solidFill>
                <a:sym typeface="Arial"/>
              </a:endParaRPr>
            </a:p>
          </p:txBody>
        </p:sp>
        <p:sp>
          <p:nvSpPr>
            <p:cNvPr id="13" name="Google Shape;440;p28">
              <a:extLst>
                <a:ext uri="{FF2B5EF4-FFF2-40B4-BE49-F238E27FC236}">
                  <a16:creationId xmlns:a16="http://schemas.microsoft.com/office/drawing/2014/main" id="{1EE90888-A64E-7D49-9891-8C9EB76667E8}"/>
                </a:ext>
              </a:extLst>
            </p:cNvPr>
            <p:cNvSpPr/>
            <p:nvPr/>
          </p:nvSpPr>
          <p:spPr>
            <a:xfrm>
              <a:off x="5808471" y="2556590"/>
              <a:ext cx="1158906" cy="10844"/>
            </a:xfrm>
            <a:custGeom>
              <a:avLst/>
              <a:gdLst/>
              <a:ahLst/>
              <a:cxnLst/>
              <a:rect l="l" t="t" r="r" b="b"/>
              <a:pathLst>
                <a:path w="22549" h="211" extrusionOk="0">
                  <a:moveTo>
                    <a:pt x="0" y="1"/>
                  </a:moveTo>
                  <a:lnTo>
                    <a:pt x="0" y="210"/>
                  </a:lnTo>
                  <a:lnTo>
                    <a:pt x="22548" y="210"/>
                  </a:lnTo>
                  <a:lnTo>
                    <a:pt x="22548" y="1"/>
                  </a:lnTo>
                  <a:close/>
                </a:path>
              </a:pathLst>
            </a:custGeom>
            <a:solidFill>
              <a:srgbClr val="F8FA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41;p28">
              <a:extLst>
                <a:ext uri="{FF2B5EF4-FFF2-40B4-BE49-F238E27FC236}">
                  <a16:creationId xmlns:a16="http://schemas.microsoft.com/office/drawing/2014/main" id="{F33ED927-5983-9943-8801-DDC9235BE74B}"/>
                </a:ext>
              </a:extLst>
            </p:cNvPr>
            <p:cNvSpPr/>
            <p:nvPr/>
          </p:nvSpPr>
          <p:spPr>
            <a:xfrm>
              <a:off x="5876210" y="2539861"/>
              <a:ext cx="58950" cy="50675"/>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42;p28">
              <a:extLst>
                <a:ext uri="{FF2B5EF4-FFF2-40B4-BE49-F238E27FC236}">
                  <a16:creationId xmlns:a16="http://schemas.microsoft.com/office/drawing/2014/main" id="{3458BA4D-19C2-BF4B-B487-AFD1AF31315E}"/>
                </a:ext>
              </a:extLst>
            </p:cNvPr>
            <p:cNvSpPr/>
            <p:nvPr/>
          </p:nvSpPr>
          <p:spPr>
            <a:xfrm>
              <a:off x="6104815" y="2539912"/>
              <a:ext cx="58950" cy="50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443;p28">
              <a:extLst>
                <a:ext uri="{FF2B5EF4-FFF2-40B4-BE49-F238E27FC236}">
                  <a16:creationId xmlns:a16="http://schemas.microsoft.com/office/drawing/2014/main" id="{75D0CB3C-8CCF-D84B-872C-AE497CBB2CB0}"/>
                </a:ext>
              </a:extLst>
            </p:cNvPr>
            <p:cNvSpPr/>
            <p:nvPr/>
          </p:nvSpPr>
          <p:spPr>
            <a:xfrm>
              <a:off x="6333420" y="2539809"/>
              <a:ext cx="58950" cy="5047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44;p28">
              <a:extLst>
                <a:ext uri="{FF2B5EF4-FFF2-40B4-BE49-F238E27FC236}">
                  <a16:creationId xmlns:a16="http://schemas.microsoft.com/office/drawing/2014/main" id="{46B2726B-CA03-6743-9C30-E50F5C94C725}"/>
                </a:ext>
              </a:extLst>
            </p:cNvPr>
            <p:cNvSpPr/>
            <p:nvPr/>
          </p:nvSpPr>
          <p:spPr>
            <a:xfrm>
              <a:off x="6562642" y="2539912"/>
              <a:ext cx="58333" cy="50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445;p28">
              <a:extLst>
                <a:ext uri="{FF2B5EF4-FFF2-40B4-BE49-F238E27FC236}">
                  <a16:creationId xmlns:a16="http://schemas.microsoft.com/office/drawing/2014/main" id="{7FE721B9-F037-7540-A01D-580A47AB8093}"/>
                </a:ext>
              </a:extLst>
            </p:cNvPr>
            <p:cNvSpPr/>
            <p:nvPr/>
          </p:nvSpPr>
          <p:spPr>
            <a:xfrm>
              <a:off x="6799521" y="2539809"/>
              <a:ext cx="58950" cy="5047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4461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sym typeface="Montserrat"/>
              </a:rPr>
              <a:t>More formally ...</a:t>
            </a:r>
            <a:endParaRPr lang="en-CA" sz="2000" dirty="0"/>
          </a:p>
        </p:txBody>
      </p:sp>
      <p:sp>
        <p:nvSpPr>
          <p:cNvPr id="2" name="Rectangle 1">
            <a:extLst>
              <a:ext uri="{FF2B5EF4-FFF2-40B4-BE49-F238E27FC236}">
                <a16:creationId xmlns:a16="http://schemas.microsoft.com/office/drawing/2014/main" id="{89C8F7D1-0CF2-8245-AB84-0BAD0D757D19}"/>
              </a:ext>
            </a:extLst>
          </p:cNvPr>
          <p:cNvSpPr/>
          <p:nvPr/>
        </p:nvSpPr>
        <p:spPr>
          <a:xfrm>
            <a:off x="3713584" y="2047276"/>
            <a:ext cx="4572000" cy="1754326"/>
          </a:xfrm>
          <a:prstGeom prst="rect">
            <a:avLst/>
          </a:prstGeom>
        </p:spPr>
        <p:txBody>
          <a:bodyPr>
            <a:spAutoFit/>
          </a:bodyPr>
          <a:lstStyle/>
          <a:p>
            <a:r>
              <a:rPr lang="en-CA" sz="1800" dirty="0">
                <a:solidFill>
                  <a:schemeClr val="tx2"/>
                </a:solidFill>
              </a:rPr>
              <a:t>The standard model of reinforcement learning includes an agent that interacts with an environment through actions that generate a new state, the environment also responds with a reward: a numerical value that the agent aims to maximize.</a:t>
            </a:r>
          </a:p>
        </p:txBody>
      </p:sp>
    </p:spTree>
    <p:extLst>
      <p:ext uri="{BB962C8B-B14F-4D97-AF65-F5344CB8AC3E}">
        <p14:creationId xmlns:p14="http://schemas.microsoft.com/office/powerpoint/2010/main" val="106880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sym typeface="Montserrat"/>
              </a:rPr>
              <a:t>More formally ...</a:t>
            </a:r>
            <a:endParaRPr lang="en-CA" sz="2000" dirty="0"/>
          </a:p>
        </p:txBody>
      </p:sp>
      <p:pic>
        <p:nvPicPr>
          <p:cNvPr id="5" name="Image 21" descr="Une image contenant capture d’écran&#10;&#10;Description générée automatiquement">
            <a:extLst>
              <a:ext uri="{FF2B5EF4-FFF2-40B4-BE49-F238E27FC236}">
                <a16:creationId xmlns:a16="http://schemas.microsoft.com/office/drawing/2014/main" id="{01C836A2-596B-664B-B93F-8E66BEB1F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7154" y="1708492"/>
            <a:ext cx="5094895" cy="2299058"/>
          </a:xfrm>
          <a:prstGeom prst="rect">
            <a:avLst/>
          </a:prstGeom>
        </p:spPr>
      </p:pic>
    </p:spTree>
    <p:extLst>
      <p:ext uri="{BB962C8B-B14F-4D97-AF65-F5344CB8AC3E}">
        <p14:creationId xmlns:p14="http://schemas.microsoft.com/office/powerpoint/2010/main" val="5117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234290" y="2698512"/>
            <a:ext cx="1998575" cy="707886"/>
          </a:xfrm>
          <a:prstGeom prst="rect">
            <a:avLst/>
          </a:prstGeom>
        </p:spPr>
        <p:txBody>
          <a:bodyPr wrap="square">
            <a:spAutoFit/>
          </a:bodyPr>
          <a:lstStyle/>
          <a:p>
            <a:r>
              <a:rPr lang="en-US" sz="2000" b="1" dirty="0">
                <a:solidFill>
                  <a:srgbClr val="FFFFFF"/>
                </a:solidFill>
                <a:latin typeface="Montserrat"/>
                <a:sym typeface="Montserrat"/>
              </a:rPr>
              <a:t>RL’s mathematics</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3877057" y="3295166"/>
            <a:ext cx="5266943" cy="1200329"/>
          </a:xfrm>
          <a:prstGeom prst="rect">
            <a:avLst/>
          </a:prstGeom>
        </p:spPr>
        <p:txBody>
          <a:bodyPr wrap="square">
            <a:spAutoFit/>
          </a:bodyPr>
          <a:lstStyle/>
          <a:p>
            <a:r>
              <a:rPr lang="en-US" sz="1800" dirty="0">
                <a:solidFill>
                  <a:schemeClr val="tx2"/>
                </a:solidFill>
              </a:rPr>
              <a:t>A set of states, S = {s1, s 2, ... , s n } </a:t>
            </a:r>
          </a:p>
          <a:p>
            <a:r>
              <a:rPr lang="en-US" sz="1800" dirty="0">
                <a:solidFill>
                  <a:schemeClr val="tx2"/>
                </a:solidFill>
              </a:rPr>
              <a:t>A set of actions, A = {a1, a 2, ... , a m } </a:t>
            </a:r>
          </a:p>
          <a:p>
            <a:r>
              <a:rPr lang="en-US" sz="1800" dirty="0">
                <a:solidFill>
                  <a:schemeClr val="tx2"/>
                </a:solidFill>
              </a:rPr>
              <a:t>A reward function, R: S × A × S → </a:t>
            </a:r>
            <a:r>
              <a:rPr lang="en-US" sz="1800" dirty="0" err="1">
                <a:solidFill>
                  <a:schemeClr val="tx2"/>
                </a:solidFill>
              </a:rPr>
              <a:t>ℜ</a:t>
            </a:r>
            <a:r>
              <a:rPr lang="en-US" sz="1800" dirty="0">
                <a:solidFill>
                  <a:schemeClr val="tx2"/>
                </a:solidFill>
              </a:rPr>
              <a:t> </a:t>
            </a:r>
          </a:p>
          <a:p>
            <a:r>
              <a:rPr lang="en-US" sz="1800" dirty="0">
                <a:solidFill>
                  <a:schemeClr val="tx2"/>
                </a:solidFill>
              </a:rPr>
              <a:t>A transition function, </a:t>
            </a:r>
            <a:r>
              <a:rPr lang="en-CA" sz="1800" dirty="0">
                <a:solidFill>
                  <a:schemeClr val="tx2"/>
                </a:solidFill>
              </a:rPr>
              <a:t>P : S x A x S </a:t>
            </a:r>
            <a:r>
              <a:rPr lang="en-US" sz="1800" dirty="0">
                <a:solidFill>
                  <a:schemeClr val="tx2"/>
                </a:solidFill>
              </a:rPr>
              <a:t>→ [0,1]</a:t>
            </a:r>
          </a:p>
        </p:txBody>
      </p:sp>
      <p:sp>
        <p:nvSpPr>
          <p:cNvPr id="3" name="Rectangle 2">
            <a:extLst>
              <a:ext uri="{FF2B5EF4-FFF2-40B4-BE49-F238E27FC236}">
                <a16:creationId xmlns:a16="http://schemas.microsoft.com/office/drawing/2014/main" id="{F4B648C9-F64C-F84F-84D1-A1611DCAC7C7}"/>
              </a:ext>
            </a:extLst>
          </p:cNvPr>
          <p:cNvSpPr/>
          <p:nvPr/>
        </p:nvSpPr>
        <p:spPr>
          <a:xfrm>
            <a:off x="106274" y="3474019"/>
            <a:ext cx="2395207" cy="307777"/>
          </a:xfrm>
          <a:prstGeom prst="rect">
            <a:avLst/>
          </a:prstGeom>
        </p:spPr>
        <p:txBody>
          <a:bodyPr wrap="none">
            <a:spAutoFit/>
          </a:bodyPr>
          <a:lstStyle/>
          <a:p>
            <a:r>
              <a:rPr lang="en-US" dirty="0">
                <a:solidFill>
                  <a:schemeClr val="tx2"/>
                </a:solidFill>
              </a:rPr>
              <a:t>Markov Decision Processes</a:t>
            </a:r>
            <a:endParaRPr lang="en-CA" dirty="0">
              <a:solidFill>
                <a:schemeClr val="tx2"/>
              </a:solidFill>
            </a:endParaRPr>
          </a:p>
        </p:txBody>
      </p:sp>
      <p:pic>
        <p:nvPicPr>
          <p:cNvPr id="7" name="Picture 6" descr="A close up of a clock&#10;&#10;Description automatically generated">
            <a:extLst>
              <a:ext uri="{FF2B5EF4-FFF2-40B4-BE49-F238E27FC236}">
                <a16:creationId xmlns:a16="http://schemas.microsoft.com/office/drawing/2014/main" id="{354F4DD4-3F3D-9749-A926-8C83C37003BE}"/>
              </a:ext>
            </a:extLst>
          </p:cNvPr>
          <p:cNvPicPr>
            <a:picLocks noChangeAspect="1"/>
          </p:cNvPicPr>
          <p:nvPr/>
        </p:nvPicPr>
        <p:blipFill>
          <a:blip r:embed="rId4"/>
          <a:stretch>
            <a:fillRect/>
          </a:stretch>
        </p:blipFill>
        <p:spPr>
          <a:xfrm>
            <a:off x="3877057" y="1693978"/>
            <a:ext cx="3851110" cy="1384538"/>
          </a:xfrm>
          <a:prstGeom prst="rect">
            <a:avLst/>
          </a:prstGeom>
        </p:spPr>
      </p:pic>
    </p:spTree>
    <p:extLst>
      <p:ext uri="{BB962C8B-B14F-4D97-AF65-F5344CB8AC3E}">
        <p14:creationId xmlns:p14="http://schemas.microsoft.com/office/powerpoint/2010/main" val="412084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234290" y="2698512"/>
            <a:ext cx="1998575" cy="707886"/>
          </a:xfrm>
          <a:prstGeom prst="rect">
            <a:avLst/>
          </a:prstGeom>
        </p:spPr>
        <p:txBody>
          <a:bodyPr wrap="square">
            <a:spAutoFit/>
          </a:bodyPr>
          <a:lstStyle/>
          <a:p>
            <a:r>
              <a:rPr lang="en-US" sz="2000" b="1" dirty="0">
                <a:solidFill>
                  <a:srgbClr val="FFFFFF"/>
                </a:solidFill>
                <a:latin typeface="Montserrat"/>
                <a:sym typeface="Montserrat"/>
              </a:rPr>
              <a:t>RL’s mathematics</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3200401" y="1543035"/>
            <a:ext cx="5266943" cy="646331"/>
          </a:xfrm>
          <a:prstGeom prst="rect">
            <a:avLst/>
          </a:prstGeom>
        </p:spPr>
        <p:txBody>
          <a:bodyPr wrap="square">
            <a:spAutoFit/>
          </a:bodyPr>
          <a:lstStyle/>
          <a:p>
            <a:r>
              <a:rPr lang="en-US" sz="1800" dirty="0">
                <a:solidFill>
                  <a:schemeClr val="tx2"/>
                </a:solidFill>
              </a:rPr>
              <a:t>We want to learn a policy, </a:t>
            </a:r>
            <a:r>
              <a:rPr lang="el-GR" sz="1800" dirty="0">
                <a:solidFill>
                  <a:schemeClr val="tx2"/>
                </a:solidFill>
              </a:rPr>
              <a:t>π: </a:t>
            </a:r>
            <a:r>
              <a:rPr lang="en-US" sz="1800" dirty="0">
                <a:solidFill>
                  <a:schemeClr val="tx2"/>
                </a:solidFill>
              </a:rPr>
              <a:t>S → A  that maximize the sum of rewards</a:t>
            </a:r>
          </a:p>
        </p:txBody>
      </p:sp>
      <p:sp>
        <p:nvSpPr>
          <p:cNvPr id="3" name="Rectangle 2">
            <a:extLst>
              <a:ext uri="{FF2B5EF4-FFF2-40B4-BE49-F238E27FC236}">
                <a16:creationId xmlns:a16="http://schemas.microsoft.com/office/drawing/2014/main" id="{F4B648C9-F64C-F84F-84D1-A1611DCAC7C7}"/>
              </a:ext>
            </a:extLst>
          </p:cNvPr>
          <p:cNvSpPr/>
          <p:nvPr/>
        </p:nvSpPr>
        <p:spPr>
          <a:xfrm>
            <a:off x="746354" y="3406398"/>
            <a:ext cx="663964" cy="307777"/>
          </a:xfrm>
          <a:prstGeom prst="rect">
            <a:avLst/>
          </a:prstGeom>
        </p:spPr>
        <p:txBody>
          <a:bodyPr wrap="none">
            <a:spAutoFit/>
          </a:bodyPr>
          <a:lstStyle/>
          <a:p>
            <a:r>
              <a:rPr lang="en-US" dirty="0">
                <a:solidFill>
                  <a:schemeClr val="tx2"/>
                </a:solidFill>
              </a:rPr>
              <a:t>Policy</a:t>
            </a:r>
            <a:endParaRPr lang="en-CA" dirty="0">
              <a:solidFill>
                <a:schemeClr val="tx2"/>
              </a:solidFill>
            </a:endParaRPr>
          </a:p>
        </p:txBody>
      </p:sp>
      <p:sp>
        <p:nvSpPr>
          <p:cNvPr id="8" name="Rectangle 7">
            <a:extLst>
              <a:ext uri="{FF2B5EF4-FFF2-40B4-BE49-F238E27FC236}">
                <a16:creationId xmlns:a16="http://schemas.microsoft.com/office/drawing/2014/main" id="{EC3D0906-2E68-FD4E-9EE0-89A233D27490}"/>
              </a:ext>
            </a:extLst>
          </p:cNvPr>
          <p:cNvSpPr/>
          <p:nvPr/>
        </p:nvSpPr>
        <p:spPr>
          <a:xfrm>
            <a:off x="3130703" y="2467840"/>
            <a:ext cx="5266943" cy="1477328"/>
          </a:xfrm>
          <a:prstGeom prst="rect">
            <a:avLst/>
          </a:prstGeom>
        </p:spPr>
        <p:txBody>
          <a:bodyPr wrap="square">
            <a:spAutoFit/>
          </a:bodyPr>
          <a:lstStyle/>
          <a:p>
            <a:br>
              <a:rPr lang="fr-FR" sz="1800" dirty="0">
                <a:solidFill>
                  <a:schemeClr val="tx2"/>
                </a:solidFill>
              </a:rPr>
            </a:br>
            <a:r>
              <a:rPr lang="en-US" sz="1800" dirty="0">
                <a:solidFill>
                  <a:schemeClr val="tx2"/>
                </a:solidFill>
              </a:rPr>
              <a:t>Order policies by how much reward they see </a:t>
            </a:r>
          </a:p>
          <a:p>
            <a:r>
              <a:rPr lang="en-US" sz="1800" dirty="0">
                <a:solidFill>
                  <a:schemeClr val="tx2"/>
                </a:solidFill>
              </a:rPr>
              <a:t>1. 0 →1 →3 →5 = 1 + 1 + 1 = 3 </a:t>
            </a:r>
          </a:p>
          <a:p>
            <a:r>
              <a:rPr lang="en-US" sz="1800" dirty="0">
                <a:solidFill>
                  <a:schemeClr val="tx2"/>
                </a:solidFill>
              </a:rPr>
              <a:t>2. 0 →1 →4 →5 = 1 + 1 + 10 = 12 </a:t>
            </a:r>
          </a:p>
          <a:p>
            <a:r>
              <a:rPr lang="en-US" sz="1800" dirty="0">
                <a:solidFill>
                  <a:schemeClr val="tx2"/>
                </a:solidFill>
              </a:rPr>
              <a:t>3. 0 →2 →4 →5 = 2 – 1000 + 10 = -988</a:t>
            </a:r>
          </a:p>
        </p:txBody>
      </p:sp>
      <p:pic>
        <p:nvPicPr>
          <p:cNvPr id="10" name="Picture 9" descr="A close up of a clock&#10;&#10;Description automatically generated">
            <a:extLst>
              <a:ext uri="{FF2B5EF4-FFF2-40B4-BE49-F238E27FC236}">
                <a16:creationId xmlns:a16="http://schemas.microsoft.com/office/drawing/2014/main" id="{68BA8733-C6D1-2440-AB76-210687BC1E69}"/>
              </a:ext>
            </a:extLst>
          </p:cNvPr>
          <p:cNvPicPr>
            <a:picLocks noChangeAspect="1"/>
          </p:cNvPicPr>
          <p:nvPr/>
        </p:nvPicPr>
        <p:blipFill>
          <a:blip r:embed="rId4"/>
          <a:stretch>
            <a:fillRect/>
          </a:stretch>
        </p:blipFill>
        <p:spPr>
          <a:xfrm>
            <a:off x="3546387" y="2514235"/>
            <a:ext cx="3851110" cy="1384538"/>
          </a:xfrm>
          <a:prstGeom prst="rect">
            <a:avLst/>
          </a:prstGeom>
        </p:spPr>
      </p:pic>
    </p:spTree>
    <p:extLst>
      <p:ext uri="{BB962C8B-B14F-4D97-AF65-F5344CB8AC3E}">
        <p14:creationId xmlns:p14="http://schemas.microsoft.com/office/powerpoint/2010/main" val="19404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6" presetClass="emph" presetSubtype="0" fill="hold" nodeType="withEffect">
                                  <p:stCondLst>
                                    <p:cond delay="0"/>
                                  </p:stCondLst>
                                  <p:childTnLst>
                                    <p:animScale>
                                      <p:cBhvr>
                                        <p:cTn id="10" dur="2000" fill="hold"/>
                                        <p:tgtEl>
                                          <p:spTgt spid="10"/>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234290" y="2698512"/>
            <a:ext cx="1998575" cy="707886"/>
          </a:xfrm>
          <a:prstGeom prst="rect">
            <a:avLst/>
          </a:prstGeom>
        </p:spPr>
        <p:txBody>
          <a:bodyPr wrap="square">
            <a:spAutoFit/>
          </a:bodyPr>
          <a:lstStyle/>
          <a:p>
            <a:r>
              <a:rPr lang="en-US" sz="2000" b="1" dirty="0">
                <a:solidFill>
                  <a:srgbClr val="FFFFFF"/>
                </a:solidFill>
                <a:latin typeface="Montserrat"/>
                <a:sym typeface="Montserrat"/>
              </a:rPr>
              <a:t>RL’s mathematics</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3319273" y="1647166"/>
            <a:ext cx="5266943" cy="1200329"/>
          </a:xfrm>
          <a:prstGeom prst="rect">
            <a:avLst/>
          </a:prstGeom>
        </p:spPr>
        <p:txBody>
          <a:bodyPr wrap="square">
            <a:spAutoFit/>
          </a:bodyPr>
          <a:lstStyle/>
          <a:p>
            <a:r>
              <a:rPr lang="en-US" sz="1800" dirty="0">
                <a:solidFill>
                  <a:schemeClr val="tx2"/>
                </a:solidFill>
              </a:rPr>
              <a:t>We can associate a value with each state </a:t>
            </a:r>
          </a:p>
          <a:p>
            <a:r>
              <a:rPr lang="en-US" sz="1800" dirty="0">
                <a:solidFill>
                  <a:schemeClr val="tx2"/>
                </a:solidFill>
              </a:rPr>
              <a:t>For a fixed policy  </a:t>
            </a:r>
          </a:p>
          <a:p>
            <a:r>
              <a:rPr lang="en-US" sz="1800" dirty="0">
                <a:solidFill>
                  <a:schemeClr val="tx2"/>
                </a:solidFill>
              </a:rPr>
              <a:t>How good is it to run policy </a:t>
            </a:r>
            <a:r>
              <a:rPr lang="el-GR" sz="1800" dirty="0">
                <a:solidFill>
                  <a:schemeClr val="tx2"/>
                </a:solidFill>
              </a:rPr>
              <a:t>π </a:t>
            </a:r>
            <a:r>
              <a:rPr lang="en-US" sz="1800" dirty="0">
                <a:solidFill>
                  <a:schemeClr val="tx2"/>
                </a:solidFill>
              </a:rPr>
              <a:t>from that state s  This is the state value function, V</a:t>
            </a:r>
          </a:p>
        </p:txBody>
      </p:sp>
      <p:sp>
        <p:nvSpPr>
          <p:cNvPr id="3" name="Rectangle 2">
            <a:extLst>
              <a:ext uri="{FF2B5EF4-FFF2-40B4-BE49-F238E27FC236}">
                <a16:creationId xmlns:a16="http://schemas.microsoft.com/office/drawing/2014/main" id="{F4B648C9-F64C-F84F-84D1-A1611DCAC7C7}"/>
              </a:ext>
            </a:extLst>
          </p:cNvPr>
          <p:cNvSpPr/>
          <p:nvPr/>
        </p:nvSpPr>
        <p:spPr>
          <a:xfrm>
            <a:off x="305734" y="3392940"/>
            <a:ext cx="1927131" cy="307777"/>
          </a:xfrm>
          <a:prstGeom prst="rect">
            <a:avLst/>
          </a:prstGeom>
        </p:spPr>
        <p:txBody>
          <a:bodyPr wrap="none">
            <a:spAutoFit/>
          </a:bodyPr>
          <a:lstStyle/>
          <a:p>
            <a:r>
              <a:rPr lang="en-US" dirty="0">
                <a:solidFill>
                  <a:schemeClr val="tx2"/>
                </a:solidFill>
              </a:rPr>
              <a:t>State value function V</a:t>
            </a:r>
            <a:endParaRPr lang="en-CA" dirty="0">
              <a:solidFill>
                <a:schemeClr val="tx2"/>
              </a:solidFill>
            </a:endParaRPr>
          </a:p>
        </p:txBody>
      </p:sp>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7A57A37E-04C1-2446-B1AB-E6F506E30B86}"/>
                  </a:ext>
                </a:extLst>
              </p14:cNvPr>
              <p14:cNvContentPartPr/>
              <p14:nvPr/>
            </p14:nvContentPartPr>
            <p14:xfrm>
              <a:off x="-1332076" y="-186347"/>
              <a:ext cx="360" cy="360"/>
            </p14:xfrm>
          </p:contentPart>
        </mc:Choice>
        <mc:Fallback>
          <p:pic>
            <p:nvPicPr>
              <p:cNvPr id="20" name="Ink 19">
                <a:extLst>
                  <a:ext uri="{FF2B5EF4-FFF2-40B4-BE49-F238E27FC236}">
                    <a16:creationId xmlns:a16="http://schemas.microsoft.com/office/drawing/2014/main" id="{7A57A37E-04C1-2446-B1AB-E6F506E30B86}"/>
                  </a:ext>
                </a:extLst>
              </p:cNvPr>
              <p:cNvPicPr/>
              <p:nvPr/>
            </p:nvPicPr>
            <p:blipFill>
              <a:blip r:embed="rId5"/>
              <a:stretch>
                <a:fillRect/>
              </a:stretch>
            </p:blipFill>
            <p:spPr>
              <a:xfrm>
                <a:off x="-1350076" y="-204347"/>
                <a:ext cx="36000" cy="36000"/>
              </a:xfrm>
              <a:prstGeom prst="rect">
                <a:avLst/>
              </a:prstGeom>
            </p:spPr>
          </p:pic>
        </mc:Fallback>
      </mc:AlternateContent>
      <p:grpSp>
        <p:nvGrpSpPr>
          <p:cNvPr id="30" name="Group 29">
            <a:extLst>
              <a:ext uri="{FF2B5EF4-FFF2-40B4-BE49-F238E27FC236}">
                <a16:creationId xmlns:a16="http://schemas.microsoft.com/office/drawing/2014/main" id="{D2774DE8-CE15-2641-84B8-09E95599D2B5}"/>
              </a:ext>
            </a:extLst>
          </p:cNvPr>
          <p:cNvGrpSpPr/>
          <p:nvPr/>
        </p:nvGrpSpPr>
        <p:grpSpPr>
          <a:xfrm>
            <a:off x="3443458" y="2897361"/>
            <a:ext cx="4718304" cy="1863179"/>
            <a:chOff x="3443458" y="2897361"/>
            <a:chExt cx="4718304" cy="1863179"/>
          </a:xfrm>
        </p:grpSpPr>
        <p:pic>
          <p:nvPicPr>
            <p:cNvPr id="11" name="Picture 10" descr="A close up of a clock&#10;&#10;Description automatically generated">
              <a:extLst>
                <a:ext uri="{FF2B5EF4-FFF2-40B4-BE49-F238E27FC236}">
                  <a16:creationId xmlns:a16="http://schemas.microsoft.com/office/drawing/2014/main" id="{24099668-3F6A-5E40-A485-3A1796047A4D}"/>
                </a:ext>
              </a:extLst>
            </p:cNvPr>
            <p:cNvPicPr>
              <a:picLocks noChangeAspect="1"/>
            </p:cNvPicPr>
            <p:nvPr/>
          </p:nvPicPr>
          <p:blipFill>
            <a:blip r:embed="rId6"/>
            <a:stretch>
              <a:fillRect/>
            </a:stretch>
          </p:blipFill>
          <p:spPr>
            <a:xfrm>
              <a:off x="3443458" y="2897361"/>
              <a:ext cx="4718304" cy="1863179"/>
            </a:xfrm>
            <a:prstGeom prst="rect">
              <a:avLst/>
            </a:prstGeom>
          </p:spPr>
        </p:pic>
        <p:sp>
          <p:nvSpPr>
            <p:cNvPr id="29" name="Rectangle 28">
              <a:extLst>
                <a:ext uri="{FF2B5EF4-FFF2-40B4-BE49-F238E27FC236}">
                  <a16:creationId xmlns:a16="http://schemas.microsoft.com/office/drawing/2014/main" id="{8A96223C-489C-BF44-B491-D810A9F90893}"/>
                </a:ext>
              </a:extLst>
            </p:cNvPr>
            <p:cNvSpPr/>
            <p:nvPr/>
          </p:nvSpPr>
          <p:spPr>
            <a:xfrm>
              <a:off x="7834184" y="4494661"/>
              <a:ext cx="247135" cy="213263"/>
            </a:xfrm>
            <a:prstGeom prst="rect">
              <a:avLst/>
            </a:prstGeom>
            <a:solidFill>
              <a:schemeClr val="tx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9843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234290" y="2698512"/>
            <a:ext cx="1998575" cy="707886"/>
          </a:xfrm>
          <a:prstGeom prst="rect">
            <a:avLst/>
          </a:prstGeom>
        </p:spPr>
        <p:txBody>
          <a:bodyPr wrap="square">
            <a:spAutoFit/>
          </a:bodyPr>
          <a:lstStyle/>
          <a:p>
            <a:r>
              <a:rPr lang="en-US" sz="2000" b="1" dirty="0">
                <a:solidFill>
                  <a:srgbClr val="FFFFFF"/>
                </a:solidFill>
                <a:latin typeface="Montserrat"/>
                <a:sym typeface="Montserrat"/>
              </a:rPr>
              <a:t>RL’s mathematics</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3493009" y="1640102"/>
            <a:ext cx="5266943" cy="1200329"/>
          </a:xfrm>
          <a:prstGeom prst="rect">
            <a:avLst/>
          </a:prstGeom>
        </p:spPr>
        <p:txBody>
          <a:bodyPr wrap="square">
            <a:spAutoFit/>
          </a:bodyPr>
          <a:lstStyle/>
          <a:p>
            <a:r>
              <a:rPr lang="en-US" sz="1800" dirty="0">
                <a:solidFill>
                  <a:schemeClr val="tx2"/>
                </a:solidFill>
              </a:rPr>
              <a:t>We can define value without specifying the policy Specify the value of taking action a from state s and then performing optimally  </a:t>
            </a:r>
          </a:p>
          <a:p>
            <a:r>
              <a:rPr lang="en-US" sz="1800" dirty="0">
                <a:solidFill>
                  <a:schemeClr val="tx2"/>
                </a:solidFill>
              </a:rPr>
              <a:t>This is the state-action value function, Q</a:t>
            </a:r>
          </a:p>
        </p:txBody>
      </p:sp>
      <p:sp>
        <p:nvSpPr>
          <p:cNvPr id="3" name="Rectangle 2">
            <a:extLst>
              <a:ext uri="{FF2B5EF4-FFF2-40B4-BE49-F238E27FC236}">
                <a16:creationId xmlns:a16="http://schemas.microsoft.com/office/drawing/2014/main" id="{F4B648C9-F64C-F84F-84D1-A1611DCAC7C7}"/>
              </a:ext>
            </a:extLst>
          </p:cNvPr>
          <p:cNvSpPr/>
          <p:nvPr/>
        </p:nvSpPr>
        <p:spPr>
          <a:xfrm>
            <a:off x="69698" y="3392940"/>
            <a:ext cx="2533066" cy="307777"/>
          </a:xfrm>
          <a:prstGeom prst="rect">
            <a:avLst/>
          </a:prstGeom>
        </p:spPr>
        <p:txBody>
          <a:bodyPr wrap="none">
            <a:spAutoFit/>
          </a:bodyPr>
          <a:lstStyle/>
          <a:p>
            <a:r>
              <a:rPr lang="en-US" dirty="0">
                <a:solidFill>
                  <a:schemeClr val="tx2"/>
                </a:solidFill>
              </a:rPr>
              <a:t>State-action value function, Q</a:t>
            </a:r>
            <a:endParaRPr lang="en-CA" dirty="0">
              <a:solidFill>
                <a:schemeClr val="tx2"/>
              </a:solidFill>
            </a:endParaRPr>
          </a:p>
        </p:txBody>
      </p:sp>
      <p:grpSp>
        <p:nvGrpSpPr>
          <p:cNvPr id="10" name="Group 9">
            <a:extLst>
              <a:ext uri="{FF2B5EF4-FFF2-40B4-BE49-F238E27FC236}">
                <a16:creationId xmlns:a16="http://schemas.microsoft.com/office/drawing/2014/main" id="{4DDF0A2F-C4F6-6E48-976E-9A948B84026C}"/>
              </a:ext>
            </a:extLst>
          </p:cNvPr>
          <p:cNvGrpSpPr/>
          <p:nvPr/>
        </p:nvGrpSpPr>
        <p:grpSpPr>
          <a:xfrm>
            <a:off x="3581271" y="2928814"/>
            <a:ext cx="4881969" cy="2123795"/>
            <a:chOff x="2131015" y="2754521"/>
            <a:chExt cx="4881969" cy="2123795"/>
          </a:xfrm>
        </p:grpSpPr>
        <p:pic>
          <p:nvPicPr>
            <p:cNvPr id="5" name="Picture 4" descr="A picture containing clock&#10;&#10;Description automatically generated">
              <a:extLst>
                <a:ext uri="{FF2B5EF4-FFF2-40B4-BE49-F238E27FC236}">
                  <a16:creationId xmlns:a16="http://schemas.microsoft.com/office/drawing/2014/main" id="{D1C47455-FD80-D045-A0E0-6A822DA7E595}"/>
                </a:ext>
              </a:extLst>
            </p:cNvPr>
            <p:cNvPicPr>
              <a:picLocks noChangeAspect="1"/>
            </p:cNvPicPr>
            <p:nvPr/>
          </p:nvPicPr>
          <p:blipFill>
            <a:blip r:embed="rId4"/>
            <a:stretch>
              <a:fillRect/>
            </a:stretch>
          </p:blipFill>
          <p:spPr>
            <a:xfrm>
              <a:off x="2131015" y="2754521"/>
              <a:ext cx="4881969" cy="2123795"/>
            </a:xfrm>
            <a:prstGeom prst="rect">
              <a:avLst/>
            </a:prstGeom>
          </p:spPr>
        </p:pic>
        <p:sp>
          <p:nvSpPr>
            <p:cNvPr id="9" name="Rectangle 8">
              <a:extLst>
                <a:ext uri="{FF2B5EF4-FFF2-40B4-BE49-F238E27FC236}">
                  <a16:creationId xmlns:a16="http://schemas.microsoft.com/office/drawing/2014/main" id="{474D4C19-EE23-DF4F-9ADE-23DA5082C1B0}"/>
                </a:ext>
              </a:extLst>
            </p:cNvPr>
            <p:cNvSpPr/>
            <p:nvPr/>
          </p:nvSpPr>
          <p:spPr>
            <a:xfrm>
              <a:off x="6764694" y="4480533"/>
              <a:ext cx="130347" cy="203434"/>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7657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2508"/>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sym typeface="Montserrat"/>
              </a:rPr>
              <a:t>RL’s categories</a:t>
            </a:r>
            <a:endParaRPr lang="en-CA" sz="2000" dirty="0"/>
          </a:p>
        </p:txBody>
      </p:sp>
      <p:sp>
        <p:nvSpPr>
          <p:cNvPr id="51" name="Google Shape;534;p28">
            <a:extLst>
              <a:ext uri="{FF2B5EF4-FFF2-40B4-BE49-F238E27FC236}">
                <a16:creationId xmlns:a16="http://schemas.microsoft.com/office/drawing/2014/main" id="{AFFE32DF-E681-D84C-814C-52863A7D096B}"/>
              </a:ext>
            </a:extLst>
          </p:cNvPr>
          <p:cNvSpPr/>
          <p:nvPr/>
        </p:nvSpPr>
        <p:spPr>
          <a:xfrm flipH="1">
            <a:off x="4262294" y="235121"/>
            <a:ext cx="1352857"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CFD9E0"/>
          </a:solidFill>
          <a:ln>
            <a:noFill/>
          </a:ln>
        </p:spPr>
        <p:txBody>
          <a:bodyPr spcFirstLastPara="1" wrap="square" lIns="91425" tIns="91425" rIns="91425" bIns="91425" anchor="ctr" anchorCtr="0">
            <a:noAutofit/>
          </a:bodyPr>
          <a:lstStyle/>
          <a:p>
            <a:pPr>
              <a:buSzPts val="1400"/>
            </a:pPr>
            <a:r>
              <a:rPr kumimoji="1" lang="fr-FR" altLang="ja-JP" sz="900" b="1" dirty="0"/>
              <a:t>REINFORCEMENT </a:t>
            </a:r>
          </a:p>
          <a:p>
            <a:pPr>
              <a:buSzPts val="1400"/>
            </a:pPr>
            <a:r>
              <a:rPr kumimoji="1" lang="fr-FR" altLang="ja-JP" sz="900" b="1" dirty="0"/>
              <a:t>      LEARNING</a:t>
            </a:r>
            <a:endParaRPr sz="600" b="0" i="0" u="none" strike="noStrike" cap="none" dirty="0">
              <a:solidFill>
                <a:srgbClr val="000000"/>
              </a:solidFill>
              <a:latin typeface="Arial"/>
              <a:ea typeface="Arial"/>
              <a:cs typeface="Arial"/>
              <a:sym typeface="Arial"/>
            </a:endParaRPr>
          </a:p>
        </p:txBody>
      </p:sp>
      <p:sp>
        <p:nvSpPr>
          <p:cNvPr id="53" name="Google Shape;534;p28">
            <a:extLst>
              <a:ext uri="{FF2B5EF4-FFF2-40B4-BE49-F238E27FC236}">
                <a16:creationId xmlns:a16="http://schemas.microsoft.com/office/drawing/2014/main" id="{42D24DBD-0E72-0C42-9725-2F90DC1C61DB}"/>
              </a:ext>
            </a:extLst>
          </p:cNvPr>
          <p:cNvSpPr/>
          <p:nvPr/>
        </p:nvSpPr>
        <p:spPr>
          <a:xfrm flipH="1">
            <a:off x="3320371" y="1855983"/>
            <a:ext cx="1352859"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7A807C"/>
          </a:solidFill>
          <a:ln>
            <a:noFill/>
          </a:ln>
        </p:spPr>
        <p:txBody>
          <a:bodyPr spcFirstLastPara="1" wrap="square" lIns="91425" tIns="91425" rIns="91425" bIns="91425" anchor="ctr" anchorCtr="0">
            <a:noAutofit/>
          </a:bodyPr>
          <a:lstStyle/>
          <a:p>
            <a:r>
              <a:rPr kumimoji="1" lang="fr-FR" altLang="ja-JP" sz="1050" b="1" dirty="0"/>
              <a:t>MODEL BASED</a:t>
            </a:r>
          </a:p>
          <a:p>
            <a:r>
              <a:rPr lang="en-US" sz="600" dirty="0"/>
              <a:t>The agent learns from an environment-related model</a:t>
            </a:r>
          </a:p>
          <a:p>
            <a:r>
              <a:rPr lang="en-US" sz="600" dirty="0"/>
              <a:t>This model is essentially based</a:t>
            </a:r>
          </a:p>
          <a:p>
            <a:r>
              <a:rPr lang="en-US" sz="600" dirty="0"/>
              <a:t> on the general concept and the factors of the system</a:t>
            </a:r>
            <a:endParaRPr sz="600" b="0" i="0" u="none" strike="noStrike" cap="none" dirty="0">
              <a:solidFill>
                <a:srgbClr val="000000"/>
              </a:solidFill>
              <a:latin typeface="Arial"/>
              <a:ea typeface="Arial"/>
              <a:cs typeface="Arial"/>
              <a:sym typeface="Arial"/>
            </a:endParaRPr>
          </a:p>
        </p:txBody>
      </p:sp>
      <p:sp>
        <p:nvSpPr>
          <p:cNvPr id="54" name="Google Shape;534;p28">
            <a:extLst>
              <a:ext uri="{FF2B5EF4-FFF2-40B4-BE49-F238E27FC236}">
                <a16:creationId xmlns:a16="http://schemas.microsoft.com/office/drawing/2014/main" id="{70A9588C-4DA5-234E-BF09-86D30FE4DB3F}"/>
              </a:ext>
            </a:extLst>
          </p:cNvPr>
          <p:cNvSpPr/>
          <p:nvPr/>
        </p:nvSpPr>
        <p:spPr>
          <a:xfrm flipH="1">
            <a:off x="5312946" y="1848190"/>
            <a:ext cx="1352859"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 name="Google Shape;534;p28">
            <a:extLst>
              <a:ext uri="{FF2B5EF4-FFF2-40B4-BE49-F238E27FC236}">
                <a16:creationId xmlns:a16="http://schemas.microsoft.com/office/drawing/2014/main" id="{BB3F9EC1-B5D9-0A42-A395-5E0F7658F91F}"/>
              </a:ext>
            </a:extLst>
          </p:cNvPr>
          <p:cNvSpPr/>
          <p:nvPr/>
        </p:nvSpPr>
        <p:spPr>
          <a:xfrm flipH="1">
            <a:off x="5313464" y="1844953"/>
            <a:ext cx="1352857"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148DCA"/>
          </a:solidFill>
          <a:ln>
            <a:noFill/>
          </a:ln>
        </p:spPr>
        <p:txBody>
          <a:bodyPr spcFirstLastPara="1" wrap="square" lIns="91425" tIns="91425" rIns="91425" bIns="91425" anchor="ctr" anchorCtr="0">
            <a:noAutofit/>
          </a:bodyPr>
          <a:lstStyle/>
          <a:p>
            <a:pPr algn="just">
              <a:buSzPts val="1400"/>
            </a:pPr>
            <a:r>
              <a:rPr lang="fr-FR" sz="1200" b="1" dirty="0"/>
              <a:t>MODEL FREE</a:t>
            </a:r>
            <a:endParaRPr sz="1200" b="1" i="0" u="none" strike="noStrike" cap="none" dirty="0">
              <a:solidFill>
                <a:srgbClr val="000000"/>
              </a:solidFill>
              <a:latin typeface="Arial"/>
              <a:ea typeface="Arial"/>
              <a:cs typeface="Arial"/>
              <a:sym typeface="Arial"/>
            </a:endParaRPr>
          </a:p>
        </p:txBody>
      </p:sp>
      <p:sp>
        <p:nvSpPr>
          <p:cNvPr id="39" name="Google Shape;534;p28">
            <a:extLst>
              <a:ext uri="{FF2B5EF4-FFF2-40B4-BE49-F238E27FC236}">
                <a16:creationId xmlns:a16="http://schemas.microsoft.com/office/drawing/2014/main" id="{BAA0831A-0ECF-3740-8FD8-52593FCDAF4A}"/>
              </a:ext>
            </a:extLst>
          </p:cNvPr>
          <p:cNvSpPr/>
          <p:nvPr/>
        </p:nvSpPr>
        <p:spPr>
          <a:xfrm flipH="1">
            <a:off x="4362210" y="3437822"/>
            <a:ext cx="1352859"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0D92D5">
              <a:alpha val="67059"/>
            </a:srgbClr>
          </a:solidFill>
          <a:ln>
            <a:noFill/>
          </a:ln>
        </p:spPr>
        <p:txBody>
          <a:bodyPr spcFirstLastPara="1" wrap="square" lIns="91425" tIns="91425" rIns="91425" bIns="91425" anchor="ctr" anchorCtr="0">
            <a:noAutofit/>
          </a:bodyPr>
          <a:lstStyle/>
          <a:p>
            <a:r>
              <a:rPr kumimoji="1" lang="en-US" altLang="ja-JP" sz="1050" b="1" dirty="0">
                <a:solidFill>
                  <a:schemeClr val="tx2"/>
                </a:solidFill>
              </a:rPr>
              <a:t>  Value Based</a:t>
            </a:r>
          </a:p>
          <a:p>
            <a:r>
              <a:rPr kumimoji="1" lang="en-US" altLang="ja-JP" sz="500" dirty="0">
                <a:solidFill>
                  <a:schemeClr val="tx2"/>
                </a:solidFill>
              </a:rPr>
              <a:t>The agent knows what to choose</a:t>
            </a:r>
          </a:p>
          <a:p>
            <a:r>
              <a:rPr kumimoji="1" lang="en-US" altLang="ja-JP" sz="500" dirty="0">
                <a:solidFill>
                  <a:schemeClr val="tx2"/>
                </a:solidFill>
              </a:rPr>
              <a:t> based on rewards (the strategy of</a:t>
            </a:r>
          </a:p>
          <a:p>
            <a:r>
              <a:rPr kumimoji="1" lang="en-US" altLang="ja-JP" sz="500" dirty="0">
                <a:solidFill>
                  <a:schemeClr val="tx2"/>
                </a:solidFill>
              </a:rPr>
              <a:t>exploration is well defined)</a:t>
            </a:r>
          </a:p>
          <a:p>
            <a:r>
              <a:rPr kumimoji="1" lang="en-US" altLang="ja-JP" sz="500" dirty="0">
                <a:solidFill>
                  <a:schemeClr val="tx2"/>
                </a:solidFill>
              </a:rPr>
              <a:t>The basis of RL, suitable for discreet environments &amp; complex problems</a:t>
            </a:r>
            <a:endParaRPr kumimoji="1" lang="fr-FR" altLang="ja-JP" sz="500" dirty="0">
              <a:solidFill>
                <a:schemeClr val="tx2"/>
              </a:solidFill>
            </a:endParaRPr>
          </a:p>
          <a:p>
            <a:pPr marL="0" marR="0" lvl="0" indent="0" algn="l" rtl="0">
              <a:lnSpc>
                <a:spcPct val="100000"/>
              </a:lnSpc>
              <a:spcBef>
                <a:spcPts val="0"/>
              </a:spcBef>
              <a:spcAft>
                <a:spcPts val="0"/>
              </a:spcAft>
              <a:buClr>
                <a:srgbClr val="000000"/>
              </a:buClr>
              <a:buSzPts val="1400"/>
              <a:buFont typeface="Arial"/>
              <a:buNone/>
            </a:pPr>
            <a:endParaRPr sz="500" b="0" i="0" u="none" strike="noStrike" cap="none" dirty="0">
              <a:solidFill>
                <a:schemeClr val="tx2"/>
              </a:solidFill>
              <a:sym typeface="Arial"/>
            </a:endParaRPr>
          </a:p>
        </p:txBody>
      </p:sp>
      <p:sp>
        <p:nvSpPr>
          <p:cNvPr id="40" name="Google Shape;534;p28">
            <a:extLst>
              <a:ext uri="{FF2B5EF4-FFF2-40B4-BE49-F238E27FC236}">
                <a16:creationId xmlns:a16="http://schemas.microsoft.com/office/drawing/2014/main" id="{A73F72D3-D92E-8744-809A-FD62F1E5CCA2}"/>
              </a:ext>
            </a:extLst>
          </p:cNvPr>
          <p:cNvSpPr/>
          <p:nvPr/>
        </p:nvSpPr>
        <p:spPr>
          <a:xfrm flipH="1">
            <a:off x="6354785" y="3430029"/>
            <a:ext cx="1352859" cy="1157639"/>
          </a:xfrm>
          <a:custGeom>
            <a:avLst/>
            <a:gdLst/>
            <a:ahLst/>
            <a:cxnLst/>
            <a:rect l="l" t="t" r="r" b="b"/>
            <a:pathLst>
              <a:path w="4305" h="3683" extrusionOk="0">
                <a:moveTo>
                  <a:pt x="2478" y="1"/>
                </a:moveTo>
                <a:cubicBezTo>
                  <a:pt x="2474" y="1"/>
                  <a:pt x="2470" y="1"/>
                  <a:pt x="2465" y="1"/>
                </a:cubicBezTo>
                <a:cubicBezTo>
                  <a:pt x="2462" y="1"/>
                  <a:pt x="2459" y="1"/>
                  <a:pt x="2456" y="1"/>
                </a:cubicBezTo>
                <a:cubicBezTo>
                  <a:pt x="818" y="1"/>
                  <a:pt x="1" y="1979"/>
                  <a:pt x="1160" y="3138"/>
                </a:cubicBezTo>
                <a:cubicBezTo>
                  <a:pt x="1535" y="3514"/>
                  <a:pt x="1997" y="3682"/>
                  <a:pt x="2450" y="3682"/>
                </a:cubicBezTo>
                <a:cubicBezTo>
                  <a:pt x="3397" y="3682"/>
                  <a:pt x="4304" y="2948"/>
                  <a:pt x="4304" y="1840"/>
                </a:cubicBezTo>
                <a:cubicBezTo>
                  <a:pt x="4304" y="828"/>
                  <a:pt x="3489" y="1"/>
                  <a:pt x="2478" y="1"/>
                </a:cubicBezTo>
                <a:close/>
              </a:path>
            </a:pathLst>
          </a:custGeom>
          <a:solidFill>
            <a:srgbClr val="0D92D5">
              <a:alpha val="67059"/>
            </a:srgbClr>
          </a:solidFill>
          <a:ln>
            <a:noFill/>
          </a:ln>
        </p:spPr>
        <p:txBody>
          <a:bodyPr spcFirstLastPara="1" wrap="square" lIns="91425" tIns="91425" rIns="91425" bIns="91425" anchor="ctr" anchorCtr="0">
            <a:noAutofit/>
          </a:bodyPr>
          <a:lstStyle/>
          <a:p>
            <a:pPr algn="just">
              <a:buSzPts val="1400"/>
            </a:pPr>
            <a:r>
              <a:rPr kumimoji="1" lang="en-US" altLang="ja-JP" sz="1000" b="1" dirty="0">
                <a:solidFill>
                  <a:schemeClr val="tx2"/>
                </a:solidFill>
              </a:rPr>
              <a:t> Policy Based </a:t>
            </a:r>
            <a:endParaRPr kumimoji="1" lang="ja-JP" altLang="en-US" sz="1000" b="1">
              <a:solidFill>
                <a:schemeClr val="tx2"/>
              </a:solidFill>
            </a:endParaRPr>
          </a:p>
          <a:p>
            <a:pPr lvl="0">
              <a:buSzPts val="1400"/>
            </a:pPr>
            <a:r>
              <a:rPr lang="en-US" sz="700" dirty="0">
                <a:solidFill>
                  <a:schemeClr val="tx2"/>
                </a:solidFill>
              </a:rPr>
              <a:t>No exploration strategy</a:t>
            </a:r>
          </a:p>
          <a:p>
            <a:pPr lvl="0">
              <a:buSzPts val="1400"/>
            </a:pPr>
            <a:r>
              <a:rPr lang="en-US" sz="700" dirty="0">
                <a:solidFill>
                  <a:schemeClr val="tx2"/>
                </a:solidFill>
              </a:rPr>
              <a:t> is defined, self-decision</a:t>
            </a:r>
          </a:p>
          <a:p>
            <a:pPr lvl="0">
              <a:buSzPts val="1400"/>
            </a:pPr>
            <a:r>
              <a:rPr lang="en-US" sz="700" dirty="0">
                <a:solidFill>
                  <a:schemeClr val="tx2"/>
                </a:solidFill>
              </a:rPr>
              <a:t>It works with continuous actions</a:t>
            </a:r>
            <a:endParaRPr sz="700" b="0" i="0" u="none" strike="noStrike" cap="none" dirty="0">
              <a:solidFill>
                <a:schemeClr val="tx2"/>
              </a:solidFill>
              <a:sym typeface="Arial"/>
            </a:endParaRPr>
          </a:p>
        </p:txBody>
      </p:sp>
    </p:spTree>
    <p:extLst>
      <p:ext uri="{BB962C8B-B14F-4D97-AF65-F5344CB8AC3E}">
        <p14:creationId xmlns:p14="http://schemas.microsoft.com/office/powerpoint/2010/main" val="6964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1"/>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53"/>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1"/>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9"/>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21"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a:stretch/>
        </p:blipFill>
        <p:spPr>
          <a:xfrm>
            <a:off x="0" y="2510"/>
            <a:ext cx="9144000" cy="5140990"/>
          </a:xfrm>
          <a:prstGeom prst="rect">
            <a:avLst/>
          </a:prstGeom>
          <a:noFill/>
          <a:ln>
            <a:noFill/>
          </a:ln>
        </p:spPr>
      </p:pic>
      <p:sp>
        <p:nvSpPr>
          <p:cNvPr id="98" name="Google Shape;98;p20"/>
          <p:cNvSpPr txBox="1">
            <a:spLocks noGrp="1"/>
          </p:cNvSpPr>
          <p:nvPr>
            <p:ph type="title"/>
          </p:nvPr>
        </p:nvSpPr>
        <p:spPr>
          <a:xfrm>
            <a:off x="3440440" y="2140655"/>
            <a:ext cx="4290046" cy="1114825"/>
          </a:xfrm>
          <a:prstGeom prst="rect">
            <a:avLst/>
          </a:prstGeom>
          <a:noFill/>
          <a:ln>
            <a:noFill/>
          </a:ln>
        </p:spPr>
        <p:txBody>
          <a:bodyPr spcFirstLastPara="1" wrap="square" lIns="0" tIns="0" rIns="0" bIns="0" anchor="b" anchorCtr="0">
            <a:noAutofit/>
          </a:bodyPr>
          <a:lstStyle/>
          <a:p>
            <a:pPr lvl="0"/>
            <a:r>
              <a:rPr lang="en-US" sz="3600" b="1" dirty="0">
                <a:solidFill>
                  <a:srgbClr val="FFFFFF"/>
                </a:solidFill>
                <a:latin typeface="Montserrat"/>
                <a:ea typeface="Montserrat"/>
                <a:cs typeface="Montserrat"/>
                <a:sym typeface="Montserrat"/>
              </a:rPr>
              <a:t>RL In The Practice</a:t>
            </a:r>
          </a:p>
        </p:txBody>
      </p:sp>
      <p:sp>
        <p:nvSpPr>
          <p:cNvPr id="100" name="Google Shape;100;p20"/>
          <p:cNvSpPr txBox="1">
            <a:spLocks noGrp="1"/>
          </p:cNvSpPr>
          <p:nvPr>
            <p:ph type="title" idx="2"/>
          </p:nvPr>
        </p:nvSpPr>
        <p:spPr>
          <a:xfrm>
            <a:off x="906425" y="1990868"/>
            <a:ext cx="2397000" cy="10401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6100"/>
              <a:buNone/>
            </a:pPr>
            <a:r>
              <a:rPr lang="en-US" dirty="0">
                <a:solidFill>
                  <a:srgbClr val="FFFFFF"/>
                </a:solidFill>
                <a:latin typeface="Montserrat"/>
                <a:ea typeface="Montserrat"/>
                <a:cs typeface="Montserrat"/>
                <a:sym typeface="Montserrat"/>
              </a:rPr>
              <a:t>03.</a:t>
            </a:r>
            <a:endParaRPr dirty="0">
              <a:solidFill>
                <a:srgbClr val="FFFFFF"/>
              </a:solidFill>
              <a:latin typeface="Montserrat"/>
              <a:ea typeface="Montserrat"/>
              <a:cs typeface="Montserrat"/>
              <a:sym typeface="Montserrat"/>
            </a:endParaRPr>
          </a:p>
        </p:txBody>
      </p:sp>
      <p:sp>
        <p:nvSpPr>
          <p:cNvPr id="5" name="Google Shape;99;p20">
            <a:extLst>
              <a:ext uri="{FF2B5EF4-FFF2-40B4-BE49-F238E27FC236}">
                <a16:creationId xmlns:a16="http://schemas.microsoft.com/office/drawing/2014/main" id="{C58A5A26-B092-2948-BE97-15C7F5FAFABA}"/>
              </a:ext>
            </a:extLst>
          </p:cNvPr>
          <p:cNvSpPr txBox="1">
            <a:spLocks/>
          </p:cNvSpPr>
          <p:nvPr/>
        </p:nvSpPr>
        <p:spPr>
          <a:xfrm>
            <a:off x="2273671" y="3323821"/>
            <a:ext cx="3100085" cy="355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434343"/>
              </a:buClr>
              <a:buSzPts val="1200"/>
              <a:buFont typeface="Advent Pro Light"/>
              <a:buNone/>
              <a:defRPr sz="1200" b="0" i="0" u="none" strike="noStrike" cap="none">
                <a:solidFill>
                  <a:srgbClr val="FFC39F"/>
                </a:solidFill>
                <a:latin typeface="Advent Pro Light"/>
                <a:ea typeface="Advent Pro Light"/>
                <a:cs typeface="Advent Pro Light"/>
                <a:sym typeface="Advent Pro Light"/>
              </a:defRPr>
            </a:lvl1pPr>
            <a:lvl2pPr marL="914400" marR="0" lvl="1"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2pPr>
            <a:lvl3pPr marL="1371600" marR="0" lvl="2"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3pPr>
            <a:lvl4pPr marL="1828800" marR="0" lvl="3"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4pPr>
            <a:lvl5pPr marL="2286000" marR="0" lvl="4"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5pPr>
            <a:lvl6pPr marL="2743200" marR="0" lvl="5"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6pPr>
            <a:lvl7pPr marL="3200400" marR="0" lvl="6"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7pPr>
            <a:lvl8pPr marL="3657600" marR="0" lvl="7"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8pPr>
            <a:lvl9pPr marL="4114800" marR="0" lvl="8"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9pPr>
          </a:lstStyle>
          <a:p>
            <a:pPr marL="0" lvl="0" indent="0" algn="r"/>
            <a:r>
              <a:rPr lang="en-US" dirty="0">
                <a:solidFill>
                  <a:srgbClr val="FFFFFF"/>
                </a:solidFill>
                <a:latin typeface="Montserrat"/>
                <a:ea typeface="Montserrat"/>
                <a:cs typeface="Montserrat"/>
                <a:sym typeface="Montserrat"/>
              </a:rPr>
              <a:t>Use sectors , Challenges</a:t>
            </a:r>
          </a:p>
          <a:p>
            <a:pPr marL="0" lvl="0" indent="0" algn="r"/>
            <a:r>
              <a:rPr lang="en-US" dirty="0">
                <a:solidFill>
                  <a:srgbClr val="FFFFFF"/>
                </a:solidFill>
                <a:latin typeface="Montserrat"/>
                <a:ea typeface="Montserrat"/>
                <a:cs typeface="Montserrat"/>
                <a:sym typeface="Montserrat"/>
              </a:rPr>
              <a:t> and limitation</a:t>
            </a:r>
          </a:p>
        </p:txBody>
      </p:sp>
    </p:spTree>
    <p:extLst>
      <p:ext uri="{BB962C8B-B14F-4D97-AF65-F5344CB8AC3E}">
        <p14:creationId xmlns:p14="http://schemas.microsoft.com/office/powerpoint/2010/main" val="227177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71"/>
        <p:cNvGrpSpPr/>
        <p:nvPr/>
      </p:nvGrpSpPr>
      <p:grpSpPr>
        <a:xfrm>
          <a:off x="0" y="0"/>
          <a:ext cx="0" cy="0"/>
          <a:chOff x="0" y="0"/>
          <a:chExt cx="0" cy="0"/>
        </a:xfrm>
      </p:grpSpPr>
      <p:pic>
        <p:nvPicPr>
          <p:cNvPr id="72" name="Google Shape;72;p18"/>
          <p:cNvPicPr preferRelativeResize="0"/>
          <p:nvPr/>
        </p:nvPicPr>
        <p:blipFill rotWithShape="1">
          <a:blip r:embed="rId3">
            <a:alphaModFix/>
          </a:blip>
          <a:srcRect/>
          <a:stretch/>
        </p:blipFill>
        <p:spPr>
          <a:xfrm>
            <a:off x="0" y="2510"/>
            <a:ext cx="9144000" cy="5140990"/>
          </a:xfrm>
          <a:prstGeom prst="rect">
            <a:avLst/>
          </a:prstGeom>
          <a:noFill/>
          <a:ln>
            <a:noFill/>
          </a:ln>
        </p:spPr>
      </p:pic>
      <p:sp>
        <p:nvSpPr>
          <p:cNvPr id="73" name="Google Shape;73;p18"/>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6000"/>
              <a:buNone/>
            </a:pPr>
            <a:r>
              <a:rPr lang="en-US" b="1" dirty="0">
                <a:solidFill>
                  <a:srgbClr val="FFFFFF"/>
                </a:solidFill>
                <a:latin typeface="Montserrat"/>
                <a:ea typeface="Montserrat"/>
                <a:cs typeface="Montserrat"/>
                <a:sym typeface="Montserrat"/>
              </a:rPr>
              <a:t>WHOA</a:t>
            </a:r>
            <a:r>
              <a:rPr lang="en-US" b="1" dirty="0">
                <a:solidFill>
                  <a:srgbClr val="FFFFFF"/>
                </a:solidFill>
                <a:latin typeface="Oswald"/>
                <a:ea typeface="Oswald"/>
                <a:cs typeface="Oswald"/>
                <a:sym typeface="Oswald"/>
              </a:rPr>
              <a:t>!</a:t>
            </a:r>
            <a:endParaRPr b="1" dirty="0">
              <a:solidFill>
                <a:srgbClr val="FFFFFF"/>
              </a:solidFill>
              <a:latin typeface="Oswald"/>
              <a:ea typeface="Oswald"/>
              <a:cs typeface="Oswald"/>
              <a:sym typeface="Oswald"/>
            </a:endParaRPr>
          </a:p>
        </p:txBody>
      </p:sp>
      <p:sp>
        <p:nvSpPr>
          <p:cNvPr id="74" name="Google Shape;74;p18"/>
          <p:cNvSpPr txBox="1">
            <a:spLocks noGrp="1"/>
          </p:cNvSpPr>
          <p:nvPr>
            <p:ph type="subTitle" idx="1"/>
          </p:nvPr>
        </p:nvSpPr>
        <p:spPr>
          <a:xfrm>
            <a:off x="3550983" y="2839313"/>
            <a:ext cx="2147451" cy="763639"/>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200" dirty="0">
                <a:solidFill>
                  <a:srgbClr val="FFFFFF"/>
                </a:solidFill>
                <a:latin typeface="Montserrat"/>
                <a:ea typeface="Montserrat"/>
                <a:cs typeface="Montserrat"/>
                <a:sym typeface="Montserrat"/>
              </a:rPr>
              <a:t>MADJDA ZERROUK   </a:t>
            </a:r>
          </a:p>
          <a:p>
            <a:pPr marL="0" lvl="0" indent="0" algn="ctr" rtl="0">
              <a:lnSpc>
                <a:spcPct val="100000"/>
              </a:lnSpc>
              <a:spcBef>
                <a:spcPts val="0"/>
              </a:spcBef>
              <a:spcAft>
                <a:spcPts val="0"/>
              </a:spcAft>
              <a:buClr>
                <a:schemeClr val="dk1"/>
              </a:buClr>
              <a:buSzPts val="1100"/>
              <a:buFont typeface="Arial"/>
              <a:buNone/>
            </a:pPr>
            <a:r>
              <a:rPr lang="en-US" sz="1200" dirty="0">
                <a:solidFill>
                  <a:srgbClr val="FFFFFF"/>
                </a:solidFill>
                <a:latin typeface="Montserrat"/>
                <a:ea typeface="Montserrat"/>
                <a:cs typeface="Montserrat"/>
                <a:sym typeface="Montserrat"/>
              </a:rPr>
              <a:t>5</a:t>
            </a:r>
            <a:r>
              <a:rPr lang="en-US" sz="1200" baseline="30000" dirty="0">
                <a:solidFill>
                  <a:srgbClr val="FFFFFF"/>
                </a:solidFill>
                <a:latin typeface="Montserrat"/>
                <a:ea typeface="Montserrat"/>
                <a:cs typeface="Montserrat"/>
                <a:sym typeface="Montserrat"/>
              </a:rPr>
              <a:t>th</a:t>
            </a:r>
            <a:r>
              <a:rPr lang="en-US" sz="1200" dirty="0">
                <a:solidFill>
                  <a:srgbClr val="FFFFFF"/>
                </a:solidFill>
                <a:latin typeface="Montserrat"/>
                <a:ea typeface="Montserrat"/>
                <a:cs typeface="Montserrat"/>
                <a:sym typeface="Montserrat"/>
              </a:rPr>
              <a:t> year student at ESI</a:t>
            </a:r>
          </a:p>
          <a:p>
            <a:pPr marL="0" lvl="0" indent="0" algn="ctr" rtl="0">
              <a:lnSpc>
                <a:spcPct val="100000"/>
              </a:lnSpc>
              <a:spcBef>
                <a:spcPts val="0"/>
              </a:spcBef>
              <a:spcAft>
                <a:spcPts val="0"/>
              </a:spcAft>
              <a:buClr>
                <a:schemeClr val="dk1"/>
              </a:buClr>
              <a:buSzPts val="1100"/>
              <a:buFont typeface="Arial"/>
              <a:buNone/>
            </a:pPr>
            <a:r>
              <a:rPr lang="en-US" sz="1200" dirty="0">
                <a:solidFill>
                  <a:srgbClr val="FFFFFF"/>
                </a:solidFill>
                <a:latin typeface="Montserrat"/>
                <a:ea typeface="Montserrat"/>
                <a:cs typeface="Montserrat"/>
                <a:sym typeface="Montserrat"/>
              </a:rPr>
              <a:t>Mobile developer at </a:t>
            </a:r>
            <a:r>
              <a:rPr lang="en-US" sz="1200" dirty="0" err="1">
                <a:solidFill>
                  <a:srgbClr val="FFFFFF"/>
                </a:solidFill>
                <a:latin typeface="Montserrat"/>
                <a:ea typeface="Montserrat"/>
                <a:cs typeface="Montserrat"/>
                <a:sym typeface="Montserrat"/>
              </a:rPr>
              <a:t>Yassir</a:t>
            </a:r>
            <a:endParaRPr sz="1200" dirty="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CA" sz="2000">
                <a:solidFill>
                  <a:srgbClr val="FFFFFF"/>
                </a:solidFill>
                <a:latin typeface="Montserrat"/>
                <a:ea typeface="Montserrat"/>
                <a:cs typeface="Montserrat"/>
                <a:sym typeface="Montserrat"/>
              </a:rPr>
              <a:t>Use sectors</a:t>
            </a:r>
            <a:endParaRPr lang="en-CA" sz="2000"/>
          </a:p>
        </p:txBody>
      </p:sp>
      <p:sp>
        <p:nvSpPr>
          <p:cNvPr id="11" name="スライド番号プレースホルダー 3">
            <a:extLst>
              <a:ext uri="{FF2B5EF4-FFF2-40B4-BE49-F238E27FC236}">
                <a16:creationId xmlns:a16="http://schemas.microsoft.com/office/drawing/2014/main" id="{C5F60631-7639-3A41-8272-CD10479C9792}"/>
              </a:ext>
            </a:extLst>
          </p:cNvPr>
          <p:cNvSpPr txBox="1">
            <a:spLocks/>
          </p:cNvSpPr>
          <p:nvPr/>
        </p:nvSpPr>
        <p:spPr>
          <a:xfrm flipH="1" flipV="1">
            <a:off x="13034757" y="5692177"/>
            <a:ext cx="381433" cy="2302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387164BF-D67A-46C0-81D2-5BAF67C00C80}" type="slidenum">
              <a:rPr lang="en-CA" smtClean="0"/>
              <a:pPr/>
              <a:t>20</a:t>
            </a:fld>
            <a:endParaRPr lang="en-CA"/>
          </a:p>
        </p:txBody>
      </p:sp>
      <p:sp>
        <p:nvSpPr>
          <p:cNvPr id="12" name="テキスト プレースホルダー 27">
            <a:extLst>
              <a:ext uri="{FF2B5EF4-FFF2-40B4-BE49-F238E27FC236}">
                <a16:creationId xmlns:a16="http://schemas.microsoft.com/office/drawing/2014/main" id="{AAA81D1F-EC36-E349-A748-8B00DE4013D2}"/>
              </a:ext>
            </a:extLst>
          </p:cNvPr>
          <p:cNvSpPr txBox="1">
            <a:spLocks/>
          </p:cNvSpPr>
          <p:nvPr/>
        </p:nvSpPr>
        <p:spPr>
          <a:xfrm rot="10800000" flipH="1" flipV="1">
            <a:off x="2647347" y="2500213"/>
            <a:ext cx="1650202" cy="39484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1100" b="1">
                <a:solidFill>
                  <a:srgbClr val="0D92D5"/>
                </a:solidFill>
              </a:rPr>
              <a:t>MANUFACTURING</a:t>
            </a:r>
          </a:p>
        </p:txBody>
      </p:sp>
      <p:sp>
        <p:nvSpPr>
          <p:cNvPr id="13" name="テキスト プレースホルダー 28">
            <a:extLst>
              <a:ext uri="{FF2B5EF4-FFF2-40B4-BE49-F238E27FC236}">
                <a16:creationId xmlns:a16="http://schemas.microsoft.com/office/drawing/2014/main" id="{6F1974E0-E7FA-C247-9B72-6DDDCF228DA9}"/>
              </a:ext>
            </a:extLst>
          </p:cNvPr>
          <p:cNvSpPr txBox="1">
            <a:spLocks/>
          </p:cNvSpPr>
          <p:nvPr/>
        </p:nvSpPr>
        <p:spPr>
          <a:xfrm rot="10800000" flipH="1" flipV="1">
            <a:off x="4297549" y="2498534"/>
            <a:ext cx="1954514" cy="29169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1100" b="1">
                <a:solidFill>
                  <a:srgbClr val="0D92D5"/>
                </a:solidFill>
              </a:rPr>
              <a:t>ENERGY SYSTEMS</a:t>
            </a:r>
          </a:p>
        </p:txBody>
      </p:sp>
      <p:sp>
        <p:nvSpPr>
          <p:cNvPr id="14" name="テキスト プレースホルダー 29">
            <a:extLst>
              <a:ext uri="{FF2B5EF4-FFF2-40B4-BE49-F238E27FC236}">
                <a16:creationId xmlns:a16="http://schemas.microsoft.com/office/drawing/2014/main" id="{26E386F1-0FBB-8240-951A-DFB0345F7B7D}"/>
              </a:ext>
            </a:extLst>
          </p:cNvPr>
          <p:cNvSpPr txBox="1">
            <a:spLocks/>
          </p:cNvSpPr>
          <p:nvPr/>
        </p:nvSpPr>
        <p:spPr>
          <a:xfrm rot="10800000" flipH="1" flipV="1">
            <a:off x="6049626" y="2484545"/>
            <a:ext cx="1269599" cy="1769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CA" altLang="ja-JP" sz="1200" b="1" dirty="0">
                <a:solidFill>
                  <a:srgbClr val="0D92D5"/>
                </a:solidFill>
              </a:rPr>
              <a:t> FINANCE</a:t>
            </a:r>
          </a:p>
        </p:txBody>
      </p:sp>
      <p:sp>
        <p:nvSpPr>
          <p:cNvPr id="15" name="テキスト プレースホルダー 30">
            <a:extLst>
              <a:ext uri="{FF2B5EF4-FFF2-40B4-BE49-F238E27FC236}">
                <a16:creationId xmlns:a16="http://schemas.microsoft.com/office/drawing/2014/main" id="{D3EBE68B-3AC0-5048-9F0A-17289FFA5A0F}"/>
              </a:ext>
            </a:extLst>
          </p:cNvPr>
          <p:cNvSpPr txBox="1">
            <a:spLocks/>
          </p:cNvSpPr>
          <p:nvPr/>
        </p:nvSpPr>
        <p:spPr>
          <a:xfrm rot="10800000" flipH="1" flipV="1">
            <a:off x="7510354" y="2495554"/>
            <a:ext cx="1633646" cy="2916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altLang="ja-JP" sz="1100" b="1" dirty="0">
                <a:solidFill>
                  <a:srgbClr val="0D92D5"/>
                </a:solidFill>
              </a:rPr>
              <a:t>GAMES SOLVING</a:t>
            </a:r>
          </a:p>
        </p:txBody>
      </p:sp>
      <p:sp>
        <p:nvSpPr>
          <p:cNvPr id="16" name="テキスト プレースホルダー 31">
            <a:extLst>
              <a:ext uri="{FF2B5EF4-FFF2-40B4-BE49-F238E27FC236}">
                <a16:creationId xmlns:a16="http://schemas.microsoft.com/office/drawing/2014/main" id="{4DFBA76A-7495-EE4A-822A-C93E3C0FEBB7}"/>
              </a:ext>
            </a:extLst>
          </p:cNvPr>
          <p:cNvSpPr txBox="1">
            <a:spLocks/>
          </p:cNvSpPr>
          <p:nvPr/>
        </p:nvSpPr>
        <p:spPr>
          <a:xfrm rot="10800000" flipH="1" flipV="1">
            <a:off x="2647347" y="2837091"/>
            <a:ext cx="1347137" cy="7872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CA" altLang="ja-JP">
                <a:solidFill>
                  <a:schemeClr val="tx2"/>
                </a:solidFill>
              </a:rPr>
              <a:t>Robots use RL to perform a certain mission</a:t>
            </a:r>
          </a:p>
        </p:txBody>
      </p:sp>
      <p:sp>
        <p:nvSpPr>
          <p:cNvPr id="17" name="テキスト プレースホルダー 32">
            <a:extLst>
              <a:ext uri="{FF2B5EF4-FFF2-40B4-BE49-F238E27FC236}">
                <a16:creationId xmlns:a16="http://schemas.microsoft.com/office/drawing/2014/main" id="{94287231-C818-CD46-9274-2613FE50E457}"/>
              </a:ext>
            </a:extLst>
          </p:cNvPr>
          <p:cNvSpPr txBox="1">
            <a:spLocks/>
          </p:cNvSpPr>
          <p:nvPr/>
        </p:nvSpPr>
        <p:spPr>
          <a:xfrm rot="10800000" flipH="1" flipV="1">
            <a:off x="4275521" y="2776439"/>
            <a:ext cx="1774106" cy="10714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CA" altLang="ja-JP">
                <a:solidFill>
                  <a:schemeClr val="accent6"/>
                </a:solidFill>
              </a:rPr>
              <a:t>RL is used to assess the security of electrical power systems and to develop control and protection systems.</a:t>
            </a:r>
          </a:p>
        </p:txBody>
      </p:sp>
      <p:sp>
        <p:nvSpPr>
          <p:cNvPr id="18" name="テキスト プレースホルダー 33">
            <a:extLst>
              <a:ext uri="{FF2B5EF4-FFF2-40B4-BE49-F238E27FC236}">
                <a16:creationId xmlns:a16="http://schemas.microsoft.com/office/drawing/2014/main" id="{F605FEEE-808A-284F-B918-8912D06DBFC2}"/>
              </a:ext>
            </a:extLst>
          </p:cNvPr>
          <p:cNvSpPr txBox="1">
            <a:spLocks/>
          </p:cNvSpPr>
          <p:nvPr/>
        </p:nvSpPr>
        <p:spPr>
          <a:xfrm rot="10800000" flipH="1" flipV="1">
            <a:off x="6093560" y="2796717"/>
            <a:ext cx="1650202" cy="7872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CA" altLang="ja-JP" dirty="0">
                <a:solidFill>
                  <a:schemeClr val="accent6"/>
                </a:solidFill>
              </a:rPr>
              <a:t>Stock management, evaluation of business decisions</a:t>
            </a:r>
          </a:p>
        </p:txBody>
      </p:sp>
      <p:sp>
        <p:nvSpPr>
          <p:cNvPr id="19" name="テキスト プレースホルダー 34">
            <a:extLst>
              <a:ext uri="{FF2B5EF4-FFF2-40B4-BE49-F238E27FC236}">
                <a16:creationId xmlns:a16="http://schemas.microsoft.com/office/drawing/2014/main" id="{B8782F0E-9534-B245-940B-7FD8A0536201}"/>
              </a:ext>
            </a:extLst>
          </p:cNvPr>
          <p:cNvSpPr txBox="1">
            <a:spLocks/>
          </p:cNvSpPr>
          <p:nvPr/>
        </p:nvSpPr>
        <p:spPr>
          <a:xfrm rot="10800000" flipH="1" flipV="1">
            <a:off x="7512701" y="2804509"/>
            <a:ext cx="1650202" cy="7872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CA" altLang="ja-JP" dirty="0">
                <a:solidFill>
                  <a:schemeClr val="accent6"/>
                </a:solidFill>
              </a:rPr>
              <a:t>The agent tries to beat his record every time Atari games .. Etc.</a:t>
            </a:r>
          </a:p>
        </p:txBody>
      </p:sp>
      <p:pic>
        <p:nvPicPr>
          <p:cNvPr id="20" name="Espace réservé pour une image  8">
            <a:extLst>
              <a:ext uri="{FF2B5EF4-FFF2-40B4-BE49-F238E27FC236}">
                <a16:creationId xmlns:a16="http://schemas.microsoft.com/office/drawing/2014/main" id="{F12136F6-12E7-0A4D-9FD8-A7B22D694425}"/>
              </a:ext>
            </a:extLst>
          </p:cNvPr>
          <p:cNvPicPr>
            <a:picLocks noChangeAspect="1"/>
          </p:cNvPicPr>
          <p:nvPr/>
        </p:nvPicPr>
        <p:blipFill>
          <a:blip r:embed="rId4" cstate="print">
            <a:extLst>
              <a:ext uri="{28A0092B-C50C-407E-A947-70E740481C1C}">
                <a14:useLocalDpi xmlns:a14="http://schemas.microsoft.com/office/drawing/2010/main" val="0"/>
              </a:ext>
            </a:extLst>
          </a:blip>
          <a:srcRect l="16969" r="16969"/>
          <a:stretch>
            <a:fillRect/>
          </a:stretch>
        </p:blipFill>
        <p:spPr>
          <a:xfrm rot="10800000" flipH="1" flipV="1">
            <a:off x="2955251" y="1497911"/>
            <a:ext cx="905721" cy="905799"/>
          </a:xfrm>
          <a:prstGeom prst="ellipse">
            <a:avLst/>
          </a:prstGeom>
        </p:spPr>
      </p:pic>
      <p:pic>
        <p:nvPicPr>
          <p:cNvPr id="21" name="Espace réservé pour une image  18">
            <a:extLst>
              <a:ext uri="{FF2B5EF4-FFF2-40B4-BE49-F238E27FC236}">
                <a16:creationId xmlns:a16="http://schemas.microsoft.com/office/drawing/2014/main" id="{73364D8E-5A50-254A-9552-4BF186229E24}"/>
              </a:ext>
            </a:extLst>
          </p:cNvPr>
          <p:cNvPicPr>
            <a:picLocks noChangeAspect="1"/>
          </p:cNvPicPr>
          <p:nvPr/>
        </p:nvPicPr>
        <p:blipFill>
          <a:blip r:embed="rId5">
            <a:extLst>
              <a:ext uri="{28A0092B-C50C-407E-A947-70E740481C1C}">
                <a14:useLocalDpi xmlns:a14="http://schemas.microsoft.com/office/drawing/2010/main" val="0"/>
              </a:ext>
            </a:extLst>
          </a:blip>
          <a:srcRect l="19750" r="19750"/>
          <a:stretch>
            <a:fillRect/>
          </a:stretch>
        </p:blipFill>
        <p:spPr>
          <a:xfrm rot="10800000" flipH="1" flipV="1">
            <a:off x="4572000" y="1508461"/>
            <a:ext cx="905721" cy="905799"/>
          </a:xfrm>
          <a:prstGeom prst="ellipse">
            <a:avLst/>
          </a:prstGeom>
        </p:spPr>
      </p:pic>
      <p:pic>
        <p:nvPicPr>
          <p:cNvPr id="22" name="Espace réservé pour une image  16">
            <a:extLst>
              <a:ext uri="{FF2B5EF4-FFF2-40B4-BE49-F238E27FC236}">
                <a16:creationId xmlns:a16="http://schemas.microsoft.com/office/drawing/2014/main" id="{6874435A-B4F8-4343-80BA-5601C7FEA1B0}"/>
              </a:ext>
            </a:extLst>
          </p:cNvPr>
          <p:cNvPicPr>
            <a:picLocks noChangeAspect="1"/>
          </p:cNvPicPr>
          <p:nvPr/>
        </p:nvPicPr>
        <p:blipFill>
          <a:blip r:embed="rId6">
            <a:extLst>
              <a:ext uri="{28A0092B-C50C-407E-A947-70E740481C1C}">
                <a14:useLocalDpi xmlns:a14="http://schemas.microsoft.com/office/drawing/2010/main" val="0"/>
              </a:ext>
            </a:extLst>
          </a:blip>
          <a:srcRect l="13889" r="13889"/>
          <a:stretch>
            <a:fillRect/>
          </a:stretch>
        </p:blipFill>
        <p:spPr>
          <a:xfrm rot="10800000" flipH="1" flipV="1">
            <a:off x="6049626" y="1479495"/>
            <a:ext cx="905721" cy="905799"/>
          </a:xfrm>
          <a:prstGeom prst="ellipse">
            <a:avLst/>
          </a:prstGeom>
        </p:spPr>
      </p:pic>
      <p:pic>
        <p:nvPicPr>
          <p:cNvPr id="23" name="Espace réservé pour une image  12">
            <a:extLst>
              <a:ext uri="{FF2B5EF4-FFF2-40B4-BE49-F238E27FC236}">
                <a16:creationId xmlns:a16="http://schemas.microsoft.com/office/drawing/2014/main" id="{289E5390-686C-B244-A836-56D74D756E4F}"/>
              </a:ext>
            </a:extLst>
          </p:cNvPr>
          <p:cNvPicPr>
            <a:picLocks noChangeAspect="1"/>
          </p:cNvPicPr>
          <p:nvPr/>
        </p:nvPicPr>
        <p:blipFill>
          <a:blip r:embed="rId7" cstate="print">
            <a:extLst>
              <a:ext uri="{28A0092B-C50C-407E-A947-70E740481C1C}">
                <a14:useLocalDpi xmlns:a14="http://schemas.microsoft.com/office/drawing/2010/main" val="0"/>
              </a:ext>
            </a:extLst>
          </a:blip>
          <a:srcRect l="12500" r="12500"/>
          <a:stretch>
            <a:fillRect/>
          </a:stretch>
        </p:blipFill>
        <p:spPr>
          <a:xfrm rot="10800000" flipH="1" flipV="1">
            <a:off x="7596813" y="1479494"/>
            <a:ext cx="905721" cy="905799"/>
          </a:xfrm>
          <a:prstGeom prst="ellipse">
            <a:avLst/>
          </a:prstGeom>
        </p:spPr>
      </p:pic>
    </p:spTree>
    <p:extLst>
      <p:ext uri="{BB962C8B-B14F-4D97-AF65-F5344CB8AC3E}">
        <p14:creationId xmlns:p14="http://schemas.microsoft.com/office/powerpoint/2010/main" val="175814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4723"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sym typeface="Montserrat"/>
              </a:rPr>
              <a:t>RL’s challenges</a:t>
            </a:r>
            <a:endParaRPr lang="en-CA" sz="2000" dirty="0"/>
          </a:p>
        </p:txBody>
      </p:sp>
      <p:grpSp>
        <p:nvGrpSpPr>
          <p:cNvPr id="52" name="Group 51">
            <a:extLst>
              <a:ext uri="{FF2B5EF4-FFF2-40B4-BE49-F238E27FC236}">
                <a16:creationId xmlns:a16="http://schemas.microsoft.com/office/drawing/2014/main" id="{A759FA63-74E2-034E-BFC1-313E0B08884C}"/>
              </a:ext>
            </a:extLst>
          </p:cNvPr>
          <p:cNvGrpSpPr/>
          <p:nvPr/>
        </p:nvGrpSpPr>
        <p:grpSpPr>
          <a:xfrm>
            <a:off x="3124920" y="1714112"/>
            <a:ext cx="4916411" cy="2702406"/>
            <a:chOff x="3124920" y="1714112"/>
            <a:chExt cx="4916411" cy="2702406"/>
          </a:xfrm>
        </p:grpSpPr>
        <p:grpSp>
          <p:nvGrpSpPr>
            <p:cNvPr id="49" name="Group 48">
              <a:extLst>
                <a:ext uri="{FF2B5EF4-FFF2-40B4-BE49-F238E27FC236}">
                  <a16:creationId xmlns:a16="http://schemas.microsoft.com/office/drawing/2014/main" id="{DD71EB10-4195-674A-A7F2-95633B29089F}"/>
                </a:ext>
              </a:extLst>
            </p:cNvPr>
            <p:cNvGrpSpPr/>
            <p:nvPr/>
          </p:nvGrpSpPr>
          <p:grpSpPr>
            <a:xfrm>
              <a:off x="3124920" y="1714112"/>
              <a:ext cx="4815543" cy="2211928"/>
              <a:chOff x="3124920" y="1714112"/>
              <a:chExt cx="4815543" cy="2211928"/>
            </a:xfrm>
          </p:grpSpPr>
          <p:grpSp>
            <p:nvGrpSpPr>
              <p:cNvPr id="48" name="Group 47">
                <a:extLst>
                  <a:ext uri="{FF2B5EF4-FFF2-40B4-BE49-F238E27FC236}">
                    <a16:creationId xmlns:a16="http://schemas.microsoft.com/office/drawing/2014/main" id="{04F11DE1-2907-4C49-A0D7-A117D6D535E6}"/>
                  </a:ext>
                </a:extLst>
              </p:cNvPr>
              <p:cNvGrpSpPr/>
              <p:nvPr/>
            </p:nvGrpSpPr>
            <p:grpSpPr>
              <a:xfrm>
                <a:off x="3124920" y="1714112"/>
                <a:ext cx="4815543" cy="1997592"/>
                <a:chOff x="3124920" y="1714112"/>
                <a:chExt cx="4815543" cy="1997592"/>
              </a:xfrm>
            </p:grpSpPr>
            <p:grpSp>
              <p:nvGrpSpPr>
                <p:cNvPr id="27" name="Group 26">
                  <a:extLst>
                    <a:ext uri="{FF2B5EF4-FFF2-40B4-BE49-F238E27FC236}">
                      <a16:creationId xmlns:a16="http://schemas.microsoft.com/office/drawing/2014/main" id="{6D4B8567-4F7B-354B-AFED-1515192F48A7}"/>
                    </a:ext>
                  </a:extLst>
                </p:cNvPr>
                <p:cNvGrpSpPr/>
                <p:nvPr/>
              </p:nvGrpSpPr>
              <p:grpSpPr>
                <a:xfrm>
                  <a:off x="3165683" y="1714112"/>
                  <a:ext cx="4774780" cy="1202343"/>
                  <a:chOff x="3596369" y="1798547"/>
                  <a:chExt cx="4806486" cy="1210327"/>
                </a:xfrm>
              </p:grpSpPr>
              <p:grpSp>
                <p:nvGrpSpPr>
                  <p:cNvPr id="7" name="Google Shape;412;p28">
                    <a:extLst>
                      <a:ext uri="{FF2B5EF4-FFF2-40B4-BE49-F238E27FC236}">
                        <a16:creationId xmlns:a16="http://schemas.microsoft.com/office/drawing/2014/main" id="{A3F3A4BF-BB9D-FE49-B613-5606E8A98638}"/>
                      </a:ext>
                    </a:extLst>
                  </p:cNvPr>
                  <p:cNvGrpSpPr/>
                  <p:nvPr/>
                </p:nvGrpSpPr>
                <p:grpSpPr>
                  <a:xfrm>
                    <a:off x="3596369" y="1798547"/>
                    <a:ext cx="4806486" cy="1210327"/>
                    <a:chOff x="5778536" y="3183751"/>
                    <a:chExt cx="1203561" cy="303070"/>
                  </a:xfrm>
                </p:grpSpPr>
                <p:sp>
                  <p:nvSpPr>
                    <p:cNvPr id="8" name="Google Shape;413;p28">
                      <a:extLst>
                        <a:ext uri="{FF2B5EF4-FFF2-40B4-BE49-F238E27FC236}">
                          <a16:creationId xmlns:a16="http://schemas.microsoft.com/office/drawing/2014/main" id="{DF9D7CF0-2C40-2F48-9D46-2FF6D0A0F36E}"/>
                        </a:ext>
                      </a:extLst>
                    </p:cNvPr>
                    <p:cNvSpPr/>
                    <p:nvPr/>
                  </p:nvSpPr>
                  <p:spPr>
                    <a:xfrm>
                      <a:off x="6866007" y="3457539"/>
                      <a:ext cx="116090" cy="12876"/>
                    </a:xfrm>
                    <a:custGeom>
                      <a:avLst/>
                      <a:gdLst/>
                      <a:ahLst/>
                      <a:cxnLst/>
                      <a:rect l="l" t="t" r="r" b="b"/>
                      <a:pathLst>
                        <a:path w="1677" h="186" extrusionOk="0">
                          <a:moveTo>
                            <a:pt x="1" y="0"/>
                          </a:moveTo>
                          <a:cubicBezTo>
                            <a:pt x="13" y="25"/>
                            <a:pt x="13" y="62"/>
                            <a:pt x="13" y="87"/>
                          </a:cubicBezTo>
                          <a:cubicBezTo>
                            <a:pt x="13" y="124"/>
                            <a:pt x="13" y="148"/>
                            <a:pt x="1" y="185"/>
                          </a:cubicBezTo>
                          <a:lnTo>
                            <a:pt x="1677" y="185"/>
                          </a:lnTo>
                          <a:lnTo>
                            <a:pt x="1677" y="0"/>
                          </a:lnTo>
                          <a:close/>
                        </a:path>
                      </a:pathLst>
                    </a:custGeom>
                    <a:solidFill>
                      <a:srgbClr val="6B7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414;p28">
                      <a:extLst>
                        <a:ext uri="{FF2B5EF4-FFF2-40B4-BE49-F238E27FC236}">
                          <a16:creationId xmlns:a16="http://schemas.microsoft.com/office/drawing/2014/main" id="{95DA7AAC-E209-794D-85C2-53E169B5A7E6}"/>
                        </a:ext>
                      </a:extLst>
                    </p:cNvPr>
                    <p:cNvSpPr/>
                    <p:nvPr/>
                  </p:nvSpPr>
                  <p:spPr>
                    <a:xfrm>
                      <a:off x="5943156" y="3457539"/>
                      <a:ext cx="263609" cy="11976"/>
                    </a:xfrm>
                    <a:custGeom>
                      <a:avLst/>
                      <a:gdLst/>
                      <a:ahLst/>
                      <a:cxnLst/>
                      <a:rect l="l" t="t" r="r" b="b"/>
                      <a:pathLst>
                        <a:path w="3808" h="173" extrusionOk="0">
                          <a:moveTo>
                            <a:pt x="12" y="0"/>
                          </a:moveTo>
                          <a:cubicBezTo>
                            <a:pt x="12" y="25"/>
                            <a:pt x="25" y="50"/>
                            <a:pt x="12" y="74"/>
                          </a:cubicBezTo>
                          <a:cubicBezTo>
                            <a:pt x="25" y="111"/>
                            <a:pt x="12" y="148"/>
                            <a:pt x="0" y="173"/>
                          </a:cubicBezTo>
                          <a:lnTo>
                            <a:pt x="3807" y="173"/>
                          </a:lnTo>
                          <a:cubicBezTo>
                            <a:pt x="3795" y="148"/>
                            <a:pt x="3783" y="111"/>
                            <a:pt x="3783" y="74"/>
                          </a:cubicBezTo>
                          <a:cubicBezTo>
                            <a:pt x="3783" y="50"/>
                            <a:pt x="3795" y="25"/>
                            <a:pt x="3795" y="0"/>
                          </a:cubicBezTo>
                          <a:close/>
                        </a:path>
                      </a:pathLst>
                    </a:custGeom>
                    <a:solidFill>
                      <a:srgbClr val="6B7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415;p28">
                      <a:extLst>
                        <a:ext uri="{FF2B5EF4-FFF2-40B4-BE49-F238E27FC236}">
                          <a16:creationId xmlns:a16="http://schemas.microsoft.com/office/drawing/2014/main" id="{C4F405D4-3673-7046-BCD1-520AC6F5EE3C}"/>
                        </a:ext>
                      </a:extLst>
                    </p:cNvPr>
                    <p:cNvSpPr/>
                    <p:nvPr/>
                  </p:nvSpPr>
                  <p:spPr>
                    <a:xfrm>
                      <a:off x="6558090" y="3457539"/>
                      <a:ext cx="261947" cy="11976"/>
                    </a:xfrm>
                    <a:custGeom>
                      <a:avLst/>
                      <a:gdLst/>
                      <a:ahLst/>
                      <a:cxnLst/>
                      <a:rect l="l" t="t" r="r" b="b"/>
                      <a:pathLst>
                        <a:path w="3784" h="173" extrusionOk="0">
                          <a:moveTo>
                            <a:pt x="13" y="0"/>
                          </a:moveTo>
                          <a:cubicBezTo>
                            <a:pt x="13" y="25"/>
                            <a:pt x="13" y="50"/>
                            <a:pt x="26" y="74"/>
                          </a:cubicBezTo>
                          <a:cubicBezTo>
                            <a:pt x="13" y="111"/>
                            <a:pt x="13" y="148"/>
                            <a:pt x="1" y="173"/>
                          </a:cubicBezTo>
                          <a:lnTo>
                            <a:pt x="3784" y="173"/>
                          </a:lnTo>
                          <a:cubicBezTo>
                            <a:pt x="3771" y="148"/>
                            <a:pt x="3771" y="111"/>
                            <a:pt x="3771" y="74"/>
                          </a:cubicBezTo>
                          <a:cubicBezTo>
                            <a:pt x="3771" y="50"/>
                            <a:pt x="3771" y="25"/>
                            <a:pt x="3784" y="0"/>
                          </a:cubicBezTo>
                          <a:close/>
                        </a:path>
                      </a:pathLst>
                    </a:custGeom>
                    <a:solidFill>
                      <a:srgbClr val="6B7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416;p28">
                      <a:extLst>
                        <a:ext uri="{FF2B5EF4-FFF2-40B4-BE49-F238E27FC236}">
                          <a16:creationId xmlns:a16="http://schemas.microsoft.com/office/drawing/2014/main" id="{DD97BE6F-58EB-0044-9E0A-30F017B9BBE3}"/>
                        </a:ext>
                      </a:extLst>
                    </p:cNvPr>
                    <p:cNvSpPr/>
                    <p:nvPr/>
                  </p:nvSpPr>
                  <p:spPr>
                    <a:xfrm>
                      <a:off x="5778536" y="3457539"/>
                      <a:ext cx="119482" cy="11976"/>
                    </a:xfrm>
                    <a:custGeom>
                      <a:avLst/>
                      <a:gdLst/>
                      <a:ahLst/>
                      <a:cxnLst/>
                      <a:rect l="l" t="t" r="r" b="b"/>
                      <a:pathLst>
                        <a:path w="1726" h="173" extrusionOk="0">
                          <a:moveTo>
                            <a:pt x="0" y="0"/>
                          </a:moveTo>
                          <a:lnTo>
                            <a:pt x="0" y="173"/>
                          </a:lnTo>
                          <a:lnTo>
                            <a:pt x="1725" y="173"/>
                          </a:lnTo>
                          <a:cubicBezTo>
                            <a:pt x="1713" y="148"/>
                            <a:pt x="1713" y="111"/>
                            <a:pt x="1713" y="74"/>
                          </a:cubicBezTo>
                          <a:cubicBezTo>
                            <a:pt x="1713" y="50"/>
                            <a:pt x="1713" y="25"/>
                            <a:pt x="1725" y="0"/>
                          </a:cubicBezTo>
                          <a:close/>
                        </a:path>
                      </a:pathLst>
                    </a:custGeom>
                    <a:solidFill>
                      <a:srgbClr val="6B7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17;p28">
                      <a:extLst>
                        <a:ext uri="{FF2B5EF4-FFF2-40B4-BE49-F238E27FC236}">
                          <a16:creationId xmlns:a16="http://schemas.microsoft.com/office/drawing/2014/main" id="{81AC4044-3CA6-7242-9923-8C89395B5BFF}"/>
                        </a:ext>
                      </a:extLst>
                    </p:cNvPr>
                    <p:cNvSpPr/>
                    <p:nvPr/>
                  </p:nvSpPr>
                  <p:spPr>
                    <a:xfrm>
                      <a:off x="6251904" y="3457539"/>
                      <a:ext cx="261047" cy="11976"/>
                    </a:xfrm>
                    <a:custGeom>
                      <a:avLst/>
                      <a:gdLst/>
                      <a:ahLst/>
                      <a:cxnLst/>
                      <a:rect l="l" t="t" r="r" b="b"/>
                      <a:pathLst>
                        <a:path w="3771" h="173" extrusionOk="0">
                          <a:moveTo>
                            <a:pt x="0" y="0"/>
                          </a:moveTo>
                          <a:cubicBezTo>
                            <a:pt x="13" y="25"/>
                            <a:pt x="13" y="50"/>
                            <a:pt x="13" y="74"/>
                          </a:cubicBezTo>
                          <a:cubicBezTo>
                            <a:pt x="13" y="111"/>
                            <a:pt x="13" y="148"/>
                            <a:pt x="0" y="173"/>
                          </a:cubicBezTo>
                          <a:lnTo>
                            <a:pt x="3771" y="173"/>
                          </a:lnTo>
                          <a:cubicBezTo>
                            <a:pt x="3759" y="148"/>
                            <a:pt x="3759" y="111"/>
                            <a:pt x="3759" y="74"/>
                          </a:cubicBezTo>
                          <a:cubicBezTo>
                            <a:pt x="3759" y="50"/>
                            <a:pt x="3759" y="25"/>
                            <a:pt x="3771" y="0"/>
                          </a:cubicBezTo>
                          <a:close/>
                        </a:path>
                      </a:pathLst>
                    </a:custGeom>
                    <a:solidFill>
                      <a:srgbClr val="6B76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418;p28">
                      <a:extLst>
                        <a:ext uri="{FF2B5EF4-FFF2-40B4-BE49-F238E27FC236}">
                          <a16:creationId xmlns:a16="http://schemas.microsoft.com/office/drawing/2014/main" id="{BA975745-C460-434C-9FAF-12500AA9331F}"/>
                        </a:ext>
                      </a:extLst>
                    </p:cNvPr>
                    <p:cNvSpPr/>
                    <p:nvPr/>
                  </p:nvSpPr>
                  <p:spPr>
                    <a:xfrm>
                      <a:off x="5827133" y="3187143"/>
                      <a:ext cx="194522" cy="252533"/>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19;p28">
                      <a:extLst>
                        <a:ext uri="{FF2B5EF4-FFF2-40B4-BE49-F238E27FC236}">
                          <a16:creationId xmlns:a16="http://schemas.microsoft.com/office/drawing/2014/main" id="{7C7DF2C8-548F-3E47-BD80-D2260E7BD65D}"/>
                        </a:ext>
                      </a:extLst>
                    </p:cNvPr>
                    <p:cNvSpPr/>
                    <p:nvPr/>
                  </p:nvSpPr>
                  <p:spPr>
                    <a:xfrm>
                      <a:off x="6132489" y="3183751"/>
                      <a:ext cx="197084" cy="255925"/>
                    </a:xfrm>
                    <a:custGeom>
                      <a:avLst/>
                      <a:gdLst/>
                      <a:ahLst/>
                      <a:cxnLst/>
                      <a:rect l="l" t="t" r="r" b="b"/>
                      <a:pathLst>
                        <a:path w="2847" h="3697" extrusionOk="0">
                          <a:moveTo>
                            <a:pt x="1402" y="290"/>
                          </a:moveTo>
                          <a:cubicBezTo>
                            <a:pt x="1667" y="290"/>
                            <a:pt x="1936" y="387"/>
                            <a:pt x="2157" y="604"/>
                          </a:cubicBezTo>
                          <a:cubicBezTo>
                            <a:pt x="2847" y="1294"/>
                            <a:pt x="2354" y="2465"/>
                            <a:pt x="1393" y="2465"/>
                          </a:cubicBezTo>
                          <a:cubicBezTo>
                            <a:pt x="789" y="2465"/>
                            <a:pt x="296" y="1984"/>
                            <a:pt x="296" y="1393"/>
                          </a:cubicBezTo>
                          <a:cubicBezTo>
                            <a:pt x="296" y="730"/>
                            <a:pt x="838" y="290"/>
                            <a:pt x="1402" y="290"/>
                          </a:cubicBezTo>
                          <a:close/>
                          <a:moveTo>
                            <a:pt x="1380" y="0"/>
                          </a:moveTo>
                          <a:cubicBezTo>
                            <a:pt x="617" y="0"/>
                            <a:pt x="1" y="641"/>
                            <a:pt x="25" y="1405"/>
                          </a:cubicBezTo>
                          <a:cubicBezTo>
                            <a:pt x="25" y="2452"/>
                            <a:pt x="1220" y="3561"/>
                            <a:pt x="1368" y="3697"/>
                          </a:cubicBezTo>
                          <a:lnTo>
                            <a:pt x="1405" y="3697"/>
                          </a:lnTo>
                          <a:cubicBezTo>
                            <a:pt x="1565" y="3549"/>
                            <a:pt x="2748" y="2502"/>
                            <a:pt x="2748" y="1405"/>
                          </a:cubicBezTo>
                          <a:cubicBezTo>
                            <a:pt x="2773" y="641"/>
                            <a:pt x="2157" y="0"/>
                            <a:pt x="1380" y="0"/>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20;p28">
                      <a:extLst>
                        <a:ext uri="{FF2B5EF4-FFF2-40B4-BE49-F238E27FC236}">
                          <a16:creationId xmlns:a16="http://schemas.microsoft.com/office/drawing/2014/main" id="{257740EF-3A2F-C745-B3DF-C8BECE04657F}"/>
                        </a:ext>
                      </a:extLst>
                    </p:cNvPr>
                    <p:cNvSpPr/>
                    <p:nvPr/>
                  </p:nvSpPr>
                  <p:spPr>
                    <a:xfrm>
                      <a:off x="6441237" y="3187143"/>
                      <a:ext cx="195145" cy="252533"/>
                    </a:xfrm>
                    <a:custGeom>
                      <a:avLst/>
                      <a:gdLst/>
                      <a:ahLst/>
                      <a:cxnLst/>
                      <a:rect l="l" t="t" r="r" b="b"/>
                      <a:pathLst>
                        <a:path w="2819" h="3648" extrusionOk="0">
                          <a:moveTo>
                            <a:pt x="1370" y="245"/>
                          </a:moveTo>
                          <a:cubicBezTo>
                            <a:pt x="1637" y="245"/>
                            <a:pt x="1910" y="345"/>
                            <a:pt x="2132" y="567"/>
                          </a:cubicBezTo>
                          <a:cubicBezTo>
                            <a:pt x="2819" y="1242"/>
                            <a:pt x="2335" y="2416"/>
                            <a:pt x="1371" y="2416"/>
                          </a:cubicBezTo>
                          <a:cubicBezTo>
                            <a:pt x="1366" y="2416"/>
                            <a:pt x="1361" y="2416"/>
                            <a:pt x="1356" y="2416"/>
                          </a:cubicBezTo>
                          <a:cubicBezTo>
                            <a:pt x="765" y="2416"/>
                            <a:pt x="284" y="1935"/>
                            <a:pt x="272" y="1344"/>
                          </a:cubicBezTo>
                          <a:cubicBezTo>
                            <a:pt x="272" y="684"/>
                            <a:pt x="809" y="245"/>
                            <a:pt x="1370" y="245"/>
                          </a:cubicBezTo>
                          <a:close/>
                          <a:moveTo>
                            <a:pt x="1369" y="1"/>
                          </a:moveTo>
                          <a:cubicBezTo>
                            <a:pt x="617" y="1"/>
                            <a:pt x="1" y="604"/>
                            <a:pt x="1" y="1356"/>
                          </a:cubicBezTo>
                          <a:cubicBezTo>
                            <a:pt x="1" y="2391"/>
                            <a:pt x="1196" y="3512"/>
                            <a:pt x="1344" y="3648"/>
                          </a:cubicBezTo>
                          <a:lnTo>
                            <a:pt x="1381" y="3648"/>
                          </a:lnTo>
                          <a:cubicBezTo>
                            <a:pt x="1541" y="3512"/>
                            <a:pt x="2724" y="2453"/>
                            <a:pt x="2724" y="1356"/>
                          </a:cubicBezTo>
                          <a:cubicBezTo>
                            <a:pt x="2724" y="604"/>
                            <a:pt x="2108" y="1"/>
                            <a:pt x="136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421;p28">
                      <a:extLst>
                        <a:ext uri="{FF2B5EF4-FFF2-40B4-BE49-F238E27FC236}">
                          <a16:creationId xmlns:a16="http://schemas.microsoft.com/office/drawing/2014/main" id="{912D3793-87F6-7A4F-A638-9BD1CCAD786C}"/>
                        </a:ext>
                      </a:extLst>
                    </p:cNvPr>
                    <p:cNvSpPr/>
                    <p:nvPr/>
                  </p:nvSpPr>
                  <p:spPr>
                    <a:xfrm>
                      <a:off x="6749154" y="3187143"/>
                      <a:ext cx="194591" cy="252533"/>
                    </a:xfrm>
                    <a:custGeom>
                      <a:avLst/>
                      <a:gdLst/>
                      <a:ahLst/>
                      <a:cxnLst/>
                      <a:rect l="l" t="t" r="r" b="b"/>
                      <a:pathLst>
                        <a:path w="2811" h="3648" extrusionOk="0">
                          <a:moveTo>
                            <a:pt x="1366" y="241"/>
                          </a:moveTo>
                          <a:cubicBezTo>
                            <a:pt x="1630" y="241"/>
                            <a:pt x="1900" y="338"/>
                            <a:pt x="2120" y="555"/>
                          </a:cubicBezTo>
                          <a:cubicBezTo>
                            <a:pt x="2810" y="1245"/>
                            <a:pt x="2330" y="2416"/>
                            <a:pt x="1356" y="2416"/>
                          </a:cubicBezTo>
                          <a:cubicBezTo>
                            <a:pt x="765" y="2416"/>
                            <a:pt x="272" y="1935"/>
                            <a:pt x="272" y="1344"/>
                          </a:cubicBezTo>
                          <a:cubicBezTo>
                            <a:pt x="264" y="681"/>
                            <a:pt x="803" y="241"/>
                            <a:pt x="1366" y="241"/>
                          </a:cubicBezTo>
                          <a:close/>
                          <a:moveTo>
                            <a:pt x="1356" y="1"/>
                          </a:moveTo>
                          <a:cubicBezTo>
                            <a:pt x="605" y="1"/>
                            <a:pt x="1" y="604"/>
                            <a:pt x="1" y="1356"/>
                          </a:cubicBezTo>
                          <a:cubicBezTo>
                            <a:pt x="1" y="2391"/>
                            <a:pt x="1184" y="3512"/>
                            <a:pt x="1344" y="3648"/>
                          </a:cubicBezTo>
                          <a:lnTo>
                            <a:pt x="1369" y="3648"/>
                          </a:lnTo>
                          <a:cubicBezTo>
                            <a:pt x="1529" y="3512"/>
                            <a:pt x="2712" y="2453"/>
                            <a:pt x="2712" y="1356"/>
                          </a:cubicBezTo>
                          <a:cubicBezTo>
                            <a:pt x="2712" y="604"/>
                            <a:pt x="2108" y="1"/>
                            <a:pt x="1356"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422;p28">
                      <a:extLst>
                        <a:ext uri="{FF2B5EF4-FFF2-40B4-BE49-F238E27FC236}">
                          <a16:creationId xmlns:a16="http://schemas.microsoft.com/office/drawing/2014/main" id="{1DB53643-149E-EC43-B17B-00BE42C1A8F7}"/>
                        </a:ext>
                      </a:extLst>
                    </p:cNvPr>
                    <p:cNvSpPr/>
                    <p:nvPr/>
                  </p:nvSpPr>
                  <p:spPr>
                    <a:xfrm>
                      <a:off x="5904735" y="3450824"/>
                      <a:ext cx="27967" cy="23813"/>
                    </a:xfrm>
                    <a:custGeom>
                      <a:avLst/>
                      <a:gdLst/>
                      <a:ahLst/>
                      <a:cxnLst/>
                      <a:rect l="l" t="t" r="r" b="b"/>
                      <a:pathLst>
                        <a:path w="404" h="344" extrusionOk="0">
                          <a:moveTo>
                            <a:pt x="233" y="1"/>
                          </a:moveTo>
                          <a:cubicBezTo>
                            <a:pt x="196" y="1"/>
                            <a:pt x="157" y="15"/>
                            <a:pt x="124" y="48"/>
                          </a:cubicBezTo>
                          <a:cubicBezTo>
                            <a:pt x="1" y="147"/>
                            <a:pt x="75" y="332"/>
                            <a:pt x="235" y="344"/>
                          </a:cubicBezTo>
                          <a:cubicBezTo>
                            <a:pt x="321" y="344"/>
                            <a:pt x="395" y="270"/>
                            <a:pt x="395" y="184"/>
                          </a:cubicBezTo>
                          <a:cubicBezTo>
                            <a:pt x="404" y="80"/>
                            <a:pt x="321" y="1"/>
                            <a:pt x="2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423;p28">
                      <a:extLst>
                        <a:ext uri="{FF2B5EF4-FFF2-40B4-BE49-F238E27FC236}">
                          <a16:creationId xmlns:a16="http://schemas.microsoft.com/office/drawing/2014/main" id="{3B6F3F9B-DB3B-8040-A830-6BDAF1EFB690}"/>
                        </a:ext>
                      </a:extLst>
                    </p:cNvPr>
                    <p:cNvSpPr/>
                    <p:nvPr/>
                  </p:nvSpPr>
                  <p:spPr>
                    <a:xfrm>
                      <a:off x="5897051" y="3439610"/>
                      <a:ext cx="47834" cy="47211"/>
                    </a:xfrm>
                    <a:custGeom>
                      <a:avLst/>
                      <a:gdLst/>
                      <a:ahLst/>
                      <a:cxnLst/>
                      <a:rect l="l" t="t" r="r" b="b"/>
                      <a:pathLst>
                        <a:path w="691" h="682" extrusionOk="0">
                          <a:moveTo>
                            <a:pt x="344" y="163"/>
                          </a:moveTo>
                          <a:cubicBezTo>
                            <a:pt x="432" y="163"/>
                            <a:pt x="515" y="242"/>
                            <a:pt x="506" y="346"/>
                          </a:cubicBezTo>
                          <a:cubicBezTo>
                            <a:pt x="506" y="432"/>
                            <a:pt x="432" y="506"/>
                            <a:pt x="346" y="506"/>
                          </a:cubicBezTo>
                          <a:cubicBezTo>
                            <a:pt x="186" y="494"/>
                            <a:pt x="112" y="309"/>
                            <a:pt x="235" y="210"/>
                          </a:cubicBezTo>
                          <a:cubicBezTo>
                            <a:pt x="268" y="177"/>
                            <a:pt x="307" y="163"/>
                            <a:pt x="344" y="163"/>
                          </a:cubicBezTo>
                          <a:close/>
                          <a:moveTo>
                            <a:pt x="321" y="1"/>
                          </a:moveTo>
                          <a:cubicBezTo>
                            <a:pt x="173" y="1"/>
                            <a:pt x="38" y="112"/>
                            <a:pt x="13" y="259"/>
                          </a:cubicBezTo>
                          <a:cubicBezTo>
                            <a:pt x="1" y="284"/>
                            <a:pt x="1" y="309"/>
                            <a:pt x="1" y="333"/>
                          </a:cubicBezTo>
                          <a:cubicBezTo>
                            <a:pt x="1" y="370"/>
                            <a:pt x="1" y="407"/>
                            <a:pt x="13" y="432"/>
                          </a:cubicBezTo>
                          <a:cubicBezTo>
                            <a:pt x="56" y="598"/>
                            <a:pt x="198" y="681"/>
                            <a:pt x="340" y="681"/>
                          </a:cubicBezTo>
                          <a:cubicBezTo>
                            <a:pt x="481" y="681"/>
                            <a:pt x="623" y="598"/>
                            <a:pt x="666" y="432"/>
                          </a:cubicBezTo>
                          <a:cubicBezTo>
                            <a:pt x="678" y="407"/>
                            <a:pt x="691" y="370"/>
                            <a:pt x="691" y="333"/>
                          </a:cubicBezTo>
                          <a:cubicBezTo>
                            <a:pt x="691" y="309"/>
                            <a:pt x="678" y="284"/>
                            <a:pt x="678" y="259"/>
                          </a:cubicBezTo>
                          <a:cubicBezTo>
                            <a:pt x="642" y="112"/>
                            <a:pt x="506" y="1"/>
                            <a:pt x="358" y="1"/>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424;p28">
                      <a:extLst>
                        <a:ext uri="{FF2B5EF4-FFF2-40B4-BE49-F238E27FC236}">
                          <a16:creationId xmlns:a16="http://schemas.microsoft.com/office/drawing/2014/main" id="{1F64E553-FD28-714D-A21F-214280C98506}"/>
                        </a:ext>
                      </a:extLst>
                    </p:cNvPr>
                    <p:cNvSpPr/>
                    <p:nvPr/>
                  </p:nvSpPr>
                  <p:spPr>
                    <a:xfrm>
                      <a:off x="6212929" y="3450686"/>
                      <a:ext cx="28521" cy="24021"/>
                    </a:xfrm>
                    <a:custGeom>
                      <a:avLst/>
                      <a:gdLst/>
                      <a:ahLst/>
                      <a:cxnLst/>
                      <a:rect l="l" t="t" r="r" b="b"/>
                      <a:pathLst>
                        <a:path w="412" h="347" extrusionOk="0">
                          <a:moveTo>
                            <a:pt x="227" y="0"/>
                          </a:moveTo>
                          <a:cubicBezTo>
                            <a:pt x="185" y="0"/>
                            <a:pt x="142" y="16"/>
                            <a:pt x="108" y="50"/>
                          </a:cubicBezTo>
                          <a:cubicBezTo>
                            <a:pt x="0" y="158"/>
                            <a:pt x="78" y="346"/>
                            <a:pt x="229" y="346"/>
                          </a:cubicBezTo>
                          <a:cubicBezTo>
                            <a:pt x="234" y="346"/>
                            <a:pt x="238" y="346"/>
                            <a:pt x="243" y="346"/>
                          </a:cubicBezTo>
                          <a:cubicBezTo>
                            <a:pt x="329" y="334"/>
                            <a:pt x="391" y="272"/>
                            <a:pt x="403" y="186"/>
                          </a:cubicBezTo>
                          <a:cubicBezTo>
                            <a:pt x="412" y="75"/>
                            <a:pt x="321" y="0"/>
                            <a:pt x="2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425;p28">
                      <a:extLst>
                        <a:ext uri="{FF2B5EF4-FFF2-40B4-BE49-F238E27FC236}">
                          <a16:creationId xmlns:a16="http://schemas.microsoft.com/office/drawing/2014/main" id="{9D7B6A8D-F8D8-4844-9F13-984608683EC7}"/>
                        </a:ext>
                      </a:extLst>
                    </p:cNvPr>
                    <p:cNvSpPr/>
                    <p:nvPr/>
                  </p:nvSpPr>
                  <p:spPr>
                    <a:xfrm>
                      <a:off x="6204968" y="3439610"/>
                      <a:ext cx="47834" cy="47211"/>
                    </a:xfrm>
                    <a:custGeom>
                      <a:avLst/>
                      <a:gdLst/>
                      <a:ahLst/>
                      <a:cxnLst/>
                      <a:rect l="l" t="t" r="r" b="b"/>
                      <a:pathLst>
                        <a:path w="691" h="682" extrusionOk="0">
                          <a:moveTo>
                            <a:pt x="342" y="160"/>
                          </a:moveTo>
                          <a:cubicBezTo>
                            <a:pt x="436" y="160"/>
                            <a:pt x="527" y="235"/>
                            <a:pt x="518" y="346"/>
                          </a:cubicBezTo>
                          <a:cubicBezTo>
                            <a:pt x="506" y="432"/>
                            <a:pt x="444" y="494"/>
                            <a:pt x="358" y="506"/>
                          </a:cubicBezTo>
                          <a:cubicBezTo>
                            <a:pt x="353" y="506"/>
                            <a:pt x="349" y="506"/>
                            <a:pt x="344" y="506"/>
                          </a:cubicBezTo>
                          <a:cubicBezTo>
                            <a:pt x="193" y="506"/>
                            <a:pt x="115" y="318"/>
                            <a:pt x="223" y="210"/>
                          </a:cubicBezTo>
                          <a:cubicBezTo>
                            <a:pt x="257" y="176"/>
                            <a:pt x="300" y="160"/>
                            <a:pt x="342" y="160"/>
                          </a:cubicBezTo>
                          <a:close/>
                          <a:moveTo>
                            <a:pt x="321" y="1"/>
                          </a:moveTo>
                          <a:cubicBezTo>
                            <a:pt x="173" y="1"/>
                            <a:pt x="50" y="112"/>
                            <a:pt x="13" y="259"/>
                          </a:cubicBezTo>
                          <a:cubicBezTo>
                            <a:pt x="13" y="284"/>
                            <a:pt x="1" y="309"/>
                            <a:pt x="1" y="333"/>
                          </a:cubicBezTo>
                          <a:cubicBezTo>
                            <a:pt x="1" y="370"/>
                            <a:pt x="13" y="395"/>
                            <a:pt x="25" y="432"/>
                          </a:cubicBezTo>
                          <a:cubicBezTo>
                            <a:pt x="69" y="598"/>
                            <a:pt x="210" y="681"/>
                            <a:pt x="352" y="681"/>
                          </a:cubicBezTo>
                          <a:cubicBezTo>
                            <a:pt x="494" y="681"/>
                            <a:pt x="635" y="598"/>
                            <a:pt x="678" y="432"/>
                          </a:cubicBezTo>
                          <a:cubicBezTo>
                            <a:pt x="691" y="395"/>
                            <a:pt x="691" y="370"/>
                            <a:pt x="691" y="333"/>
                          </a:cubicBezTo>
                          <a:cubicBezTo>
                            <a:pt x="691" y="309"/>
                            <a:pt x="691" y="284"/>
                            <a:pt x="678" y="259"/>
                          </a:cubicBezTo>
                          <a:cubicBezTo>
                            <a:pt x="642" y="99"/>
                            <a:pt x="506" y="1"/>
                            <a:pt x="358" y="1"/>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426;p28">
                      <a:extLst>
                        <a:ext uri="{FF2B5EF4-FFF2-40B4-BE49-F238E27FC236}">
                          <a16:creationId xmlns:a16="http://schemas.microsoft.com/office/drawing/2014/main" id="{D8388B3A-39F5-0C46-A11F-1AFE5A3F0363}"/>
                        </a:ext>
                      </a:extLst>
                    </p:cNvPr>
                    <p:cNvSpPr/>
                    <p:nvPr/>
                  </p:nvSpPr>
                  <p:spPr>
                    <a:xfrm>
                      <a:off x="6519739" y="3450824"/>
                      <a:ext cx="27967" cy="23813"/>
                    </a:xfrm>
                    <a:custGeom>
                      <a:avLst/>
                      <a:gdLst/>
                      <a:ahLst/>
                      <a:cxnLst/>
                      <a:rect l="l" t="t" r="r" b="b"/>
                      <a:pathLst>
                        <a:path w="404" h="344" extrusionOk="0">
                          <a:moveTo>
                            <a:pt x="223" y="1"/>
                          </a:moveTo>
                          <a:cubicBezTo>
                            <a:pt x="184" y="1"/>
                            <a:pt x="144" y="15"/>
                            <a:pt x="111" y="48"/>
                          </a:cubicBezTo>
                          <a:cubicBezTo>
                            <a:pt x="0" y="147"/>
                            <a:pt x="74" y="332"/>
                            <a:pt x="235" y="344"/>
                          </a:cubicBezTo>
                          <a:cubicBezTo>
                            <a:pt x="321" y="344"/>
                            <a:pt x="395" y="270"/>
                            <a:pt x="395" y="184"/>
                          </a:cubicBezTo>
                          <a:cubicBezTo>
                            <a:pt x="403" y="80"/>
                            <a:pt x="315" y="1"/>
                            <a:pt x="2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427;p28">
                      <a:extLst>
                        <a:ext uri="{FF2B5EF4-FFF2-40B4-BE49-F238E27FC236}">
                          <a16:creationId xmlns:a16="http://schemas.microsoft.com/office/drawing/2014/main" id="{4E993AF3-31B1-F44E-A791-01621D978D16}"/>
                        </a:ext>
                      </a:extLst>
                    </p:cNvPr>
                    <p:cNvSpPr/>
                    <p:nvPr/>
                  </p:nvSpPr>
                  <p:spPr>
                    <a:xfrm>
                      <a:off x="6512055" y="3439610"/>
                      <a:ext cx="47834" cy="47211"/>
                    </a:xfrm>
                    <a:custGeom>
                      <a:avLst/>
                      <a:gdLst/>
                      <a:ahLst/>
                      <a:cxnLst/>
                      <a:rect l="l" t="t" r="r" b="b"/>
                      <a:pathLst>
                        <a:path w="691" h="682" extrusionOk="0">
                          <a:moveTo>
                            <a:pt x="334" y="163"/>
                          </a:moveTo>
                          <a:cubicBezTo>
                            <a:pt x="426" y="163"/>
                            <a:pt x="514" y="242"/>
                            <a:pt x="506" y="346"/>
                          </a:cubicBezTo>
                          <a:cubicBezTo>
                            <a:pt x="506" y="432"/>
                            <a:pt x="432" y="506"/>
                            <a:pt x="346" y="506"/>
                          </a:cubicBezTo>
                          <a:cubicBezTo>
                            <a:pt x="185" y="494"/>
                            <a:pt x="111" y="309"/>
                            <a:pt x="222" y="210"/>
                          </a:cubicBezTo>
                          <a:cubicBezTo>
                            <a:pt x="255" y="177"/>
                            <a:pt x="295" y="163"/>
                            <a:pt x="334" y="163"/>
                          </a:cubicBezTo>
                          <a:close/>
                          <a:moveTo>
                            <a:pt x="321" y="1"/>
                          </a:moveTo>
                          <a:cubicBezTo>
                            <a:pt x="173" y="1"/>
                            <a:pt x="37" y="112"/>
                            <a:pt x="13" y="259"/>
                          </a:cubicBezTo>
                          <a:cubicBezTo>
                            <a:pt x="1" y="284"/>
                            <a:pt x="1" y="309"/>
                            <a:pt x="1" y="333"/>
                          </a:cubicBezTo>
                          <a:cubicBezTo>
                            <a:pt x="1" y="370"/>
                            <a:pt x="1" y="407"/>
                            <a:pt x="13" y="432"/>
                          </a:cubicBezTo>
                          <a:cubicBezTo>
                            <a:pt x="56" y="598"/>
                            <a:pt x="198" y="681"/>
                            <a:pt x="339" y="681"/>
                          </a:cubicBezTo>
                          <a:cubicBezTo>
                            <a:pt x="481" y="681"/>
                            <a:pt x="623" y="598"/>
                            <a:pt x="666" y="432"/>
                          </a:cubicBezTo>
                          <a:cubicBezTo>
                            <a:pt x="678" y="407"/>
                            <a:pt x="678" y="370"/>
                            <a:pt x="691" y="333"/>
                          </a:cubicBezTo>
                          <a:cubicBezTo>
                            <a:pt x="678" y="309"/>
                            <a:pt x="678" y="284"/>
                            <a:pt x="678" y="259"/>
                          </a:cubicBezTo>
                          <a:cubicBezTo>
                            <a:pt x="641" y="112"/>
                            <a:pt x="506" y="1"/>
                            <a:pt x="358" y="1"/>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428;p28">
                      <a:extLst>
                        <a:ext uri="{FF2B5EF4-FFF2-40B4-BE49-F238E27FC236}">
                          <a16:creationId xmlns:a16="http://schemas.microsoft.com/office/drawing/2014/main" id="{BE0B2CB1-9276-7F40-B881-8D291EBB1219}"/>
                        </a:ext>
                      </a:extLst>
                    </p:cNvPr>
                    <p:cNvSpPr/>
                    <p:nvPr/>
                  </p:nvSpPr>
                  <p:spPr>
                    <a:xfrm>
                      <a:off x="6827656" y="3450824"/>
                      <a:ext cx="27967" cy="23813"/>
                    </a:xfrm>
                    <a:custGeom>
                      <a:avLst/>
                      <a:gdLst/>
                      <a:ahLst/>
                      <a:cxnLst/>
                      <a:rect l="l" t="t" r="r" b="b"/>
                      <a:pathLst>
                        <a:path w="404" h="344" extrusionOk="0">
                          <a:moveTo>
                            <a:pt x="223" y="1"/>
                          </a:moveTo>
                          <a:cubicBezTo>
                            <a:pt x="184" y="1"/>
                            <a:pt x="144" y="15"/>
                            <a:pt x="111" y="48"/>
                          </a:cubicBezTo>
                          <a:cubicBezTo>
                            <a:pt x="0" y="147"/>
                            <a:pt x="74" y="332"/>
                            <a:pt x="222" y="344"/>
                          </a:cubicBezTo>
                          <a:cubicBezTo>
                            <a:pt x="308" y="344"/>
                            <a:pt x="382" y="270"/>
                            <a:pt x="395" y="184"/>
                          </a:cubicBezTo>
                          <a:cubicBezTo>
                            <a:pt x="403" y="80"/>
                            <a:pt x="315" y="1"/>
                            <a:pt x="2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429;p28">
                      <a:extLst>
                        <a:ext uri="{FF2B5EF4-FFF2-40B4-BE49-F238E27FC236}">
                          <a16:creationId xmlns:a16="http://schemas.microsoft.com/office/drawing/2014/main" id="{CE3D49A9-03C2-5149-B378-7ED6AB48F3B0}"/>
                        </a:ext>
                      </a:extLst>
                    </p:cNvPr>
                    <p:cNvSpPr/>
                    <p:nvPr/>
                  </p:nvSpPr>
                  <p:spPr>
                    <a:xfrm>
                      <a:off x="6819141" y="3439610"/>
                      <a:ext cx="47834" cy="47211"/>
                    </a:xfrm>
                    <a:custGeom>
                      <a:avLst/>
                      <a:gdLst/>
                      <a:ahLst/>
                      <a:cxnLst/>
                      <a:rect l="l" t="t" r="r" b="b"/>
                      <a:pathLst>
                        <a:path w="691" h="682" extrusionOk="0">
                          <a:moveTo>
                            <a:pt x="340" y="165"/>
                          </a:moveTo>
                          <a:cubicBezTo>
                            <a:pt x="431" y="165"/>
                            <a:pt x="518" y="232"/>
                            <a:pt x="518" y="333"/>
                          </a:cubicBezTo>
                          <a:cubicBezTo>
                            <a:pt x="518" y="420"/>
                            <a:pt x="444" y="506"/>
                            <a:pt x="345" y="506"/>
                          </a:cubicBezTo>
                          <a:cubicBezTo>
                            <a:pt x="197" y="494"/>
                            <a:pt x="123" y="321"/>
                            <a:pt x="222" y="210"/>
                          </a:cubicBezTo>
                          <a:cubicBezTo>
                            <a:pt x="257" y="179"/>
                            <a:pt x="299" y="165"/>
                            <a:pt x="340" y="165"/>
                          </a:cubicBezTo>
                          <a:close/>
                          <a:moveTo>
                            <a:pt x="333" y="1"/>
                          </a:moveTo>
                          <a:cubicBezTo>
                            <a:pt x="173" y="1"/>
                            <a:pt x="49" y="112"/>
                            <a:pt x="13" y="259"/>
                          </a:cubicBezTo>
                          <a:cubicBezTo>
                            <a:pt x="0" y="284"/>
                            <a:pt x="0" y="309"/>
                            <a:pt x="0" y="333"/>
                          </a:cubicBezTo>
                          <a:cubicBezTo>
                            <a:pt x="0" y="370"/>
                            <a:pt x="0" y="407"/>
                            <a:pt x="13" y="432"/>
                          </a:cubicBezTo>
                          <a:cubicBezTo>
                            <a:pt x="62" y="598"/>
                            <a:pt x="204" y="681"/>
                            <a:pt x="345" y="681"/>
                          </a:cubicBezTo>
                          <a:cubicBezTo>
                            <a:pt x="487" y="681"/>
                            <a:pt x="629" y="598"/>
                            <a:pt x="678" y="432"/>
                          </a:cubicBezTo>
                          <a:cubicBezTo>
                            <a:pt x="690" y="407"/>
                            <a:pt x="690" y="370"/>
                            <a:pt x="690" y="333"/>
                          </a:cubicBezTo>
                          <a:cubicBezTo>
                            <a:pt x="690" y="309"/>
                            <a:pt x="690" y="284"/>
                            <a:pt x="678" y="259"/>
                          </a:cubicBezTo>
                          <a:cubicBezTo>
                            <a:pt x="641" y="112"/>
                            <a:pt x="518" y="1"/>
                            <a:pt x="358" y="1"/>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 name="Rectangle 2">
                    <a:extLst>
                      <a:ext uri="{FF2B5EF4-FFF2-40B4-BE49-F238E27FC236}">
                        <a16:creationId xmlns:a16="http://schemas.microsoft.com/office/drawing/2014/main" id="{1A524B22-5DE9-3844-9B93-E320D276F489}"/>
                      </a:ext>
                    </a:extLst>
                  </p:cNvPr>
                  <p:cNvSpPr/>
                  <p:nvPr/>
                </p:nvSpPr>
                <p:spPr>
                  <a:xfrm>
                    <a:off x="3805089" y="2066899"/>
                    <a:ext cx="776834" cy="184666"/>
                  </a:xfrm>
                  <a:prstGeom prst="rect">
                    <a:avLst/>
                  </a:prstGeom>
                </p:spPr>
                <p:txBody>
                  <a:bodyPr wrap="square">
                    <a:spAutoFit/>
                  </a:bodyPr>
                  <a:lstStyle/>
                  <a:p>
                    <a:r>
                      <a:rPr kumimoji="1" lang="en-US" altLang="ja-JP" sz="600" dirty="0">
                        <a:solidFill>
                          <a:schemeClr val="accent6"/>
                        </a:solidFill>
                      </a:rPr>
                      <a:t>EXPLORATION</a:t>
                    </a:r>
                  </a:p>
                </p:txBody>
              </p:sp>
              <p:sp>
                <p:nvSpPr>
                  <p:cNvPr id="4" name="Rectangle 3">
                    <a:extLst>
                      <a:ext uri="{FF2B5EF4-FFF2-40B4-BE49-F238E27FC236}">
                        <a16:creationId xmlns:a16="http://schemas.microsoft.com/office/drawing/2014/main" id="{5DCE747C-D3B7-134D-BA94-05CA7FADB8D7}"/>
                      </a:ext>
                    </a:extLst>
                  </p:cNvPr>
                  <p:cNvSpPr/>
                  <p:nvPr/>
                </p:nvSpPr>
                <p:spPr>
                  <a:xfrm>
                    <a:off x="5026566" y="1992306"/>
                    <a:ext cx="738523" cy="415498"/>
                  </a:xfrm>
                  <a:prstGeom prst="rect">
                    <a:avLst/>
                  </a:prstGeom>
                </p:spPr>
                <p:txBody>
                  <a:bodyPr wrap="square">
                    <a:spAutoFit/>
                  </a:bodyPr>
                  <a:lstStyle/>
                  <a:p>
                    <a:pPr algn="ctr"/>
                    <a:r>
                      <a:rPr lang="en-CA" sz="700" dirty="0">
                        <a:solidFill>
                          <a:schemeClr val="accent6"/>
                        </a:solidFill>
                      </a:rPr>
                      <a:t>STABILITY OF</a:t>
                    </a:r>
                  </a:p>
                  <a:p>
                    <a:pPr algn="ctr"/>
                    <a:r>
                      <a:rPr lang="en-CA" sz="700" dirty="0">
                        <a:solidFill>
                          <a:schemeClr val="accent6"/>
                        </a:solidFill>
                      </a:rPr>
                      <a:t> LEARNING</a:t>
                    </a:r>
                  </a:p>
                </p:txBody>
              </p:sp>
              <p:sp>
                <p:nvSpPr>
                  <p:cNvPr id="25" name="Rectangle 24">
                    <a:extLst>
                      <a:ext uri="{FF2B5EF4-FFF2-40B4-BE49-F238E27FC236}">
                        <a16:creationId xmlns:a16="http://schemas.microsoft.com/office/drawing/2014/main" id="{047E1171-BC99-E24C-83CD-7E9323A17A0B}"/>
                      </a:ext>
                    </a:extLst>
                  </p:cNvPr>
                  <p:cNvSpPr/>
                  <p:nvPr/>
                </p:nvSpPr>
                <p:spPr>
                  <a:xfrm>
                    <a:off x="6282755" y="2082288"/>
                    <a:ext cx="704039" cy="169277"/>
                  </a:xfrm>
                  <a:prstGeom prst="rect">
                    <a:avLst/>
                  </a:prstGeom>
                </p:spPr>
                <p:txBody>
                  <a:bodyPr wrap="none">
                    <a:spAutoFit/>
                  </a:bodyPr>
                  <a:lstStyle/>
                  <a:p>
                    <a:r>
                      <a:rPr kumimoji="1" lang="en-US" altLang="ja-JP" sz="500" dirty="0">
                        <a:solidFill>
                          <a:schemeClr val="accent6"/>
                        </a:solidFill>
                      </a:rPr>
                      <a:t>MULTILEARNING</a:t>
                    </a:r>
                    <a:endParaRPr kumimoji="1" lang="ja-JP" altLang="en-US" sz="600" dirty="0">
                      <a:solidFill>
                        <a:schemeClr val="accent6"/>
                      </a:solidFill>
                    </a:endParaRPr>
                  </a:p>
                </p:txBody>
              </p:sp>
              <p:sp>
                <p:nvSpPr>
                  <p:cNvPr id="26" name="Rectangle 25">
                    <a:extLst>
                      <a:ext uri="{FF2B5EF4-FFF2-40B4-BE49-F238E27FC236}">
                        <a16:creationId xmlns:a16="http://schemas.microsoft.com/office/drawing/2014/main" id="{3FE4666D-6C66-B54A-9FB8-DE20FB1F9698}"/>
                      </a:ext>
                    </a:extLst>
                  </p:cNvPr>
                  <p:cNvSpPr/>
                  <p:nvPr/>
                </p:nvSpPr>
                <p:spPr>
                  <a:xfrm>
                    <a:off x="7468159" y="2082288"/>
                    <a:ext cx="748923" cy="169277"/>
                  </a:xfrm>
                  <a:prstGeom prst="rect">
                    <a:avLst/>
                  </a:prstGeom>
                </p:spPr>
                <p:txBody>
                  <a:bodyPr wrap="none">
                    <a:spAutoFit/>
                  </a:bodyPr>
                  <a:lstStyle/>
                  <a:p>
                    <a:r>
                      <a:rPr kumimoji="1" lang="en-US" altLang="ja-JP" sz="500" dirty="0">
                        <a:solidFill>
                          <a:schemeClr val="accent6"/>
                        </a:solidFill>
                      </a:rPr>
                      <a:t>GENERALISATION</a:t>
                    </a:r>
                    <a:endParaRPr lang="en-CA" sz="600" dirty="0">
                      <a:solidFill>
                        <a:schemeClr val="accent6"/>
                      </a:solidFill>
                    </a:endParaRPr>
                  </a:p>
                </p:txBody>
              </p:sp>
            </p:grpSp>
            <p:sp>
              <p:nvSpPr>
                <p:cNvPr id="46" name="Rectangle 45">
                  <a:extLst>
                    <a:ext uri="{FF2B5EF4-FFF2-40B4-BE49-F238E27FC236}">
                      <a16:creationId xmlns:a16="http://schemas.microsoft.com/office/drawing/2014/main" id="{4FB4DE15-34E1-2040-B272-41B26077C28E}"/>
                    </a:ext>
                  </a:extLst>
                </p:cNvPr>
                <p:cNvSpPr/>
                <p:nvPr/>
              </p:nvSpPr>
              <p:spPr>
                <a:xfrm>
                  <a:off x="3124920" y="2942263"/>
                  <a:ext cx="1267922" cy="769441"/>
                </a:xfrm>
                <a:prstGeom prst="rect">
                  <a:avLst/>
                </a:prstGeom>
              </p:spPr>
              <p:txBody>
                <a:bodyPr wrap="square">
                  <a:spAutoFit/>
                </a:bodyPr>
                <a:lstStyle/>
                <a:p>
                  <a:pPr algn="ctr"/>
                  <a:r>
                    <a:rPr lang="en-CA" sz="1100" dirty="0">
                      <a:solidFill>
                        <a:schemeClr val="accent6"/>
                      </a:solidFill>
                    </a:rPr>
                    <a:t>How to exploit the environment? When should the agent stop?</a:t>
                  </a:r>
                </a:p>
              </p:txBody>
            </p:sp>
          </p:grpSp>
          <p:sp>
            <p:nvSpPr>
              <p:cNvPr id="47" name="Rectangle 46">
                <a:extLst>
                  <a:ext uri="{FF2B5EF4-FFF2-40B4-BE49-F238E27FC236}">
                    <a16:creationId xmlns:a16="http://schemas.microsoft.com/office/drawing/2014/main" id="{A54AAB87-C59D-DA43-AC21-66D67C8B2FE0}"/>
                  </a:ext>
                </a:extLst>
              </p:cNvPr>
              <p:cNvSpPr/>
              <p:nvPr/>
            </p:nvSpPr>
            <p:spPr>
              <a:xfrm>
                <a:off x="4392842" y="2987321"/>
                <a:ext cx="1151655" cy="938719"/>
              </a:xfrm>
              <a:prstGeom prst="rect">
                <a:avLst/>
              </a:prstGeom>
            </p:spPr>
            <p:txBody>
              <a:bodyPr wrap="square">
                <a:spAutoFit/>
              </a:bodyPr>
              <a:lstStyle/>
              <a:p>
                <a:pPr algn="ctr"/>
                <a:r>
                  <a:rPr lang="en-CA" sz="1100" dirty="0">
                    <a:solidFill>
                      <a:schemeClr val="accent6"/>
                    </a:solidFill>
                  </a:rPr>
                  <a:t>Environments are dynamic Adding new states and actions</a:t>
                </a:r>
              </a:p>
            </p:txBody>
          </p:sp>
        </p:grpSp>
        <p:sp>
          <p:nvSpPr>
            <p:cNvPr id="50" name="Rectangle 49">
              <a:extLst>
                <a:ext uri="{FF2B5EF4-FFF2-40B4-BE49-F238E27FC236}">
                  <a16:creationId xmlns:a16="http://schemas.microsoft.com/office/drawing/2014/main" id="{B44CBAD8-4A35-0F46-967A-854877BBB086}"/>
                </a:ext>
              </a:extLst>
            </p:cNvPr>
            <p:cNvSpPr/>
            <p:nvPr/>
          </p:nvSpPr>
          <p:spPr>
            <a:xfrm>
              <a:off x="5641259" y="2969968"/>
              <a:ext cx="1151655" cy="1446550"/>
            </a:xfrm>
            <a:prstGeom prst="rect">
              <a:avLst/>
            </a:prstGeom>
          </p:spPr>
          <p:txBody>
            <a:bodyPr wrap="square">
              <a:spAutoFit/>
            </a:bodyPr>
            <a:lstStyle/>
            <a:p>
              <a:pPr algn="ctr"/>
              <a:r>
                <a:rPr lang="en-CA" sz="1100" dirty="0">
                  <a:solidFill>
                    <a:schemeClr val="accent6"/>
                  </a:solidFill>
                </a:rPr>
                <a:t>Trying to apply RL in complex areas through the use of multi-agents who train separately at the same time</a:t>
              </a:r>
            </a:p>
          </p:txBody>
        </p:sp>
        <p:sp>
          <p:nvSpPr>
            <p:cNvPr id="51" name="Rectangle 50">
              <a:extLst>
                <a:ext uri="{FF2B5EF4-FFF2-40B4-BE49-F238E27FC236}">
                  <a16:creationId xmlns:a16="http://schemas.microsoft.com/office/drawing/2014/main" id="{697D3B56-C4EE-4849-BA14-99E2C5E2FD85}"/>
                </a:ext>
              </a:extLst>
            </p:cNvPr>
            <p:cNvSpPr/>
            <p:nvPr/>
          </p:nvSpPr>
          <p:spPr>
            <a:xfrm>
              <a:off x="6832314" y="3002209"/>
              <a:ext cx="1209017" cy="938719"/>
            </a:xfrm>
            <a:prstGeom prst="rect">
              <a:avLst/>
            </a:prstGeom>
          </p:spPr>
          <p:txBody>
            <a:bodyPr wrap="square">
              <a:spAutoFit/>
            </a:bodyPr>
            <a:lstStyle/>
            <a:p>
              <a:r>
                <a:rPr lang="en-CA" sz="1100" dirty="0">
                  <a:solidFill>
                    <a:schemeClr val="accent6"/>
                  </a:solidFill>
                </a:rPr>
                <a:t>Reinforcement learning is strongly linked to the environment,</a:t>
              </a:r>
            </a:p>
          </p:txBody>
        </p:sp>
      </p:grpSp>
    </p:spTree>
    <p:extLst>
      <p:ext uri="{BB962C8B-B14F-4D97-AF65-F5344CB8AC3E}">
        <p14:creationId xmlns:p14="http://schemas.microsoft.com/office/powerpoint/2010/main" val="717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a:stretch/>
        </p:blipFill>
        <p:spPr>
          <a:xfrm>
            <a:off x="0" y="2510"/>
            <a:ext cx="9144000" cy="5140990"/>
          </a:xfrm>
          <a:prstGeom prst="rect">
            <a:avLst/>
          </a:prstGeom>
          <a:noFill/>
          <a:ln>
            <a:noFill/>
          </a:ln>
        </p:spPr>
      </p:pic>
      <p:sp>
        <p:nvSpPr>
          <p:cNvPr id="98" name="Google Shape;98;p20"/>
          <p:cNvSpPr txBox="1">
            <a:spLocks noGrp="1"/>
          </p:cNvSpPr>
          <p:nvPr>
            <p:ph type="title"/>
          </p:nvPr>
        </p:nvSpPr>
        <p:spPr>
          <a:xfrm>
            <a:off x="3403118" y="1819679"/>
            <a:ext cx="4290046" cy="1114825"/>
          </a:xfrm>
          <a:prstGeom prst="rect">
            <a:avLst/>
          </a:prstGeom>
          <a:noFill/>
          <a:ln>
            <a:noFill/>
          </a:ln>
        </p:spPr>
        <p:txBody>
          <a:bodyPr spcFirstLastPara="1" wrap="square" lIns="0" tIns="0" rIns="0" bIns="0" anchor="b" anchorCtr="0">
            <a:noAutofit/>
          </a:bodyPr>
          <a:lstStyle/>
          <a:p>
            <a:pPr lvl="0"/>
            <a:r>
              <a:rPr lang="en-US" sz="3600" b="1" dirty="0">
                <a:solidFill>
                  <a:srgbClr val="FFFFFF"/>
                </a:solidFill>
                <a:latin typeface="Montserrat"/>
                <a:ea typeface="Montserrat"/>
                <a:cs typeface="Montserrat"/>
                <a:sym typeface="Montserrat"/>
              </a:rPr>
              <a:t>Q-Learning</a:t>
            </a:r>
          </a:p>
        </p:txBody>
      </p:sp>
      <p:sp>
        <p:nvSpPr>
          <p:cNvPr id="100" name="Google Shape;100;p20"/>
          <p:cNvSpPr txBox="1">
            <a:spLocks noGrp="1"/>
          </p:cNvSpPr>
          <p:nvPr>
            <p:ph type="title" idx="2"/>
          </p:nvPr>
        </p:nvSpPr>
        <p:spPr>
          <a:xfrm>
            <a:off x="906425" y="1990868"/>
            <a:ext cx="2397000" cy="10401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6100"/>
              <a:buNone/>
            </a:pPr>
            <a:r>
              <a:rPr lang="en-US" dirty="0">
                <a:solidFill>
                  <a:srgbClr val="FFFFFF"/>
                </a:solidFill>
                <a:latin typeface="Montserrat"/>
                <a:ea typeface="Montserrat"/>
                <a:cs typeface="Montserrat"/>
                <a:sym typeface="Montserrat"/>
              </a:rPr>
              <a:t>04.</a:t>
            </a:r>
            <a:endParaRPr dirty="0">
              <a:solidFill>
                <a:srgbClr val="FFFFFF"/>
              </a:solidFill>
              <a:latin typeface="Montserrat"/>
              <a:ea typeface="Montserrat"/>
              <a:cs typeface="Montserrat"/>
              <a:sym typeface="Montserrat"/>
            </a:endParaRPr>
          </a:p>
        </p:txBody>
      </p:sp>
      <p:sp>
        <p:nvSpPr>
          <p:cNvPr id="5" name="Google Shape;99;p20">
            <a:extLst>
              <a:ext uri="{FF2B5EF4-FFF2-40B4-BE49-F238E27FC236}">
                <a16:creationId xmlns:a16="http://schemas.microsoft.com/office/drawing/2014/main" id="{C58A5A26-B092-2948-BE97-15C7F5FAFABA}"/>
              </a:ext>
            </a:extLst>
          </p:cNvPr>
          <p:cNvSpPr txBox="1">
            <a:spLocks/>
          </p:cNvSpPr>
          <p:nvPr/>
        </p:nvSpPr>
        <p:spPr>
          <a:xfrm>
            <a:off x="2273671" y="3323821"/>
            <a:ext cx="3100085" cy="355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434343"/>
              </a:buClr>
              <a:buSzPts val="1200"/>
              <a:buFont typeface="Advent Pro Light"/>
              <a:buNone/>
              <a:defRPr sz="1200" b="0" i="0" u="none" strike="noStrike" cap="none">
                <a:solidFill>
                  <a:srgbClr val="FFC39F"/>
                </a:solidFill>
                <a:latin typeface="Advent Pro Light"/>
                <a:ea typeface="Advent Pro Light"/>
                <a:cs typeface="Advent Pro Light"/>
                <a:sym typeface="Advent Pro Light"/>
              </a:defRPr>
            </a:lvl1pPr>
            <a:lvl2pPr marL="914400" marR="0" lvl="1"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2pPr>
            <a:lvl3pPr marL="1371600" marR="0" lvl="2"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3pPr>
            <a:lvl4pPr marL="1828800" marR="0" lvl="3"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4pPr>
            <a:lvl5pPr marL="2286000" marR="0" lvl="4"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5pPr>
            <a:lvl6pPr marL="2743200" marR="0" lvl="5"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6pPr>
            <a:lvl7pPr marL="3200400" marR="0" lvl="6"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7pPr>
            <a:lvl8pPr marL="3657600" marR="0" lvl="7"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8pPr>
            <a:lvl9pPr marL="4114800" marR="0" lvl="8" indent="-228600" algn="l" rtl="0">
              <a:lnSpc>
                <a:spcPct val="100000"/>
              </a:lnSpc>
              <a:spcBef>
                <a:spcPts val="0"/>
              </a:spcBef>
              <a:spcAft>
                <a:spcPts val="0"/>
              </a:spcAft>
              <a:buClr>
                <a:srgbClr val="434343"/>
              </a:buClr>
              <a:buSzPts val="1200"/>
              <a:buFont typeface="Advent Pro Light"/>
              <a:buNone/>
              <a:defRPr sz="600" b="0" i="0" u="none" strike="noStrike" cap="none">
                <a:solidFill>
                  <a:srgbClr val="FFC39F"/>
                </a:solidFill>
                <a:latin typeface="Advent Pro Light"/>
                <a:ea typeface="Advent Pro Light"/>
                <a:cs typeface="Advent Pro Light"/>
                <a:sym typeface="Advent Pro Light"/>
              </a:defRPr>
            </a:lvl9pPr>
          </a:lstStyle>
          <a:p>
            <a:pPr marL="0" lvl="0" indent="0" algn="r"/>
            <a:r>
              <a:rPr lang="en-US" dirty="0">
                <a:solidFill>
                  <a:srgbClr val="FFFFFF"/>
                </a:solidFill>
                <a:latin typeface="Montserrat"/>
                <a:ea typeface="Montserrat"/>
                <a:cs typeface="Montserrat"/>
                <a:sym typeface="Montserrat"/>
              </a:rPr>
              <a:t>Definition , process , </a:t>
            </a:r>
          </a:p>
          <a:p>
            <a:pPr marL="0" lvl="0" indent="0" algn="r"/>
            <a:r>
              <a:rPr lang="en-US" dirty="0">
                <a:solidFill>
                  <a:srgbClr val="FFFFFF"/>
                </a:solidFill>
                <a:latin typeface="Montserrat"/>
                <a:ea typeface="Montserrat"/>
                <a:cs typeface="Montserrat"/>
                <a:sym typeface="Montserrat"/>
              </a:rPr>
              <a:t>a practical case  </a:t>
            </a:r>
          </a:p>
        </p:txBody>
      </p:sp>
    </p:spTree>
    <p:extLst>
      <p:ext uri="{BB962C8B-B14F-4D97-AF65-F5344CB8AC3E}">
        <p14:creationId xmlns:p14="http://schemas.microsoft.com/office/powerpoint/2010/main" val="203625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243815" y="2840431"/>
            <a:ext cx="1998575" cy="400110"/>
          </a:xfrm>
          <a:prstGeom prst="rect">
            <a:avLst/>
          </a:prstGeom>
        </p:spPr>
        <p:txBody>
          <a:bodyPr wrap="square">
            <a:spAutoFit/>
          </a:bodyPr>
          <a:lstStyle/>
          <a:p>
            <a:r>
              <a:rPr lang="en-US" sz="2000" dirty="0">
                <a:solidFill>
                  <a:srgbClr val="FFFFFF"/>
                </a:solidFill>
                <a:latin typeface="Montserrat"/>
                <a:ea typeface="Montserrat"/>
                <a:cs typeface="Montserrat"/>
                <a:sym typeface="Montserrat"/>
              </a:rPr>
              <a:t>Definition</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3493009" y="1640102"/>
            <a:ext cx="5266943" cy="2585323"/>
          </a:xfrm>
          <a:prstGeom prst="rect">
            <a:avLst/>
          </a:prstGeom>
        </p:spPr>
        <p:txBody>
          <a:bodyPr wrap="square">
            <a:spAutoFit/>
          </a:bodyPr>
          <a:lstStyle/>
          <a:p>
            <a:r>
              <a:rPr lang="en-US" sz="1800" dirty="0">
                <a:solidFill>
                  <a:schemeClr val="tx2"/>
                </a:solidFill>
              </a:rPr>
              <a:t>Q-learning is a non-political reinforcement learning algorithm (Free model value-based)</a:t>
            </a:r>
          </a:p>
          <a:p>
            <a:r>
              <a:rPr lang="en-US" sz="1800" dirty="0">
                <a:solidFill>
                  <a:schemeClr val="tx2"/>
                </a:solidFill>
              </a:rPr>
              <a:t>It seeks to find the best action to take given the current state. </a:t>
            </a:r>
          </a:p>
          <a:p>
            <a:r>
              <a:rPr lang="en-US" sz="1800" dirty="0">
                <a:solidFill>
                  <a:schemeClr val="tx2"/>
                </a:solidFill>
              </a:rPr>
              <a:t>Q-learning iteratively approximates the state-action value function, Q</a:t>
            </a:r>
          </a:p>
          <a:p>
            <a:r>
              <a:rPr lang="en-US" sz="1800" dirty="0">
                <a:solidFill>
                  <a:schemeClr val="tx2"/>
                </a:solidFill>
              </a:rPr>
              <a:t>Keep an estimate of Q(s, a) in a table</a:t>
            </a:r>
          </a:p>
          <a:p>
            <a:r>
              <a:rPr lang="en-US" sz="1800" dirty="0">
                <a:solidFill>
                  <a:schemeClr val="tx2"/>
                </a:solidFill>
              </a:rPr>
              <a:t>More specifically, Q-learning seeks to learn a policy that maximizes the total reward.</a:t>
            </a:r>
          </a:p>
        </p:txBody>
      </p:sp>
    </p:spTree>
    <p:extLst>
      <p:ext uri="{BB962C8B-B14F-4D97-AF65-F5344CB8AC3E}">
        <p14:creationId xmlns:p14="http://schemas.microsoft.com/office/powerpoint/2010/main" val="3739702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1" y="-1214"/>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118686" y="2850056"/>
            <a:ext cx="2239503" cy="707886"/>
          </a:xfrm>
          <a:prstGeom prst="rect">
            <a:avLst/>
          </a:prstGeom>
        </p:spPr>
        <p:txBody>
          <a:bodyPr wrap="square">
            <a:spAutoFit/>
          </a:bodyPr>
          <a:lstStyle/>
          <a:p>
            <a:r>
              <a:rPr lang="en-US" sz="2000" dirty="0">
                <a:solidFill>
                  <a:srgbClr val="FFFFFF"/>
                </a:solidFill>
                <a:latin typeface="Montserrat"/>
                <a:ea typeface="Montserrat"/>
                <a:cs typeface="Montserrat"/>
                <a:sym typeface="Montserrat"/>
              </a:rPr>
              <a:t>What does the ‘Q’ represent?</a:t>
            </a:r>
            <a:endParaRPr lang="en-CA" sz="2000" dirty="0"/>
          </a:p>
        </p:txBody>
      </p:sp>
      <p:sp>
        <p:nvSpPr>
          <p:cNvPr id="2" name="Rectangle 1">
            <a:extLst>
              <a:ext uri="{FF2B5EF4-FFF2-40B4-BE49-F238E27FC236}">
                <a16:creationId xmlns:a16="http://schemas.microsoft.com/office/drawing/2014/main" id="{6F396E86-9173-9D48-AB14-81CF03556969}"/>
              </a:ext>
            </a:extLst>
          </p:cNvPr>
          <p:cNvSpPr/>
          <p:nvPr/>
        </p:nvSpPr>
        <p:spPr>
          <a:xfrm>
            <a:off x="6163202" y="2971433"/>
            <a:ext cx="2579096" cy="923330"/>
          </a:xfrm>
          <a:prstGeom prst="rect">
            <a:avLst/>
          </a:prstGeom>
        </p:spPr>
        <p:txBody>
          <a:bodyPr wrap="square">
            <a:spAutoFit/>
          </a:bodyPr>
          <a:lstStyle/>
          <a:p>
            <a:r>
              <a:rPr lang="en-US" sz="1800" dirty="0">
                <a:solidFill>
                  <a:schemeClr val="tx2"/>
                </a:solidFill>
              </a:rPr>
              <a:t>=&gt; How useful a given action is for obtaining a future reward.</a:t>
            </a:r>
          </a:p>
        </p:txBody>
      </p:sp>
      <p:pic>
        <p:nvPicPr>
          <p:cNvPr id="9" name="Espace réservé pour une image  5" descr="Une image contenant dessin&#10;&#10;Description générée automatiquement">
            <a:extLst>
              <a:ext uri="{FF2B5EF4-FFF2-40B4-BE49-F238E27FC236}">
                <a16:creationId xmlns:a16="http://schemas.microsoft.com/office/drawing/2014/main" id="{9999261C-5C22-E94F-8960-19F821AF03E7}"/>
              </a:ext>
            </a:extLst>
          </p:cNvPr>
          <p:cNvPicPr>
            <a:picLocks noChangeAspect="1"/>
          </p:cNvPicPr>
          <p:nvPr/>
        </p:nvPicPr>
        <p:blipFill>
          <a:blip r:embed="rId4">
            <a:extLst>
              <a:ext uri="{28A0092B-C50C-407E-A947-70E740481C1C}">
                <a14:useLocalDpi xmlns:a14="http://schemas.microsoft.com/office/drawing/2010/main" val="0"/>
              </a:ext>
            </a:extLst>
          </a:blip>
          <a:srcRect l="9314" r="9314"/>
          <a:stretch>
            <a:fillRect/>
          </a:stretch>
        </p:blipFill>
        <p:spPr>
          <a:xfrm>
            <a:off x="3221836" y="1669956"/>
            <a:ext cx="2095373" cy="2468810"/>
          </a:xfrm>
          <a:prstGeom prst="rect">
            <a:avLst/>
          </a:prstGeom>
        </p:spPr>
      </p:pic>
      <p:sp>
        <p:nvSpPr>
          <p:cNvPr id="4" name="Rectangle 3">
            <a:extLst>
              <a:ext uri="{FF2B5EF4-FFF2-40B4-BE49-F238E27FC236}">
                <a16:creationId xmlns:a16="http://schemas.microsoft.com/office/drawing/2014/main" id="{D4678F13-32BC-4445-9841-AEFC5FE9165C}"/>
              </a:ext>
            </a:extLst>
          </p:cNvPr>
          <p:cNvSpPr/>
          <p:nvPr/>
        </p:nvSpPr>
        <p:spPr>
          <a:xfrm>
            <a:off x="6163202" y="1904103"/>
            <a:ext cx="2141933" cy="523220"/>
          </a:xfrm>
          <a:prstGeom prst="rect">
            <a:avLst/>
          </a:prstGeom>
        </p:spPr>
        <p:txBody>
          <a:bodyPr wrap="none">
            <a:spAutoFit/>
          </a:bodyPr>
          <a:lstStyle/>
          <a:p>
            <a:r>
              <a:rPr lang="en-US" sz="2800" b="1" dirty="0">
                <a:solidFill>
                  <a:schemeClr val="tx2"/>
                </a:solidFill>
              </a:rPr>
              <a:t>The Quality</a:t>
            </a:r>
            <a:endParaRPr lang="en-US" sz="2400" dirty="0">
              <a:solidFill>
                <a:schemeClr val="tx2"/>
              </a:solidFill>
            </a:endParaRPr>
          </a:p>
        </p:txBody>
      </p:sp>
    </p:spTree>
    <p:extLst>
      <p:ext uri="{BB962C8B-B14F-4D97-AF65-F5344CB8AC3E}">
        <p14:creationId xmlns:p14="http://schemas.microsoft.com/office/powerpoint/2010/main" val="182867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1" y="-1214"/>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401702" y="2904361"/>
            <a:ext cx="2239503" cy="400110"/>
          </a:xfrm>
          <a:prstGeom prst="rect">
            <a:avLst/>
          </a:prstGeom>
        </p:spPr>
        <p:txBody>
          <a:bodyPr wrap="square">
            <a:spAutoFit/>
          </a:bodyPr>
          <a:lstStyle/>
          <a:p>
            <a:r>
              <a:rPr lang="en-US" sz="2000" dirty="0">
                <a:solidFill>
                  <a:srgbClr val="FFFFFF"/>
                </a:solidFill>
                <a:latin typeface="Montserrat"/>
                <a:ea typeface="Montserrat"/>
                <a:cs typeface="Montserrat"/>
                <a:sym typeface="Montserrat"/>
              </a:rPr>
              <a:t>Q-TABLE</a:t>
            </a:r>
          </a:p>
        </p:txBody>
      </p:sp>
      <p:sp>
        <p:nvSpPr>
          <p:cNvPr id="2" name="Rectangle 1">
            <a:extLst>
              <a:ext uri="{FF2B5EF4-FFF2-40B4-BE49-F238E27FC236}">
                <a16:creationId xmlns:a16="http://schemas.microsoft.com/office/drawing/2014/main" id="{6F396E86-9173-9D48-AB14-81CF03556969}"/>
              </a:ext>
            </a:extLst>
          </p:cNvPr>
          <p:cNvSpPr/>
          <p:nvPr/>
        </p:nvSpPr>
        <p:spPr>
          <a:xfrm>
            <a:off x="3316941" y="1971245"/>
            <a:ext cx="5425357" cy="2031325"/>
          </a:xfrm>
          <a:prstGeom prst="rect">
            <a:avLst/>
          </a:prstGeom>
        </p:spPr>
        <p:txBody>
          <a:bodyPr wrap="square">
            <a:spAutoFit/>
          </a:bodyPr>
          <a:lstStyle/>
          <a:p>
            <a:r>
              <a:rPr lang="en-US" sz="1800" dirty="0">
                <a:solidFill>
                  <a:schemeClr val="tx2"/>
                </a:solidFill>
              </a:rPr>
              <a:t>When q-learning is executed, we create what is called a Q table or matrix that follows the form of [state, action] and we initialize our values to zero. We then update and store our q values after an episode. This Q table becomes a reference table allowing our agent to select the best action according to the Q value.</a:t>
            </a:r>
          </a:p>
        </p:txBody>
      </p:sp>
      <p:pic>
        <p:nvPicPr>
          <p:cNvPr id="10" name="Image 8" descr="Une image contenant capture d’écran&#10;&#10;Description générée automatiquement">
            <a:extLst>
              <a:ext uri="{FF2B5EF4-FFF2-40B4-BE49-F238E27FC236}">
                <a16:creationId xmlns:a16="http://schemas.microsoft.com/office/drawing/2014/main" id="{DB107E2C-EC0A-BE4A-938C-D2D641715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12" y="1465563"/>
            <a:ext cx="2579097" cy="2622916"/>
          </a:xfrm>
          <a:prstGeom prst="rect">
            <a:avLst/>
          </a:prstGeom>
        </p:spPr>
      </p:pic>
    </p:spTree>
    <p:extLst>
      <p:ext uri="{BB962C8B-B14F-4D97-AF65-F5344CB8AC3E}">
        <p14:creationId xmlns:p14="http://schemas.microsoft.com/office/powerpoint/2010/main" val="8383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250"/>
                                        <p:tgtEl>
                                          <p:spTgt spid="2"/>
                                        </p:tgtEl>
                                      </p:cBhvr>
                                    </p:animEffect>
                                    <p:set>
                                      <p:cBhvr>
                                        <p:cTn id="7" dur="1" fill="hold">
                                          <p:stCondLst>
                                            <p:cond delay="249"/>
                                          </p:stCondLst>
                                        </p:cTn>
                                        <p:tgtEl>
                                          <p:spTgt spid="2"/>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6" presetClass="emph" presetSubtype="0" fill="hold" nodeType="withEffect">
                                  <p:stCondLst>
                                    <p:cond delay="0"/>
                                  </p:stCondLst>
                                  <p:childTnLst>
                                    <p:animScale>
                                      <p:cBhvr>
                                        <p:cTn id="1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48373" y="2570496"/>
            <a:ext cx="1650202" cy="707886"/>
          </a:xfrm>
          <a:prstGeom prst="rect">
            <a:avLst/>
          </a:prstGeom>
        </p:spPr>
        <p:txBody>
          <a:bodyPr wrap="square">
            <a:spAutoFit/>
          </a:bodyPr>
          <a:lstStyle/>
          <a:p>
            <a:r>
              <a:rPr lang="en-US" sz="2000" b="1" dirty="0">
                <a:solidFill>
                  <a:srgbClr val="FFFFFF"/>
                </a:solidFill>
                <a:latin typeface="Montserrat"/>
                <a:sym typeface="Montserrat"/>
              </a:rPr>
              <a:t>Update formula</a:t>
            </a:r>
            <a:endParaRPr lang="en-CA" sz="2000" dirty="0"/>
          </a:p>
        </p:txBody>
      </p:sp>
      <p:sp>
        <p:nvSpPr>
          <p:cNvPr id="2" name="Rectangle 1">
            <a:extLst>
              <a:ext uri="{FF2B5EF4-FFF2-40B4-BE49-F238E27FC236}">
                <a16:creationId xmlns:a16="http://schemas.microsoft.com/office/drawing/2014/main" id="{0C0BC678-BF71-7744-979D-9A9181E95AB4}"/>
              </a:ext>
            </a:extLst>
          </p:cNvPr>
          <p:cNvSpPr/>
          <p:nvPr/>
        </p:nvSpPr>
        <p:spPr>
          <a:xfrm>
            <a:off x="2483709" y="1828800"/>
            <a:ext cx="6660291" cy="461665"/>
          </a:xfrm>
          <a:prstGeom prst="rect">
            <a:avLst/>
          </a:prstGeom>
        </p:spPr>
        <p:txBody>
          <a:bodyPr wrap="square">
            <a:spAutoFit/>
          </a:bodyPr>
          <a:lstStyle/>
          <a:p>
            <a:r>
              <a:rPr lang="en-US" sz="2400" dirty="0">
                <a:solidFill>
                  <a:schemeClr val="tx2"/>
                </a:solidFill>
              </a:rPr>
              <a:t>Q(s, a) ← (1 - </a:t>
            </a:r>
            <a:r>
              <a:rPr lang="el-GR" sz="2400" dirty="0">
                <a:solidFill>
                  <a:schemeClr val="tx2"/>
                </a:solidFill>
              </a:rPr>
              <a:t>α)</a:t>
            </a:r>
            <a:r>
              <a:rPr lang="en-US" sz="2400" dirty="0">
                <a:solidFill>
                  <a:schemeClr val="tx2"/>
                </a:solidFill>
              </a:rPr>
              <a:t>Q(s, a) + </a:t>
            </a:r>
            <a:r>
              <a:rPr lang="el-GR" sz="2400" dirty="0">
                <a:solidFill>
                  <a:schemeClr val="tx2"/>
                </a:solidFill>
              </a:rPr>
              <a:t>α(</a:t>
            </a:r>
            <a:r>
              <a:rPr lang="en-US" sz="2400" dirty="0">
                <a:solidFill>
                  <a:schemeClr val="tx2"/>
                </a:solidFill>
              </a:rPr>
              <a:t>r + </a:t>
            </a:r>
            <a:r>
              <a:rPr lang="el-GR" sz="2400" dirty="0">
                <a:solidFill>
                  <a:schemeClr val="tx2"/>
                </a:solidFill>
              </a:rPr>
              <a:t>γ</a:t>
            </a:r>
            <a:r>
              <a:rPr lang="en-US" sz="2400" dirty="0">
                <a:solidFill>
                  <a:schemeClr val="tx2"/>
                </a:solidFill>
              </a:rPr>
              <a:t>max </a:t>
            </a:r>
            <a:r>
              <a:rPr lang="en-US" sz="2400" baseline="-25000" dirty="0">
                <a:solidFill>
                  <a:schemeClr val="tx2"/>
                </a:solidFill>
              </a:rPr>
              <a:t>a’ </a:t>
            </a:r>
            <a:r>
              <a:rPr lang="en-US" sz="2400" dirty="0">
                <a:solidFill>
                  <a:schemeClr val="tx2"/>
                </a:solidFill>
              </a:rPr>
              <a:t>Q(s’, a’))</a:t>
            </a:r>
            <a:endParaRPr kumimoji="1" lang="ja-JP" altLang="en-US" sz="2400" b="1" dirty="0">
              <a:solidFill>
                <a:schemeClr val="tx2"/>
              </a:solidFill>
            </a:endParaRPr>
          </a:p>
        </p:txBody>
      </p:sp>
      <p:sp>
        <p:nvSpPr>
          <p:cNvPr id="3" name="Rectangle 2">
            <a:extLst>
              <a:ext uri="{FF2B5EF4-FFF2-40B4-BE49-F238E27FC236}">
                <a16:creationId xmlns:a16="http://schemas.microsoft.com/office/drawing/2014/main" id="{8DB28F68-E188-224E-957E-09F41094D5C4}"/>
              </a:ext>
            </a:extLst>
          </p:cNvPr>
          <p:cNvSpPr/>
          <p:nvPr/>
        </p:nvSpPr>
        <p:spPr>
          <a:xfrm>
            <a:off x="3791914" y="2757529"/>
            <a:ext cx="5003713" cy="1200329"/>
          </a:xfrm>
          <a:prstGeom prst="rect">
            <a:avLst/>
          </a:prstGeom>
        </p:spPr>
        <p:txBody>
          <a:bodyPr wrap="square">
            <a:spAutoFit/>
          </a:bodyPr>
          <a:lstStyle/>
          <a:p>
            <a:r>
              <a:rPr lang="el-GR" sz="1800" dirty="0">
                <a:solidFill>
                  <a:schemeClr val="tx2"/>
                </a:solidFill>
              </a:rPr>
              <a:t>α (</a:t>
            </a:r>
            <a:r>
              <a:rPr lang="en-CA" sz="1800" dirty="0">
                <a:solidFill>
                  <a:schemeClr val="tx2"/>
                </a:solidFill>
              </a:rPr>
              <a:t>alpha) represents the learning rate (0 &lt;</a:t>
            </a:r>
            <a:r>
              <a:rPr lang="el-GR" sz="1800" dirty="0">
                <a:solidFill>
                  <a:schemeClr val="tx2"/>
                </a:solidFill>
              </a:rPr>
              <a:t>α≤1). </a:t>
            </a:r>
            <a:endParaRPr lang="fr-FR" sz="1800" dirty="0">
              <a:solidFill>
                <a:schemeClr val="tx2"/>
              </a:solidFill>
            </a:endParaRPr>
          </a:p>
          <a:p>
            <a:r>
              <a:rPr lang="en-CA" sz="1800" dirty="0">
                <a:solidFill>
                  <a:schemeClr val="tx2"/>
                </a:solidFill>
              </a:rPr>
              <a:t>As in supervised learning environments, </a:t>
            </a:r>
            <a:r>
              <a:rPr lang="el-GR" sz="1800" dirty="0">
                <a:solidFill>
                  <a:schemeClr val="tx2"/>
                </a:solidFill>
              </a:rPr>
              <a:t>α </a:t>
            </a:r>
            <a:r>
              <a:rPr lang="en-CA" sz="1800" dirty="0">
                <a:solidFill>
                  <a:schemeClr val="tx2"/>
                </a:solidFill>
              </a:rPr>
              <a:t>is the extent to which Q values are updated with each iteration.</a:t>
            </a:r>
          </a:p>
        </p:txBody>
      </p:sp>
      <p:sp>
        <p:nvSpPr>
          <p:cNvPr id="4" name="Rectangle 3">
            <a:extLst>
              <a:ext uri="{FF2B5EF4-FFF2-40B4-BE49-F238E27FC236}">
                <a16:creationId xmlns:a16="http://schemas.microsoft.com/office/drawing/2014/main" id="{B4D52AA6-1B96-0D4D-8855-77954ECC38E1}"/>
              </a:ext>
            </a:extLst>
          </p:cNvPr>
          <p:cNvSpPr/>
          <p:nvPr/>
        </p:nvSpPr>
        <p:spPr>
          <a:xfrm>
            <a:off x="3791914" y="2570496"/>
            <a:ext cx="5212941" cy="1815882"/>
          </a:xfrm>
          <a:prstGeom prst="rect">
            <a:avLst/>
          </a:prstGeom>
        </p:spPr>
        <p:txBody>
          <a:bodyPr wrap="square">
            <a:spAutoFit/>
          </a:bodyPr>
          <a:lstStyle/>
          <a:p>
            <a:r>
              <a:rPr lang="en-CA" sz="1600" dirty="0" err="1">
                <a:solidFill>
                  <a:schemeClr val="tx2"/>
                </a:solidFill>
              </a:rPr>
              <a:t>γ</a:t>
            </a:r>
            <a:r>
              <a:rPr lang="en-CA" sz="1600" dirty="0">
                <a:solidFill>
                  <a:schemeClr val="tx2"/>
                </a:solidFill>
              </a:rPr>
              <a:t> (gamma) is the discount factor (0≤γ≤1) </a:t>
            </a:r>
          </a:p>
          <a:p>
            <a:r>
              <a:rPr lang="en-CA" sz="1600" dirty="0">
                <a:solidFill>
                  <a:schemeClr val="tx2"/>
                </a:solidFill>
              </a:rPr>
              <a:t>It is multiplying the future expected reward, It controls the importance of the future rewards versus the immediate ones. The lower the discount factor is, the less important future rewards are, and the Agent will tend to focus on actions which will yield immediate rewards only.</a:t>
            </a:r>
          </a:p>
        </p:txBody>
      </p:sp>
    </p:spTree>
    <p:extLst>
      <p:ext uri="{BB962C8B-B14F-4D97-AF65-F5344CB8AC3E}">
        <p14:creationId xmlns:p14="http://schemas.microsoft.com/office/powerpoint/2010/main" val="53434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6" name="Rectangle 5">
            <a:extLst>
              <a:ext uri="{FF2B5EF4-FFF2-40B4-BE49-F238E27FC236}">
                <a16:creationId xmlns:a16="http://schemas.microsoft.com/office/drawing/2014/main" id="{370DC766-57D8-3143-94EF-B40E848DE126}"/>
              </a:ext>
            </a:extLst>
          </p:cNvPr>
          <p:cNvSpPr/>
          <p:nvPr/>
        </p:nvSpPr>
        <p:spPr>
          <a:xfrm>
            <a:off x="308012" y="2731134"/>
            <a:ext cx="1851130" cy="707886"/>
          </a:xfrm>
          <a:prstGeom prst="rect">
            <a:avLst/>
          </a:prstGeom>
        </p:spPr>
        <p:txBody>
          <a:bodyPr wrap="square">
            <a:spAutoFit/>
          </a:bodyPr>
          <a:lstStyle/>
          <a:p>
            <a:r>
              <a:rPr lang="en-US" sz="2000" b="1" dirty="0">
                <a:solidFill>
                  <a:srgbClr val="FFFFFF"/>
                </a:solidFill>
                <a:latin typeface="Montserrat"/>
                <a:sym typeface="Montserrat"/>
              </a:rPr>
              <a:t>Q-Learning  process</a:t>
            </a:r>
            <a:endParaRPr lang="en-CA" sz="2000" dirty="0"/>
          </a:p>
        </p:txBody>
      </p:sp>
      <p:sp>
        <p:nvSpPr>
          <p:cNvPr id="8" name="Google Shape;2789;p29">
            <a:extLst>
              <a:ext uri="{FF2B5EF4-FFF2-40B4-BE49-F238E27FC236}">
                <a16:creationId xmlns:a16="http://schemas.microsoft.com/office/drawing/2014/main" id="{5473F262-41DA-B443-BE7B-9BE330D961ED}"/>
              </a:ext>
            </a:extLst>
          </p:cNvPr>
          <p:cNvSpPr/>
          <p:nvPr/>
        </p:nvSpPr>
        <p:spPr>
          <a:xfrm>
            <a:off x="4557907" y="1400151"/>
            <a:ext cx="1273026" cy="990349"/>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2790;p29">
            <a:extLst>
              <a:ext uri="{FF2B5EF4-FFF2-40B4-BE49-F238E27FC236}">
                <a16:creationId xmlns:a16="http://schemas.microsoft.com/office/drawing/2014/main" id="{B6A991A9-2F19-8849-8673-E263C594735A}"/>
              </a:ext>
            </a:extLst>
          </p:cNvPr>
          <p:cNvSpPr/>
          <p:nvPr/>
        </p:nvSpPr>
        <p:spPr>
          <a:xfrm>
            <a:off x="4178269" y="2486440"/>
            <a:ext cx="811889" cy="1340066"/>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2791;p29">
            <a:extLst>
              <a:ext uri="{FF2B5EF4-FFF2-40B4-BE49-F238E27FC236}">
                <a16:creationId xmlns:a16="http://schemas.microsoft.com/office/drawing/2014/main" id="{8BF0C2DA-E7D7-4741-8B63-44B3987FC239}"/>
              </a:ext>
            </a:extLst>
          </p:cNvPr>
          <p:cNvSpPr/>
          <p:nvPr/>
        </p:nvSpPr>
        <p:spPr>
          <a:xfrm>
            <a:off x="4996348" y="3647005"/>
            <a:ext cx="1265804" cy="686023"/>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2792;p29">
            <a:extLst>
              <a:ext uri="{FF2B5EF4-FFF2-40B4-BE49-F238E27FC236}">
                <a16:creationId xmlns:a16="http://schemas.microsoft.com/office/drawing/2014/main" id="{58DE27D0-E7DA-0C48-BA1B-645F2A8C484C}"/>
              </a:ext>
            </a:extLst>
          </p:cNvPr>
          <p:cNvSpPr/>
          <p:nvPr/>
        </p:nvSpPr>
        <p:spPr>
          <a:xfrm>
            <a:off x="6269374" y="2799019"/>
            <a:ext cx="811889" cy="1147154"/>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2793;p29">
            <a:extLst>
              <a:ext uri="{FF2B5EF4-FFF2-40B4-BE49-F238E27FC236}">
                <a16:creationId xmlns:a16="http://schemas.microsoft.com/office/drawing/2014/main" id="{A7873039-ABB9-494B-9452-5E44202E1FE6}"/>
              </a:ext>
            </a:extLst>
          </p:cNvPr>
          <p:cNvSpPr/>
          <p:nvPr/>
        </p:nvSpPr>
        <p:spPr>
          <a:xfrm>
            <a:off x="6015594" y="1608537"/>
            <a:ext cx="1028531" cy="1087321"/>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F10B027B-4518-1A44-9EBD-83949513CB23}"/>
              </a:ext>
            </a:extLst>
          </p:cNvPr>
          <p:cNvSpPr/>
          <p:nvPr/>
        </p:nvSpPr>
        <p:spPr>
          <a:xfrm>
            <a:off x="7044125" y="1413533"/>
            <a:ext cx="2013377" cy="738664"/>
          </a:xfrm>
          <a:prstGeom prst="rect">
            <a:avLst/>
          </a:prstGeom>
        </p:spPr>
        <p:txBody>
          <a:bodyPr wrap="square">
            <a:spAutoFit/>
          </a:bodyPr>
          <a:lstStyle/>
          <a:p>
            <a:r>
              <a:rPr lang="en-US" dirty="0">
                <a:solidFill>
                  <a:schemeClr val="tx2"/>
                </a:solidFill>
              </a:rPr>
              <a:t>Initialize Q(s, a) to small random values, ∀s, a (It can be zeros)</a:t>
            </a:r>
            <a:endParaRPr lang="en-CA" dirty="0">
              <a:solidFill>
                <a:schemeClr val="tx2"/>
              </a:solidFill>
            </a:endParaRPr>
          </a:p>
        </p:txBody>
      </p:sp>
      <p:sp>
        <p:nvSpPr>
          <p:cNvPr id="13" name="Rectangle 12">
            <a:extLst>
              <a:ext uri="{FF2B5EF4-FFF2-40B4-BE49-F238E27FC236}">
                <a16:creationId xmlns:a16="http://schemas.microsoft.com/office/drawing/2014/main" id="{100DE825-867B-2749-AD24-CA9D3A37F320}"/>
              </a:ext>
            </a:extLst>
          </p:cNvPr>
          <p:cNvSpPr/>
          <p:nvPr/>
        </p:nvSpPr>
        <p:spPr>
          <a:xfrm>
            <a:off x="7155490" y="3069688"/>
            <a:ext cx="2013377" cy="523220"/>
          </a:xfrm>
          <a:prstGeom prst="rect">
            <a:avLst/>
          </a:prstGeom>
        </p:spPr>
        <p:txBody>
          <a:bodyPr wrap="square">
            <a:spAutoFit/>
          </a:bodyPr>
          <a:lstStyle/>
          <a:p>
            <a:r>
              <a:rPr lang="en-US" dirty="0">
                <a:solidFill>
                  <a:schemeClr val="tx2"/>
                </a:solidFill>
              </a:rPr>
              <a:t>Observe state, s &amp; Pick an action, a </a:t>
            </a:r>
            <a:endParaRPr lang="en-CA" dirty="0">
              <a:solidFill>
                <a:schemeClr val="tx2"/>
              </a:solidFill>
            </a:endParaRPr>
          </a:p>
        </p:txBody>
      </p:sp>
      <p:sp>
        <p:nvSpPr>
          <p:cNvPr id="14" name="Rectangle 13">
            <a:extLst>
              <a:ext uri="{FF2B5EF4-FFF2-40B4-BE49-F238E27FC236}">
                <a16:creationId xmlns:a16="http://schemas.microsoft.com/office/drawing/2014/main" id="{C8D2A110-9250-0B46-BE5E-C93F2A13B9EC}"/>
              </a:ext>
            </a:extLst>
          </p:cNvPr>
          <p:cNvSpPr/>
          <p:nvPr/>
        </p:nvSpPr>
        <p:spPr>
          <a:xfrm>
            <a:off x="4496188" y="4320000"/>
            <a:ext cx="3195291" cy="738664"/>
          </a:xfrm>
          <a:prstGeom prst="rect">
            <a:avLst/>
          </a:prstGeom>
        </p:spPr>
        <p:txBody>
          <a:bodyPr wrap="square">
            <a:spAutoFit/>
          </a:bodyPr>
          <a:lstStyle/>
          <a:p>
            <a:r>
              <a:rPr lang="en-US" dirty="0">
                <a:solidFill>
                  <a:schemeClr val="tx2"/>
                </a:solidFill>
              </a:rPr>
              <a:t>Pick an action, a by referencing the Q-table with the maximum value (max) OR by random (epsilon, </a:t>
            </a:r>
            <a:r>
              <a:rPr lang="el-GR" dirty="0">
                <a:solidFill>
                  <a:schemeClr val="tx2"/>
                </a:solidFill>
              </a:rPr>
              <a:t>ε)</a:t>
            </a:r>
            <a:endParaRPr lang="en-CA" dirty="0">
              <a:solidFill>
                <a:schemeClr val="tx2"/>
              </a:solidFill>
            </a:endParaRPr>
          </a:p>
        </p:txBody>
      </p:sp>
      <p:sp>
        <p:nvSpPr>
          <p:cNvPr id="15" name="Rectangle 14">
            <a:extLst>
              <a:ext uri="{FF2B5EF4-FFF2-40B4-BE49-F238E27FC236}">
                <a16:creationId xmlns:a16="http://schemas.microsoft.com/office/drawing/2014/main" id="{B8DBF8B8-B749-7940-BD35-0D3277E7EA74}"/>
              </a:ext>
            </a:extLst>
          </p:cNvPr>
          <p:cNvSpPr/>
          <p:nvPr/>
        </p:nvSpPr>
        <p:spPr>
          <a:xfrm>
            <a:off x="2723379" y="1360379"/>
            <a:ext cx="2013377" cy="523220"/>
          </a:xfrm>
          <a:prstGeom prst="rect">
            <a:avLst/>
          </a:prstGeom>
        </p:spPr>
        <p:txBody>
          <a:bodyPr wrap="square">
            <a:spAutoFit/>
          </a:bodyPr>
          <a:lstStyle/>
          <a:p>
            <a:r>
              <a:rPr lang="en-US" dirty="0">
                <a:solidFill>
                  <a:schemeClr val="tx2"/>
                </a:solidFill>
              </a:rPr>
              <a:t>Update Q-table with </a:t>
            </a:r>
            <a:r>
              <a:rPr lang="en-US" dirty="0" err="1">
                <a:solidFill>
                  <a:schemeClr val="tx2"/>
                </a:solidFill>
              </a:rPr>
              <a:t>theprevious</a:t>
            </a:r>
            <a:r>
              <a:rPr lang="en-US" dirty="0">
                <a:solidFill>
                  <a:schemeClr val="tx2"/>
                </a:solidFill>
              </a:rPr>
              <a:t> formula</a:t>
            </a:r>
            <a:endParaRPr lang="en-CA" dirty="0">
              <a:solidFill>
                <a:schemeClr val="tx2"/>
              </a:solidFill>
            </a:endParaRPr>
          </a:p>
        </p:txBody>
      </p:sp>
      <p:sp>
        <p:nvSpPr>
          <p:cNvPr id="16" name="Rectangle 15">
            <a:extLst>
              <a:ext uri="{FF2B5EF4-FFF2-40B4-BE49-F238E27FC236}">
                <a16:creationId xmlns:a16="http://schemas.microsoft.com/office/drawing/2014/main" id="{214248AA-1090-3645-BE84-6C757132B7D8}"/>
              </a:ext>
            </a:extLst>
          </p:cNvPr>
          <p:cNvSpPr/>
          <p:nvPr/>
        </p:nvSpPr>
        <p:spPr>
          <a:xfrm>
            <a:off x="2482811" y="2971771"/>
            <a:ext cx="2013377" cy="523220"/>
          </a:xfrm>
          <a:prstGeom prst="rect">
            <a:avLst/>
          </a:prstGeom>
        </p:spPr>
        <p:txBody>
          <a:bodyPr wrap="square">
            <a:spAutoFit/>
          </a:bodyPr>
          <a:lstStyle/>
          <a:p>
            <a:r>
              <a:rPr lang="en-US" dirty="0">
                <a:solidFill>
                  <a:schemeClr val="tx2"/>
                </a:solidFill>
              </a:rPr>
              <a:t>Observe next state, s’, and reward, r</a:t>
            </a:r>
            <a:endParaRPr lang="en-CA" dirty="0">
              <a:solidFill>
                <a:schemeClr val="tx2"/>
              </a:solidFill>
            </a:endParaRPr>
          </a:p>
        </p:txBody>
      </p:sp>
      <p:sp>
        <p:nvSpPr>
          <p:cNvPr id="17" name="Google Shape;2789;p29">
            <a:extLst>
              <a:ext uri="{FF2B5EF4-FFF2-40B4-BE49-F238E27FC236}">
                <a16:creationId xmlns:a16="http://schemas.microsoft.com/office/drawing/2014/main" id="{542F3B75-C8D5-144C-B252-D50459ECF25E}"/>
              </a:ext>
            </a:extLst>
          </p:cNvPr>
          <p:cNvSpPr/>
          <p:nvPr/>
        </p:nvSpPr>
        <p:spPr>
          <a:xfrm rot="2895087">
            <a:off x="5313435" y="1535154"/>
            <a:ext cx="1273026" cy="990349"/>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Rectangle 17">
            <a:extLst>
              <a:ext uri="{FF2B5EF4-FFF2-40B4-BE49-F238E27FC236}">
                <a16:creationId xmlns:a16="http://schemas.microsoft.com/office/drawing/2014/main" id="{58E07FC6-AC97-5340-99A4-4748557EDB2B}"/>
              </a:ext>
            </a:extLst>
          </p:cNvPr>
          <p:cNvSpPr/>
          <p:nvPr/>
        </p:nvSpPr>
        <p:spPr>
          <a:xfrm>
            <a:off x="3366557" y="1745636"/>
            <a:ext cx="2013377" cy="523220"/>
          </a:xfrm>
          <a:prstGeom prst="rect">
            <a:avLst/>
          </a:prstGeom>
        </p:spPr>
        <p:txBody>
          <a:bodyPr wrap="square">
            <a:spAutoFit/>
          </a:bodyPr>
          <a:lstStyle/>
          <a:p>
            <a:r>
              <a:rPr lang="en-US" dirty="0">
                <a:solidFill>
                  <a:schemeClr val="tx2"/>
                </a:solidFill>
              </a:rPr>
              <a:t>Update Q-table with </a:t>
            </a:r>
            <a:r>
              <a:rPr lang="en-US" dirty="0" err="1">
                <a:solidFill>
                  <a:schemeClr val="tx2"/>
                </a:solidFill>
              </a:rPr>
              <a:t>theprevious</a:t>
            </a:r>
            <a:r>
              <a:rPr lang="en-US" dirty="0">
                <a:solidFill>
                  <a:schemeClr val="tx2"/>
                </a:solidFill>
              </a:rPr>
              <a:t> formula</a:t>
            </a:r>
            <a:endParaRPr lang="en-CA" dirty="0">
              <a:solidFill>
                <a:schemeClr val="tx2"/>
              </a:solidFill>
            </a:endParaRPr>
          </a:p>
        </p:txBody>
      </p:sp>
    </p:spTree>
    <p:extLst>
      <p:ext uri="{BB962C8B-B14F-4D97-AF65-F5344CB8AC3E}">
        <p14:creationId xmlns:p14="http://schemas.microsoft.com/office/powerpoint/2010/main" val="395907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6" fill="hold" grpId="1"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0-#ppt_w/2"/>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1" nodeType="clickEffect">
                                  <p:stCondLst>
                                    <p:cond delay="0"/>
                                  </p:stCondLst>
                                  <p:childTnLst>
                                    <p:animEffect transition="out" filter="dissolve">
                                      <p:cBhvr>
                                        <p:cTn id="56" dur="10"/>
                                        <p:tgtEl>
                                          <p:spTgt spid="2"/>
                                        </p:tgtEl>
                                      </p:cBhvr>
                                    </p:animEffect>
                                    <p:set>
                                      <p:cBhvr>
                                        <p:cTn id="57" dur="1" fill="hold">
                                          <p:stCondLst>
                                            <p:cond delay="9"/>
                                          </p:stCondLst>
                                        </p:cTn>
                                        <p:tgtEl>
                                          <p:spTgt spid="2"/>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10"/>
                                        <p:tgtEl>
                                          <p:spTgt spid="15"/>
                                        </p:tgtEl>
                                      </p:cBhvr>
                                    </p:animEffect>
                                    <p:set>
                                      <p:cBhvr>
                                        <p:cTn id="60" dur="1" fill="hold">
                                          <p:stCondLst>
                                            <p:cond delay="9"/>
                                          </p:stCondLst>
                                        </p:cTn>
                                        <p:tgtEl>
                                          <p:spTgt spid="15"/>
                                        </p:tgtEl>
                                        <p:attrNameLst>
                                          <p:attrName>style.visibility</p:attrName>
                                        </p:attrNameLst>
                                      </p:cBhvr>
                                      <p:to>
                                        <p:strVal val="hidden"/>
                                      </p:to>
                                    </p:set>
                                  </p:childTnLst>
                                </p:cTn>
                              </p:par>
                              <p:par>
                                <p:cTn id="61" presetID="9" presetClass="exit" presetSubtype="0" fill="hold" grpId="2" nodeType="withEffect">
                                  <p:stCondLst>
                                    <p:cond delay="0"/>
                                  </p:stCondLst>
                                  <p:childTnLst>
                                    <p:animEffect transition="out" filter="dissolve">
                                      <p:cBhvr>
                                        <p:cTn id="62" dur="10"/>
                                        <p:tgtEl>
                                          <p:spTgt spid="12"/>
                                        </p:tgtEl>
                                      </p:cBhvr>
                                    </p:animEffect>
                                    <p:set>
                                      <p:cBhvr>
                                        <p:cTn id="63" dur="1" fill="hold">
                                          <p:stCondLst>
                                            <p:cond delay="9"/>
                                          </p:stCondLst>
                                        </p:cTn>
                                        <p:tgtEl>
                                          <p:spTgt spid="12"/>
                                        </p:tgtEl>
                                        <p:attrNameLst>
                                          <p:attrName>style.visibility</p:attrName>
                                        </p:attrNameLst>
                                      </p:cBhvr>
                                      <p:to>
                                        <p:strVal val="hidden"/>
                                      </p:to>
                                    </p:set>
                                  </p:childTnLst>
                                </p:cTn>
                              </p:par>
                              <p:par>
                                <p:cTn id="64" presetID="9" presetClass="exit" presetSubtype="0" fill="hold" grpId="2" nodeType="withEffect">
                                  <p:stCondLst>
                                    <p:cond delay="0"/>
                                  </p:stCondLst>
                                  <p:childTnLst>
                                    <p:animEffect transition="out" filter="dissolve">
                                      <p:cBhvr>
                                        <p:cTn id="65" dur="10"/>
                                        <p:tgtEl>
                                          <p:spTgt spid="2"/>
                                        </p:tgtEl>
                                      </p:cBhvr>
                                    </p:animEffect>
                                    <p:set>
                                      <p:cBhvr>
                                        <p:cTn id="66" dur="1" fill="hold">
                                          <p:stCondLst>
                                            <p:cond delay="9"/>
                                          </p:stCondLst>
                                        </p:cTn>
                                        <p:tgtEl>
                                          <p:spTgt spid="2"/>
                                        </p:tgtEl>
                                        <p:attrNameLst>
                                          <p:attrName>style.visibility</p:attrName>
                                        </p:attrNameLst>
                                      </p:cBhvr>
                                      <p:to>
                                        <p:strVal val="hidden"/>
                                      </p:to>
                                    </p:set>
                                  </p:childTnLst>
                                </p:cTn>
                              </p:par>
                              <p:par>
                                <p:cTn id="67" presetID="9" presetClass="exit" presetSubtype="0" fill="hold" grpId="2" nodeType="withEffect">
                                  <p:stCondLst>
                                    <p:cond delay="0"/>
                                  </p:stCondLst>
                                  <p:childTnLst>
                                    <p:animEffect transition="out" filter="dissolve">
                                      <p:cBhvr>
                                        <p:cTn id="68" dur="10"/>
                                        <p:tgtEl>
                                          <p:spTgt spid="15"/>
                                        </p:tgtEl>
                                      </p:cBhvr>
                                    </p:animEffect>
                                    <p:set>
                                      <p:cBhvr>
                                        <p:cTn id="69" dur="1" fill="hold">
                                          <p:stCondLst>
                                            <p:cond delay="9"/>
                                          </p:stCondLst>
                                        </p:cTn>
                                        <p:tgtEl>
                                          <p:spTgt spid="15"/>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10"/>
                                        <p:tgtEl>
                                          <p:spTgt spid="8"/>
                                        </p:tgtEl>
                                      </p:cBhvr>
                                    </p:animEffect>
                                    <p:set>
                                      <p:cBhvr>
                                        <p:cTn id="72" dur="1" fill="hold">
                                          <p:stCondLst>
                                            <p:cond delay="9"/>
                                          </p:stCondLst>
                                        </p:cTn>
                                        <p:tgtEl>
                                          <p:spTgt spid="8"/>
                                        </p:tgtEl>
                                        <p:attrNameLst>
                                          <p:attrName>style.visibility</p:attrName>
                                        </p:attrNameLst>
                                      </p:cBhvr>
                                      <p:to>
                                        <p:strVal val="hidden"/>
                                      </p:to>
                                    </p:set>
                                  </p:childTnLst>
                                </p:cTn>
                              </p:par>
                              <p:par>
                                <p:cTn id="73" presetID="2" presetClass="entr" presetSubtype="9"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0-#ppt_w/2"/>
                                          </p:val>
                                        </p:tav>
                                        <p:tav tm="100000">
                                          <p:val>
                                            <p:strVal val="#ppt_x"/>
                                          </p:val>
                                        </p:tav>
                                      </p:tavLst>
                                    </p:anim>
                                    <p:anim calcmode="lin" valueType="num">
                                      <p:cBhvr additive="base">
                                        <p:cTn id="76" dur="500" fill="hold"/>
                                        <p:tgtEl>
                                          <p:spTgt spid="17"/>
                                        </p:tgtEl>
                                        <p:attrNameLst>
                                          <p:attrName>ppt_y</p:attrName>
                                        </p:attrNameLst>
                                      </p:cBhvr>
                                      <p:tavLst>
                                        <p:tav tm="0">
                                          <p:val>
                                            <p:strVal val="0-#ppt_h/2"/>
                                          </p:val>
                                        </p:tav>
                                        <p:tav tm="100000">
                                          <p:val>
                                            <p:strVal val="#ppt_y"/>
                                          </p:val>
                                        </p:tav>
                                      </p:tavLst>
                                    </p:anim>
                                  </p:childTnLst>
                                </p:cTn>
                              </p:par>
                              <p:par>
                                <p:cTn id="77" presetID="2" presetClass="entr" presetSubtype="9"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0-#ppt_w/2"/>
                                          </p:val>
                                        </p:tav>
                                        <p:tav tm="100000">
                                          <p:val>
                                            <p:strVal val="#ppt_x"/>
                                          </p:val>
                                        </p:tav>
                                      </p:tavLst>
                                    </p:anim>
                                    <p:anim calcmode="lin" valueType="num">
                                      <p:cBhvr additive="base">
                                        <p:cTn id="8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1" grpId="0" animBg="1"/>
      <p:bldP spid="12" grpId="0" animBg="1"/>
      <p:bldP spid="12" grpId="2" animBg="1"/>
      <p:bldP spid="2" grpId="0"/>
      <p:bldP spid="2" grpId="1"/>
      <p:bldP spid="2" grpId="2"/>
      <p:bldP spid="13" grpId="1"/>
      <p:bldP spid="14" grpId="1"/>
      <p:bldP spid="15" grpId="0"/>
      <p:bldP spid="15" grpId="1"/>
      <p:bldP spid="15" grpId="2"/>
      <p:bldP spid="16" grpId="0"/>
      <p:bldP spid="17" grpId="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a:stretch/>
        </p:blipFill>
        <p:spPr>
          <a:xfrm>
            <a:off x="0" y="1255"/>
            <a:ext cx="9144000" cy="5140990"/>
          </a:xfrm>
          <a:prstGeom prst="rect">
            <a:avLst/>
          </a:prstGeom>
          <a:noFill/>
          <a:ln>
            <a:noFill/>
          </a:ln>
        </p:spPr>
      </p:pic>
      <p:sp>
        <p:nvSpPr>
          <p:cNvPr id="152" name="Google Shape;152;p24"/>
          <p:cNvSpPr txBox="1">
            <a:spLocks noGrp="1"/>
          </p:cNvSpPr>
          <p:nvPr>
            <p:ph type="title"/>
          </p:nvPr>
        </p:nvSpPr>
        <p:spPr>
          <a:xfrm>
            <a:off x="1019250" y="2366975"/>
            <a:ext cx="7105500" cy="6063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r>
              <a:rPr lang="en-US" sz="4800" dirty="0">
                <a:solidFill>
                  <a:srgbClr val="FFFFFF"/>
                </a:solidFill>
                <a:latin typeface="Montserrat SemiBold"/>
                <a:ea typeface="Montserrat SemiBold"/>
                <a:cs typeface="Montserrat SemiBold"/>
                <a:sym typeface="Montserrat SemiBold"/>
              </a:rPr>
              <a:t>LET’S PRACTICE !</a:t>
            </a:r>
            <a:endParaRPr sz="4800" dirty="0">
              <a:solidFill>
                <a:srgbClr val="FFFFFF"/>
              </a:solidFill>
              <a:latin typeface="Montserrat SemiBold"/>
              <a:ea typeface="Montserrat SemiBold"/>
              <a:cs typeface="Montserrat SemiBold"/>
              <a:sym typeface="Montserrat SemiBold"/>
            </a:endParaRPr>
          </a:p>
        </p:txBody>
      </p:sp>
      <p:sp>
        <p:nvSpPr>
          <p:cNvPr id="5" name="Subtitle 4">
            <a:extLst>
              <a:ext uri="{FF2B5EF4-FFF2-40B4-BE49-F238E27FC236}">
                <a16:creationId xmlns:a16="http://schemas.microsoft.com/office/drawing/2014/main" id="{7B219F58-9D95-884A-A5CA-E725E04B8D36}"/>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7154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a:stretch/>
        </p:blipFill>
        <p:spPr>
          <a:xfrm>
            <a:off x="0" y="1255"/>
            <a:ext cx="9144000" cy="5140990"/>
          </a:xfrm>
          <a:prstGeom prst="rect">
            <a:avLst/>
          </a:prstGeom>
          <a:noFill/>
          <a:ln>
            <a:noFill/>
          </a:ln>
        </p:spPr>
      </p:pic>
      <p:sp>
        <p:nvSpPr>
          <p:cNvPr id="152" name="Google Shape;152;p24"/>
          <p:cNvSpPr txBox="1">
            <a:spLocks noGrp="1"/>
          </p:cNvSpPr>
          <p:nvPr>
            <p:ph type="title"/>
          </p:nvPr>
        </p:nvSpPr>
        <p:spPr>
          <a:xfrm>
            <a:off x="1019250" y="2366975"/>
            <a:ext cx="7105500" cy="6063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r>
              <a:rPr lang="en-US" sz="4800" dirty="0">
                <a:solidFill>
                  <a:srgbClr val="FFFFFF"/>
                </a:solidFill>
                <a:latin typeface="Montserrat SemiBold"/>
                <a:ea typeface="Montserrat SemiBold"/>
                <a:cs typeface="Montserrat SemiBold"/>
                <a:sym typeface="Montserrat SemiBold"/>
              </a:rPr>
              <a:t>THANK YOU FOR ATTENDING </a:t>
            </a:r>
            <a:endParaRPr sz="4800" dirty="0">
              <a:solidFill>
                <a:srgbClr val="FFFFFF"/>
              </a:solidFill>
              <a:latin typeface="Montserrat SemiBold"/>
              <a:ea typeface="Montserrat SemiBold"/>
              <a:cs typeface="Montserrat SemiBold"/>
              <a:sym typeface="Montserrat SemiBold"/>
            </a:endParaRPr>
          </a:p>
        </p:txBody>
      </p:sp>
      <p:grpSp>
        <p:nvGrpSpPr>
          <p:cNvPr id="5" name="Google Shape;3664;p30">
            <a:extLst>
              <a:ext uri="{FF2B5EF4-FFF2-40B4-BE49-F238E27FC236}">
                <a16:creationId xmlns:a16="http://schemas.microsoft.com/office/drawing/2014/main" id="{35CDE232-1EE6-EA4B-BB2B-DE87A5C5330C}"/>
              </a:ext>
            </a:extLst>
          </p:cNvPr>
          <p:cNvGrpSpPr/>
          <p:nvPr/>
        </p:nvGrpSpPr>
        <p:grpSpPr>
          <a:xfrm>
            <a:off x="4032257" y="2973275"/>
            <a:ext cx="1468658" cy="1521279"/>
            <a:chOff x="5651375" y="3806450"/>
            <a:chExt cx="481825" cy="481825"/>
          </a:xfrm>
        </p:grpSpPr>
        <p:sp>
          <p:nvSpPr>
            <p:cNvPr id="6" name="Google Shape;3665;p30">
              <a:extLst>
                <a:ext uri="{FF2B5EF4-FFF2-40B4-BE49-F238E27FC236}">
                  <a16:creationId xmlns:a16="http://schemas.microsoft.com/office/drawing/2014/main" id="{0D3FCADD-911E-8741-8732-0F9685E6BCCA}"/>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7" name="Google Shape;3666;p30">
              <a:extLst>
                <a:ext uri="{FF2B5EF4-FFF2-40B4-BE49-F238E27FC236}">
                  <a16:creationId xmlns:a16="http://schemas.microsoft.com/office/drawing/2014/main" id="{9703042D-D702-C946-9F8C-D3499E4B53F8}"/>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8" name="Google Shape;3667;p30">
              <a:extLst>
                <a:ext uri="{FF2B5EF4-FFF2-40B4-BE49-F238E27FC236}">
                  <a16:creationId xmlns:a16="http://schemas.microsoft.com/office/drawing/2014/main" id="{D9B49607-C73A-1844-BFF9-01D6051654A4}"/>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9" name="Google Shape;3668;p30">
              <a:extLst>
                <a:ext uri="{FF2B5EF4-FFF2-40B4-BE49-F238E27FC236}">
                  <a16:creationId xmlns:a16="http://schemas.microsoft.com/office/drawing/2014/main" id="{BFEB36A0-6327-614F-BA82-9B5E2359AE04}"/>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1" presetID="8" presetClass="emph" presetSubtype="0" fill="hold" nodeType="withEffect">
                                  <p:stCondLst>
                                    <p:cond delay="0"/>
                                  </p:stCondLst>
                                  <p:childTnLst>
                                    <p:animRot by="21600000">
                                      <p:cBhvr>
                                        <p:cTn id="12"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78"/>
        <p:cNvGrpSpPr/>
        <p:nvPr/>
      </p:nvGrpSpPr>
      <p:grpSpPr>
        <a:xfrm>
          <a:off x="0" y="0"/>
          <a:ext cx="0" cy="0"/>
          <a:chOff x="0" y="0"/>
          <a:chExt cx="0" cy="0"/>
        </a:xfrm>
      </p:grpSpPr>
      <p:pic>
        <p:nvPicPr>
          <p:cNvPr id="79" name="Google Shape;79;p19"/>
          <p:cNvPicPr preferRelativeResize="0"/>
          <p:nvPr/>
        </p:nvPicPr>
        <p:blipFill>
          <a:blip r:embed="rId3">
            <a:alphaModFix/>
          </a:blip>
          <a:stretch>
            <a:fillRect/>
          </a:stretch>
        </p:blipFill>
        <p:spPr>
          <a:xfrm>
            <a:off x="0" y="0"/>
            <a:ext cx="9144001" cy="5141013"/>
          </a:xfrm>
          <a:prstGeom prst="rect">
            <a:avLst/>
          </a:prstGeom>
          <a:noFill/>
          <a:ln>
            <a:noFill/>
          </a:ln>
        </p:spPr>
      </p:pic>
      <p:sp>
        <p:nvSpPr>
          <p:cNvPr id="80" name="Google Shape;80;p19"/>
          <p:cNvSpPr txBox="1">
            <a:spLocks noGrp="1"/>
          </p:cNvSpPr>
          <p:nvPr>
            <p:ph type="subTitle" idx="1"/>
          </p:nvPr>
        </p:nvSpPr>
        <p:spPr>
          <a:xfrm>
            <a:off x="4546925" y="2323236"/>
            <a:ext cx="1911900" cy="330300"/>
          </a:xfrm>
          <a:prstGeom prst="rect">
            <a:avLst/>
          </a:prstGeom>
          <a:noFill/>
          <a:ln>
            <a:noFill/>
          </a:ln>
        </p:spPr>
        <p:txBody>
          <a:bodyPr spcFirstLastPara="1" wrap="square" lIns="0" tIns="0" rIns="0" bIns="0" anchor="t" anchorCtr="0">
            <a:noAutofit/>
          </a:bodyPr>
          <a:lstStyle/>
          <a:p>
            <a:pPr marL="0" indent="0"/>
            <a:r>
              <a:rPr lang="en-US" b="1" dirty="0">
                <a:solidFill>
                  <a:srgbClr val="FFFFFF"/>
                </a:solidFill>
                <a:latin typeface="Montserrat"/>
                <a:ea typeface="Montserrat"/>
                <a:cs typeface="Montserrat"/>
                <a:sym typeface="Montserrat"/>
              </a:rPr>
              <a:t>A global View </a:t>
            </a:r>
            <a:endParaRPr lang="en-US" dirty="0">
              <a:solidFill>
                <a:srgbClr val="FFFFFF"/>
              </a:solidFill>
              <a:latin typeface="Montserrat"/>
              <a:ea typeface="Montserrat"/>
              <a:cs typeface="Montserrat"/>
              <a:sym typeface="Montserrat"/>
            </a:endParaRPr>
          </a:p>
          <a:p>
            <a:pPr marL="0" lvl="0" indent="0" algn="r" rtl="0">
              <a:lnSpc>
                <a:spcPct val="100000"/>
              </a:lnSpc>
              <a:spcBef>
                <a:spcPts val="0"/>
              </a:spcBef>
              <a:spcAft>
                <a:spcPts val="0"/>
              </a:spcAft>
              <a:buSzPts val="1200"/>
              <a:buNone/>
            </a:pPr>
            <a:br>
              <a:rPr lang="en-US" dirty="0">
                <a:solidFill>
                  <a:srgbClr val="FFFFFF"/>
                </a:solidFill>
                <a:latin typeface="Montserrat"/>
                <a:ea typeface="Montserrat"/>
                <a:cs typeface="Montserrat"/>
                <a:sym typeface="Montserrat"/>
              </a:rPr>
            </a:br>
            <a:endParaRPr dirty="0">
              <a:solidFill>
                <a:srgbClr val="FFFFFF"/>
              </a:solidFill>
              <a:latin typeface="Montserrat"/>
              <a:ea typeface="Montserrat"/>
              <a:cs typeface="Montserrat"/>
              <a:sym typeface="Montserrat"/>
            </a:endParaRPr>
          </a:p>
        </p:txBody>
      </p:sp>
      <p:sp>
        <p:nvSpPr>
          <p:cNvPr id="81" name="Google Shape;81;p19"/>
          <p:cNvSpPr txBox="1">
            <a:spLocks noGrp="1"/>
          </p:cNvSpPr>
          <p:nvPr>
            <p:ph type="subTitle" idx="3"/>
          </p:nvPr>
        </p:nvSpPr>
        <p:spPr>
          <a:xfrm>
            <a:off x="6940150" y="2323236"/>
            <a:ext cx="2006142" cy="330300"/>
          </a:xfrm>
          <a:prstGeom prst="rect">
            <a:avLst/>
          </a:prstGeom>
          <a:noFill/>
          <a:ln>
            <a:noFill/>
          </a:ln>
        </p:spPr>
        <p:txBody>
          <a:bodyPr spcFirstLastPara="1" wrap="square" lIns="0" tIns="0" rIns="0" bIns="0" anchor="t" anchorCtr="0">
            <a:noAutofit/>
          </a:bodyPr>
          <a:lstStyle/>
          <a:p>
            <a:pPr marL="0" indent="0"/>
            <a:r>
              <a:rPr lang="en-US" b="1" dirty="0">
                <a:solidFill>
                  <a:srgbClr val="FFFFFF"/>
                </a:solidFill>
                <a:latin typeface="Montserrat"/>
                <a:ea typeface="Montserrat"/>
                <a:cs typeface="Montserrat"/>
                <a:sym typeface="Montserrat"/>
              </a:rPr>
              <a:t>Analogy , elements ,mathematics categories</a:t>
            </a:r>
            <a:endParaRPr lang="en-US" dirty="0">
              <a:solidFill>
                <a:srgbClr val="FFFFFF"/>
              </a:solidFill>
              <a:latin typeface="Montserrat"/>
              <a:ea typeface="Montserrat"/>
              <a:cs typeface="Montserrat"/>
              <a:sym typeface="Montserrat"/>
            </a:endParaRPr>
          </a:p>
          <a:p>
            <a:pPr marL="0" lvl="0" indent="0" algn="l" rtl="0">
              <a:lnSpc>
                <a:spcPct val="100000"/>
              </a:lnSpc>
              <a:spcBef>
                <a:spcPts val="0"/>
              </a:spcBef>
              <a:spcAft>
                <a:spcPts val="0"/>
              </a:spcAft>
              <a:buSzPts val="1200"/>
              <a:buNone/>
            </a:pPr>
            <a:br>
              <a:rPr lang="en-US" dirty="0">
                <a:solidFill>
                  <a:srgbClr val="FFFFFF"/>
                </a:solidFill>
                <a:latin typeface="Montserrat"/>
                <a:ea typeface="Montserrat"/>
                <a:cs typeface="Montserrat"/>
                <a:sym typeface="Montserrat"/>
              </a:rPr>
            </a:br>
            <a:endParaRPr dirty="0">
              <a:solidFill>
                <a:srgbClr val="FFFFFF"/>
              </a:solidFill>
              <a:latin typeface="Montserrat"/>
              <a:ea typeface="Montserrat"/>
              <a:cs typeface="Montserrat"/>
              <a:sym typeface="Montserrat"/>
            </a:endParaRPr>
          </a:p>
        </p:txBody>
      </p:sp>
      <p:sp>
        <p:nvSpPr>
          <p:cNvPr id="82" name="Google Shape;82;p19"/>
          <p:cNvSpPr txBox="1">
            <a:spLocks noGrp="1"/>
          </p:cNvSpPr>
          <p:nvPr>
            <p:ph type="title" idx="7"/>
          </p:nvPr>
        </p:nvSpPr>
        <p:spPr>
          <a:xfrm>
            <a:off x="6940150" y="1280161"/>
            <a:ext cx="2241600" cy="697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200"/>
              <a:buNone/>
            </a:pPr>
            <a:r>
              <a:rPr lang="en-US" sz="4800">
                <a:solidFill>
                  <a:srgbClr val="FFFFFF"/>
                </a:solidFill>
                <a:latin typeface="Montserrat"/>
                <a:ea typeface="Montserrat"/>
                <a:cs typeface="Montserrat"/>
                <a:sym typeface="Montserrat"/>
              </a:rPr>
              <a:t>02</a:t>
            </a:r>
            <a:endParaRPr sz="4800">
              <a:solidFill>
                <a:srgbClr val="FFFFFF"/>
              </a:solidFill>
              <a:latin typeface="Montserrat"/>
              <a:ea typeface="Montserrat"/>
              <a:cs typeface="Montserrat"/>
              <a:sym typeface="Montserrat"/>
            </a:endParaRPr>
          </a:p>
        </p:txBody>
      </p:sp>
      <p:sp>
        <p:nvSpPr>
          <p:cNvPr id="83" name="Google Shape;83;p19"/>
          <p:cNvSpPr txBox="1">
            <a:spLocks noGrp="1"/>
          </p:cNvSpPr>
          <p:nvPr>
            <p:ph type="title"/>
          </p:nvPr>
        </p:nvSpPr>
        <p:spPr>
          <a:xfrm>
            <a:off x="4002157" y="1901736"/>
            <a:ext cx="2456668" cy="421500"/>
          </a:xfrm>
          <a:prstGeom prst="rect">
            <a:avLst/>
          </a:prstGeom>
          <a:noFill/>
          <a:ln>
            <a:noFill/>
          </a:ln>
        </p:spPr>
        <p:txBody>
          <a:bodyPr spcFirstLastPara="1" wrap="square" lIns="0" tIns="0" rIns="0" bIns="0" anchor="ctr" anchorCtr="0">
            <a:noAutofit/>
          </a:bodyPr>
          <a:lstStyle/>
          <a:p>
            <a:pPr lvl="0"/>
            <a:r>
              <a:rPr lang="en-US" b="1" dirty="0">
                <a:solidFill>
                  <a:srgbClr val="FFFFFF"/>
                </a:solidFill>
                <a:latin typeface="Montserrat"/>
                <a:ea typeface="Montserrat"/>
                <a:cs typeface="Montserrat"/>
                <a:sym typeface="Montserrat"/>
              </a:rPr>
              <a:t>From Classique ML to RL </a:t>
            </a:r>
            <a:endParaRPr b="1" dirty="0">
              <a:solidFill>
                <a:srgbClr val="FFFFFF"/>
              </a:solidFill>
              <a:latin typeface="Montserrat"/>
              <a:ea typeface="Montserrat"/>
              <a:cs typeface="Montserrat"/>
              <a:sym typeface="Montserrat"/>
            </a:endParaRPr>
          </a:p>
        </p:txBody>
      </p:sp>
      <p:sp>
        <p:nvSpPr>
          <p:cNvPr id="84" name="Google Shape;84;p19"/>
          <p:cNvSpPr txBox="1">
            <a:spLocks noGrp="1"/>
          </p:cNvSpPr>
          <p:nvPr>
            <p:ph type="title" idx="2"/>
          </p:nvPr>
        </p:nvSpPr>
        <p:spPr>
          <a:xfrm>
            <a:off x="6940150" y="1901728"/>
            <a:ext cx="2241600" cy="421500"/>
          </a:xfrm>
          <a:prstGeom prst="rect">
            <a:avLst/>
          </a:prstGeom>
          <a:noFill/>
          <a:ln>
            <a:noFill/>
          </a:ln>
        </p:spPr>
        <p:txBody>
          <a:bodyPr spcFirstLastPara="1" wrap="square" lIns="0" tIns="0" rIns="0" bIns="0" anchor="ctr" anchorCtr="0">
            <a:noAutofit/>
          </a:bodyPr>
          <a:lstStyle/>
          <a:p>
            <a:pPr lvl="0"/>
            <a:r>
              <a:rPr lang="en-US" b="1" dirty="0">
                <a:solidFill>
                  <a:srgbClr val="FFFFFF"/>
                </a:solidFill>
                <a:latin typeface="Montserrat"/>
                <a:ea typeface="Montserrat"/>
                <a:cs typeface="Montserrat"/>
                <a:sym typeface="Montserrat"/>
              </a:rPr>
              <a:t>What’s RL</a:t>
            </a:r>
            <a:endParaRPr b="1" dirty="0">
              <a:solidFill>
                <a:srgbClr val="FFFFFF"/>
              </a:solidFill>
              <a:latin typeface="Montserrat"/>
              <a:ea typeface="Montserrat"/>
              <a:cs typeface="Montserrat"/>
              <a:sym typeface="Montserrat"/>
            </a:endParaRPr>
          </a:p>
        </p:txBody>
      </p:sp>
      <p:sp>
        <p:nvSpPr>
          <p:cNvPr id="85" name="Google Shape;85;p19"/>
          <p:cNvSpPr txBox="1">
            <a:spLocks noGrp="1"/>
          </p:cNvSpPr>
          <p:nvPr>
            <p:ph type="title" idx="6"/>
          </p:nvPr>
        </p:nvSpPr>
        <p:spPr>
          <a:xfrm>
            <a:off x="4217225" y="1280161"/>
            <a:ext cx="2241600" cy="697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7200"/>
              <a:buNone/>
            </a:pPr>
            <a:r>
              <a:rPr lang="en-US" sz="4800">
                <a:solidFill>
                  <a:srgbClr val="FFFFFF"/>
                </a:solidFill>
                <a:latin typeface="Montserrat"/>
                <a:ea typeface="Montserrat"/>
                <a:cs typeface="Montserrat"/>
                <a:sym typeface="Montserrat"/>
              </a:rPr>
              <a:t>01</a:t>
            </a:r>
            <a:endParaRPr sz="4800">
              <a:solidFill>
                <a:srgbClr val="FFFFFF"/>
              </a:solidFill>
              <a:latin typeface="Montserrat"/>
              <a:ea typeface="Montserrat"/>
              <a:cs typeface="Montserrat"/>
              <a:sym typeface="Montserrat"/>
            </a:endParaRPr>
          </a:p>
        </p:txBody>
      </p:sp>
      <p:sp>
        <p:nvSpPr>
          <p:cNvPr id="86" name="Google Shape;86;p19"/>
          <p:cNvSpPr txBox="1">
            <a:spLocks noGrp="1"/>
          </p:cNvSpPr>
          <p:nvPr>
            <p:ph type="subTitle" idx="5"/>
          </p:nvPr>
        </p:nvSpPr>
        <p:spPr>
          <a:xfrm>
            <a:off x="6940150" y="4445286"/>
            <a:ext cx="1911900" cy="33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dirty="0">
                <a:solidFill>
                  <a:srgbClr val="FFFFFF"/>
                </a:solidFill>
                <a:latin typeface="Montserrat"/>
                <a:ea typeface="Montserrat"/>
                <a:cs typeface="Montserrat"/>
                <a:sym typeface="Montserrat"/>
              </a:rPr>
              <a:t>Definition , process , a practical case  </a:t>
            </a:r>
            <a:endParaRPr dirty="0">
              <a:solidFill>
                <a:srgbClr val="FFFFFF"/>
              </a:solidFill>
              <a:latin typeface="Montserrat"/>
              <a:ea typeface="Montserrat"/>
              <a:cs typeface="Montserrat"/>
              <a:sym typeface="Montserrat"/>
            </a:endParaRPr>
          </a:p>
        </p:txBody>
      </p:sp>
      <p:sp>
        <p:nvSpPr>
          <p:cNvPr id="87" name="Google Shape;87;p19"/>
          <p:cNvSpPr txBox="1">
            <a:spLocks noGrp="1"/>
          </p:cNvSpPr>
          <p:nvPr>
            <p:ph type="title" idx="4"/>
          </p:nvPr>
        </p:nvSpPr>
        <p:spPr>
          <a:xfrm>
            <a:off x="6940150" y="4023786"/>
            <a:ext cx="2241600" cy="421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b="1" dirty="0">
                <a:solidFill>
                  <a:srgbClr val="FFFFFF"/>
                </a:solidFill>
                <a:latin typeface="Montserrat"/>
                <a:ea typeface="Montserrat"/>
                <a:cs typeface="Montserrat"/>
                <a:sym typeface="Montserrat"/>
              </a:rPr>
              <a:t>Q-Learning</a:t>
            </a:r>
            <a:endParaRPr b="1" dirty="0">
              <a:solidFill>
                <a:srgbClr val="FFFFFF"/>
              </a:solidFill>
              <a:latin typeface="Montserrat"/>
              <a:ea typeface="Montserrat"/>
              <a:cs typeface="Montserrat"/>
              <a:sym typeface="Montserrat"/>
            </a:endParaRPr>
          </a:p>
        </p:txBody>
      </p:sp>
      <p:sp>
        <p:nvSpPr>
          <p:cNvPr id="88" name="Google Shape;88;p19"/>
          <p:cNvSpPr txBox="1">
            <a:spLocks noGrp="1"/>
          </p:cNvSpPr>
          <p:nvPr>
            <p:ph type="title" idx="8"/>
          </p:nvPr>
        </p:nvSpPr>
        <p:spPr>
          <a:xfrm>
            <a:off x="6940150" y="3402211"/>
            <a:ext cx="2241600" cy="697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200"/>
              <a:buNone/>
            </a:pPr>
            <a:r>
              <a:rPr lang="en-US" sz="4800" dirty="0">
                <a:solidFill>
                  <a:srgbClr val="FFFFFF"/>
                </a:solidFill>
                <a:latin typeface="Montserrat"/>
                <a:ea typeface="Montserrat"/>
                <a:cs typeface="Montserrat"/>
                <a:sym typeface="Montserrat"/>
              </a:rPr>
              <a:t>04</a:t>
            </a:r>
            <a:endParaRPr sz="4800" dirty="0">
              <a:solidFill>
                <a:srgbClr val="FFFFFF"/>
              </a:solidFill>
              <a:latin typeface="Montserrat"/>
              <a:ea typeface="Montserrat"/>
              <a:cs typeface="Montserrat"/>
              <a:sym typeface="Montserrat"/>
            </a:endParaRPr>
          </a:p>
        </p:txBody>
      </p:sp>
      <p:sp>
        <p:nvSpPr>
          <p:cNvPr id="89" name="Google Shape;89;p19"/>
          <p:cNvSpPr txBox="1">
            <a:spLocks noGrp="1"/>
          </p:cNvSpPr>
          <p:nvPr>
            <p:ph type="title" idx="9"/>
          </p:nvPr>
        </p:nvSpPr>
        <p:spPr>
          <a:xfrm>
            <a:off x="4217225" y="4023786"/>
            <a:ext cx="2241600" cy="421500"/>
          </a:xfrm>
          <a:prstGeom prst="rect">
            <a:avLst/>
          </a:prstGeom>
          <a:noFill/>
          <a:ln>
            <a:noFill/>
          </a:ln>
        </p:spPr>
        <p:txBody>
          <a:bodyPr spcFirstLastPara="1" wrap="square" lIns="0" tIns="0" rIns="0" bIns="0" anchor="ctr" anchorCtr="0">
            <a:noAutofit/>
          </a:bodyPr>
          <a:lstStyle/>
          <a:p>
            <a:pPr lvl="0"/>
            <a:r>
              <a:rPr lang="en-US" b="1" dirty="0">
                <a:solidFill>
                  <a:srgbClr val="FFFFFF"/>
                </a:solidFill>
                <a:latin typeface="Montserrat"/>
                <a:ea typeface="Montserrat"/>
                <a:cs typeface="Montserrat"/>
                <a:sym typeface="Montserrat"/>
              </a:rPr>
              <a:t>RL In The Practice</a:t>
            </a:r>
            <a:endParaRPr b="1" dirty="0">
              <a:solidFill>
                <a:srgbClr val="FFFFFF"/>
              </a:solidFill>
              <a:latin typeface="Montserrat"/>
              <a:ea typeface="Montserrat"/>
              <a:cs typeface="Montserrat"/>
              <a:sym typeface="Montserrat"/>
            </a:endParaRPr>
          </a:p>
        </p:txBody>
      </p:sp>
      <p:sp>
        <p:nvSpPr>
          <p:cNvPr id="90" name="Google Shape;90;p19"/>
          <p:cNvSpPr txBox="1">
            <a:spLocks noGrp="1"/>
          </p:cNvSpPr>
          <p:nvPr>
            <p:ph type="subTitle" idx="13"/>
          </p:nvPr>
        </p:nvSpPr>
        <p:spPr>
          <a:xfrm>
            <a:off x="4546925" y="4445286"/>
            <a:ext cx="1911900" cy="3303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SzPts val="1200"/>
              <a:buNone/>
            </a:pPr>
            <a:r>
              <a:rPr lang="en-US" dirty="0">
                <a:solidFill>
                  <a:srgbClr val="FFFFFF"/>
                </a:solidFill>
                <a:latin typeface="Montserrat"/>
                <a:ea typeface="Montserrat"/>
                <a:cs typeface="Montserrat"/>
                <a:sym typeface="Montserrat"/>
              </a:rPr>
              <a:t>Use sectors , Challenges and limitation</a:t>
            </a:r>
            <a:endParaRPr dirty="0">
              <a:solidFill>
                <a:srgbClr val="FFFFFF"/>
              </a:solidFill>
              <a:latin typeface="Montserrat"/>
              <a:ea typeface="Montserrat"/>
              <a:cs typeface="Montserrat"/>
              <a:sym typeface="Montserrat"/>
            </a:endParaRPr>
          </a:p>
        </p:txBody>
      </p:sp>
      <p:sp>
        <p:nvSpPr>
          <p:cNvPr id="91" name="Google Shape;91;p19"/>
          <p:cNvSpPr txBox="1">
            <a:spLocks noGrp="1"/>
          </p:cNvSpPr>
          <p:nvPr>
            <p:ph type="title" idx="14"/>
          </p:nvPr>
        </p:nvSpPr>
        <p:spPr>
          <a:xfrm>
            <a:off x="4217225" y="3402211"/>
            <a:ext cx="2241600" cy="697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7200"/>
              <a:buNone/>
            </a:pPr>
            <a:r>
              <a:rPr lang="en-US" sz="4800" dirty="0">
                <a:solidFill>
                  <a:srgbClr val="FFFFFF"/>
                </a:solidFill>
                <a:latin typeface="Montserrat"/>
                <a:ea typeface="Montserrat"/>
                <a:cs typeface="Montserrat"/>
                <a:sym typeface="Montserrat"/>
              </a:rPr>
              <a:t>03</a:t>
            </a:r>
            <a:endParaRPr sz="4800" dirty="0">
              <a:solidFill>
                <a:srgbClr val="FFFFFF"/>
              </a:solidFill>
              <a:latin typeface="Montserrat"/>
              <a:ea typeface="Montserrat"/>
              <a:cs typeface="Montserrat"/>
              <a:sym typeface="Montserrat"/>
            </a:endParaRPr>
          </a:p>
        </p:txBody>
      </p:sp>
      <p:sp>
        <p:nvSpPr>
          <p:cNvPr id="92" name="Google Shape;92;p19"/>
          <p:cNvSpPr/>
          <p:nvPr/>
        </p:nvSpPr>
        <p:spPr>
          <a:xfrm>
            <a:off x="6657933" y="1379220"/>
            <a:ext cx="130592" cy="33963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a:stretch/>
        </p:blipFill>
        <p:spPr>
          <a:xfrm>
            <a:off x="0" y="1255"/>
            <a:ext cx="9144000" cy="5140990"/>
          </a:xfrm>
          <a:prstGeom prst="rect">
            <a:avLst/>
          </a:prstGeom>
          <a:noFill/>
          <a:ln>
            <a:noFill/>
          </a:ln>
        </p:spPr>
      </p:pic>
      <p:sp>
        <p:nvSpPr>
          <p:cNvPr id="98" name="Google Shape;98;p20"/>
          <p:cNvSpPr txBox="1">
            <a:spLocks noGrp="1"/>
          </p:cNvSpPr>
          <p:nvPr>
            <p:ph type="title"/>
          </p:nvPr>
        </p:nvSpPr>
        <p:spPr>
          <a:xfrm>
            <a:off x="3400684" y="2773593"/>
            <a:ext cx="4290046" cy="514750"/>
          </a:xfrm>
          <a:prstGeom prst="rect">
            <a:avLst/>
          </a:prstGeom>
          <a:noFill/>
          <a:ln>
            <a:noFill/>
          </a:ln>
        </p:spPr>
        <p:txBody>
          <a:bodyPr spcFirstLastPara="1" wrap="square" lIns="0" tIns="0" rIns="0" bIns="0" anchor="b" anchorCtr="0">
            <a:noAutofit/>
          </a:bodyPr>
          <a:lstStyle/>
          <a:p>
            <a:pPr lvl="0"/>
            <a:r>
              <a:rPr lang="en-US" sz="3600" b="1" dirty="0">
                <a:solidFill>
                  <a:srgbClr val="FFFFFF"/>
                </a:solidFill>
                <a:latin typeface="Montserrat"/>
                <a:ea typeface="Montserrat"/>
                <a:cs typeface="Montserrat"/>
                <a:sym typeface="Montserrat"/>
              </a:rPr>
              <a:t>From Classique ML to RL </a:t>
            </a:r>
          </a:p>
        </p:txBody>
      </p:sp>
      <p:sp>
        <p:nvSpPr>
          <p:cNvPr id="99" name="Google Shape;99;p20"/>
          <p:cNvSpPr txBox="1">
            <a:spLocks noGrp="1"/>
          </p:cNvSpPr>
          <p:nvPr>
            <p:ph type="subTitle" idx="1"/>
          </p:nvPr>
        </p:nvSpPr>
        <p:spPr>
          <a:xfrm>
            <a:off x="3500075" y="3566884"/>
            <a:ext cx="2907600" cy="355200"/>
          </a:xfrm>
          <a:prstGeom prst="rect">
            <a:avLst/>
          </a:prstGeom>
          <a:noFill/>
          <a:ln>
            <a:noFill/>
          </a:ln>
        </p:spPr>
        <p:txBody>
          <a:bodyPr spcFirstLastPara="1" wrap="square" lIns="0" tIns="0" rIns="0" bIns="0" anchor="t" anchorCtr="0">
            <a:noAutofit/>
          </a:bodyPr>
          <a:lstStyle/>
          <a:p>
            <a:pPr marL="0" indent="0"/>
            <a:r>
              <a:rPr lang="en-US" b="1" dirty="0">
                <a:solidFill>
                  <a:srgbClr val="FFFFFF"/>
                </a:solidFill>
                <a:latin typeface="Montserrat"/>
                <a:ea typeface="Montserrat"/>
                <a:cs typeface="Montserrat"/>
                <a:sym typeface="Montserrat"/>
              </a:rPr>
              <a:t>A global View </a:t>
            </a:r>
            <a:endParaRPr lang="en-US" dirty="0">
              <a:solidFill>
                <a:srgbClr val="FFFFFF"/>
              </a:solidFill>
              <a:latin typeface="Montserrat"/>
              <a:ea typeface="Montserrat"/>
              <a:cs typeface="Montserrat"/>
              <a:sym typeface="Montserrat"/>
            </a:endParaRPr>
          </a:p>
        </p:txBody>
      </p:sp>
      <p:sp>
        <p:nvSpPr>
          <p:cNvPr id="100" name="Google Shape;100;p20"/>
          <p:cNvSpPr txBox="1">
            <a:spLocks noGrp="1"/>
          </p:cNvSpPr>
          <p:nvPr>
            <p:ph type="title" idx="2"/>
          </p:nvPr>
        </p:nvSpPr>
        <p:spPr>
          <a:xfrm>
            <a:off x="906425" y="1990868"/>
            <a:ext cx="2397000" cy="10401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6100"/>
              <a:buNone/>
            </a:pPr>
            <a:r>
              <a:rPr lang="en-US" dirty="0">
                <a:solidFill>
                  <a:srgbClr val="FFFFFF"/>
                </a:solidFill>
                <a:latin typeface="Montserrat"/>
                <a:ea typeface="Montserrat"/>
                <a:cs typeface="Montserrat"/>
                <a:sym typeface="Montserrat"/>
              </a:rPr>
              <a:t>01.</a:t>
            </a:r>
            <a:endParaRPr dirty="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0" y="0"/>
            <a:ext cx="9144001" cy="5140992"/>
          </a:xfrm>
          <a:prstGeom prst="rect">
            <a:avLst/>
          </a:prstGeom>
          <a:noFill/>
          <a:ln>
            <a:noFill/>
          </a:ln>
        </p:spPr>
      </p:pic>
      <p:pic>
        <p:nvPicPr>
          <p:cNvPr id="5" name="Picture 4" descr="A picture containing screenshot&#10;&#10;Description automatically generated">
            <a:extLst>
              <a:ext uri="{FF2B5EF4-FFF2-40B4-BE49-F238E27FC236}">
                <a16:creationId xmlns:a16="http://schemas.microsoft.com/office/drawing/2014/main" id="{840838C7-48BA-CB4E-A5C6-9D71ABBA3367}"/>
              </a:ext>
            </a:extLst>
          </p:cNvPr>
          <p:cNvPicPr>
            <a:picLocks noChangeAspect="1"/>
          </p:cNvPicPr>
          <p:nvPr/>
        </p:nvPicPr>
        <p:blipFill>
          <a:blip r:embed="rId4"/>
          <a:stretch>
            <a:fillRect/>
          </a:stretch>
        </p:blipFill>
        <p:spPr>
          <a:xfrm>
            <a:off x="1984498" y="701782"/>
            <a:ext cx="5141221" cy="36648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pic>
        <p:nvPicPr>
          <p:cNvPr id="5" name="Espace réservé pour une image  5">
            <a:extLst>
              <a:ext uri="{FF2B5EF4-FFF2-40B4-BE49-F238E27FC236}">
                <a16:creationId xmlns:a16="http://schemas.microsoft.com/office/drawing/2014/main" id="{5B132539-F04D-EF41-9E1E-3AA4931A3AB1}"/>
              </a:ext>
            </a:extLst>
          </p:cNvPr>
          <p:cNvPicPr>
            <a:picLocks noChangeAspect="1"/>
          </p:cNvPicPr>
          <p:nvPr/>
        </p:nvPicPr>
        <p:blipFill>
          <a:blip r:embed="rId4">
            <a:extLst>
              <a:ext uri="{28A0092B-C50C-407E-A947-70E740481C1C}">
                <a14:useLocalDpi xmlns:a14="http://schemas.microsoft.com/office/drawing/2010/main" val="0"/>
              </a:ext>
            </a:extLst>
          </a:blip>
          <a:srcRect t="349" b="349"/>
          <a:stretch>
            <a:fillRect/>
          </a:stretch>
        </p:blipFill>
        <p:spPr>
          <a:xfrm>
            <a:off x="491893" y="1473408"/>
            <a:ext cx="3547451" cy="2485106"/>
          </a:xfrm>
          <a:prstGeom prst="rect">
            <a:avLst/>
          </a:prstGeom>
        </p:spPr>
      </p:pic>
      <p:sp>
        <p:nvSpPr>
          <p:cNvPr id="10" name="Google Shape;3016;p29">
            <a:extLst>
              <a:ext uri="{FF2B5EF4-FFF2-40B4-BE49-F238E27FC236}">
                <a16:creationId xmlns:a16="http://schemas.microsoft.com/office/drawing/2014/main" id="{E25ABD44-3CF6-184F-9E56-9DEC8570C43F}"/>
              </a:ext>
            </a:extLst>
          </p:cNvPr>
          <p:cNvSpPr/>
          <p:nvPr/>
        </p:nvSpPr>
        <p:spPr>
          <a:xfrm>
            <a:off x="4531237" y="1650130"/>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016;p29">
            <a:extLst>
              <a:ext uri="{FF2B5EF4-FFF2-40B4-BE49-F238E27FC236}">
                <a16:creationId xmlns:a16="http://schemas.microsoft.com/office/drawing/2014/main" id="{6EF4962C-4AA5-274C-846E-7334CD3CA4E4}"/>
              </a:ext>
            </a:extLst>
          </p:cNvPr>
          <p:cNvSpPr/>
          <p:nvPr/>
        </p:nvSpPr>
        <p:spPr>
          <a:xfrm>
            <a:off x="4531237" y="2932918"/>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3016;p29">
            <a:extLst>
              <a:ext uri="{FF2B5EF4-FFF2-40B4-BE49-F238E27FC236}">
                <a16:creationId xmlns:a16="http://schemas.microsoft.com/office/drawing/2014/main" id="{166B37AB-1A52-784B-AACB-6BD9BAA3B935}"/>
              </a:ext>
            </a:extLst>
          </p:cNvPr>
          <p:cNvSpPr/>
          <p:nvPr/>
        </p:nvSpPr>
        <p:spPr>
          <a:xfrm>
            <a:off x="4531237" y="3725306"/>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Rectangle 7">
            <a:extLst>
              <a:ext uri="{FF2B5EF4-FFF2-40B4-BE49-F238E27FC236}">
                <a16:creationId xmlns:a16="http://schemas.microsoft.com/office/drawing/2014/main" id="{2152D22F-B464-D542-B2A1-E152C70261AA}"/>
              </a:ext>
            </a:extLst>
          </p:cNvPr>
          <p:cNvSpPr/>
          <p:nvPr/>
        </p:nvSpPr>
        <p:spPr>
          <a:xfrm>
            <a:off x="4762673" y="1531465"/>
            <a:ext cx="4056647" cy="954107"/>
          </a:xfrm>
          <a:prstGeom prst="rect">
            <a:avLst/>
          </a:prstGeom>
        </p:spPr>
        <p:txBody>
          <a:bodyPr wrap="square">
            <a:spAutoFit/>
          </a:bodyPr>
          <a:lstStyle/>
          <a:p>
            <a:pPr algn="just"/>
            <a:r>
              <a:rPr kumimoji="1" lang="fr-FR" altLang="ja-JP">
                <a:solidFill>
                  <a:schemeClr val="accent6"/>
                </a:solidFill>
              </a:rPr>
              <a:t>Machine learning is defined as the part of machine science, or the capabilities of a system or software that has evolved automatically over time based only on the data of learning.</a:t>
            </a:r>
          </a:p>
        </p:txBody>
      </p:sp>
      <p:sp>
        <p:nvSpPr>
          <p:cNvPr id="9" name="Rectangle 8">
            <a:extLst>
              <a:ext uri="{FF2B5EF4-FFF2-40B4-BE49-F238E27FC236}">
                <a16:creationId xmlns:a16="http://schemas.microsoft.com/office/drawing/2014/main" id="{0BB3BCA5-BEC2-0947-B330-2DEAC65EFC7A}"/>
              </a:ext>
            </a:extLst>
          </p:cNvPr>
          <p:cNvSpPr/>
          <p:nvPr/>
        </p:nvSpPr>
        <p:spPr>
          <a:xfrm>
            <a:off x="4762673" y="2806930"/>
            <a:ext cx="4056647" cy="523220"/>
          </a:xfrm>
          <a:prstGeom prst="rect">
            <a:avLst/>
          </a:prstGeom>
        </p:spPr>
        <p:txBody>
          <a:bodyPr wrap="square">
            <a:spAutoFit/>
          </a:bodyPr>
          <a:lstStyle/>
          <a:p>
            <a:pPr algn="just"/>
            <a:r>
              <a:rPr kumimoji="1" lang="fr-FR" altLang="ja-JP">
                <a:solidFill>
                  <a:schemeClr val="accent6"/>
                </a:solidFill>
              </a:rPr>
              <a:t>Classic Machine Learning: Supervised and Unsupervised Learning</a:t>
            </a:r>
          </a:p>
        </p:txBody>
      </p:sp>
      <p:sp>
        <p:nvSpPr>
          <p:cNvPr id="13" name="Rectangle 12">
            <a:extLst>
              <a:ext uri="{FF2B5EF4-FFF2-40B4-BE49-F238E27FC236}">
                <a16:creationId xmlns:a16="http://schemas.microsoft.com/office/drawing/2014/main" id="{2859FF3A-510B-9E44-ACE7-B666BDF90496}"/>
              </a:ext>
            </a:extLst>
          </p:cNvPr>
          <p:cNvSpPr/>
          <p:nvPr/>
        </p:nvSpPr>
        <p:spPr>
          <a:xfrm>
            <a:off x="4762672" y="3594178"/>
            <a:ext cx="4056647" cy="523220"/>
          </a:xfrm>
          <a:prstGeom prst="rect">
            <a:avLst/>
          </a:prstGeom>
        </p:spPr>
        <p:txBody>
          <a:bodyPr wrap="square">
            <a:spAutoFit/>
          </a:bodyPr>
          <a:lstStyle/>
          <a:p>
            <a:r>
              <a:rPr kumimoji="1" lang="fr-FR" altLang="ja-JP">
                <a:solidFill>
                  <a:schemeClr val="accent6"/>
                </a:solidFill>
              </a:rPr>
              <a:t>Classic ML has several limitations: Data (Quality and Quantity), preprocessing, etc.</a:t>
            </a:r>
          </a:p>
        </p:txBody>
      </p:sp>
    </p:spTree>
    <p:extLst>
      <p:ext uri="{BB962C8B-B14F-4D97-AF65-F5344CB8AC3E}">
        <p14:creationId xmlns:p14="http://schemas.microsoft.com/office/powerpoint/2010/main" val="33110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10" name="Google Shape;3016;p29">
            <a:extLst>
              <a:ext uri="{FF2B5EF4-FFF2-40B4-BE49-F238E27FC236}">
                <a16:creationId xmlns:a16="http://schemas.microsoft.com/office/drawing/2014/main" id="{E25ABD44-3CF6-184F-9E56-9DEC8570C43F}"/>
              </a:ext>
            </a:extLst>
          </p:cNvPr>
          <p:cNvSpPr/>
          <p:nvPr/>
        </p:nvSpPr>
        <p:spPr>
          <a:xfrm>
            <a:off x="4003264" y="1808651"/>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CA" sz="1400" b="0" i="0" u="none" strike="noStrike" cap="none">
              <a:solidFill>
                <a:srgbClr val="000000"/>
              </a:solidFill>
              <a:latin typeface="Arial"/>
              <a:ea typeface="Arial"/>
              <a:cs typeface="Arial"/>
              <a:sym typeface="Arial"/>
            </a:endParaRPr>
          </a:p>
        </p:txBody>
      </p:sp>
      <p:sp>
        <p:nvSpPr>
          <p:cNvPr id="11" name="Google Shape;3016;p29">
            <a:extLst>
              <a:ext uri="{FF2B5EF4-FFF2-40B4-BE49-F238E27FC236}">
                <a16:creationId xmlns:a16="http://schemas.microsoft.com/office/drawing/2014/main" id="{6EF4962C-4AA5-274C-846E-7334CD3CA4E4}"/>
              </a:ext>
            </a:extLst>
          </p:cNvPr>
          <p:cNvSpPr/>
          <p:nvPr/>
        </p:nvSpPr>
        <p:spPr>
          <a:xfrm>
            <a:off x="4003264" y="3170143"/>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CA" sz="1400" b="0" i="0" u="none" strike="noStrike" cap="none">
              <a:solidFill>
                <a:srgbClr val="000000"/>
              </a:solidFill>
              <a:latin typeface="Arial"/>
              <a:ea typeface="Arial"/>
              <a:cs typeface="Arial"/>
              <a:sym typeface="Arial"/>
            </a:endParaRPr>
          </a:p>
        </p:txBody>
      </p:sp>
      <p:sp>
        <p:nvSpPr>
          <p:cNvPr id="12" name="Google Shape;3016;p29">
            <a:extLst>
              <a:ext uri="{FF2B5EF4-FFF2-40B4-BE49-F238E27FC236}">
                <a16:creationId xmlns:a16="http://schemas.microsoft.com/office/drawing/2014/main" id="{166B37AB-1A52-784B-AACB-6BD9BAA3B935}"/>
              </a:ext>
            </a:extLst>
          </p:cNvPr>
          <p:cNvSpPr/>
          <p:nvPr/>
        </p:nvSpPr>
        <p:spPr>
          <a:xfrm>
            <a:off x="4003264" y="3865868"/>
            <a:ext cx="154291" cy="128016"/>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CA"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24A241BB-67E9-3E45-A513-FF33D0D9D06E}"/>
              </a:ext>
            </a:extLst>
          </p:cNvPr>
          <p:cNvSpPr/>
          <p:nvPr/>
        </p:nvSpPr>
        <p:spPr>
          <a:xfrm>
            <a:off x="4215612" y="1710068"/>
            <a:ext cx="4123045" cy="954107"/>
          </a:xfrm>
          <a:prstGeom prst="rect">
            <a:avLst/>
          </a:prstGeom>
        </p:spPr>
        <p:txBody>
          <a:bodyPr wrap="square">
            <a:spAutoFit/>
          </a:bodyPr>
          <a:lstStyle/>
          <a:p>
            <a:pPr lvl="1" algn="just"/>
            <a:r>
              <a:rPr kumimoji="1" lang="en-CA" altLang="ja-JP" dirty="0">
                <a:solidFill>
                  <a:schemeClr val="accent6"/>
                </a:solidFill>
              </a:rPr>
              <a:t>Subclass of Machine Learning and an approach linked to Artificial Intelligence that pushes the machine to learn what to do in a certain state so as to maximize the total reward.</a:t>
            </a:r>
          </a:p>
        </p:txBody>
      </p:sp>
      <p:sp>
        <p:nvSpPr>
          <p:cNvPr id="3" name="Rectangle 2">
            <a:extLst>
              <a:ext uri="{FF2B5EF4-FFF2-40B4-BE49-F238E27FC236}">
                <a16:creationId xmlns:a16="http://schemas.microsoft.com/office/drawing/2014/main" id="{B25E8C59-5D53-B347-9F3F-0BAC9971F63D}"/>
              </a:ext>
            </a:extLst>
          </p:cNvPr>
          <p:cNvSpPr/>
          <p:nvPr/>
        </p:nvSpPr>
        <p:spPr>
          <a:xfrm>
            <a:off x="4280566" y="3080263"/>
            <a:ext cx="4058091" cy="307777"/>
          </a:xfrm>
          <a:prstGeom prst="rect">
            <a:avLst/>
          </a:prstGeom>
        </p:spPr>
        <p:txBody>
          <a:bodyPr wrap="square">
            <a:spAutoFit/>
          </a:bodyPr>
          <a:lstStyle/>
          <a:p>
            <a:r>
              <a:rPr lang="en-CA" dirty="0">
                <a:solidFill>
                  <a:schemeClr val="accent6"/>
                </a:solidFill>
              </a:rPr>
              <a:t>Data in the form of actions &amp; states</a:t>
            </a:r>
          </a:p>
        </p:txBody>
      </p:sp>
      <p:sp>
        <p:nvSpPr>
          <p:cNvPr id="4" name="Rectangle 3">
            <a:extLst>
              <a:ext uri="{FF2B5EF4-FFF2-40B4-BE49-F238E27FC236}">
                <a16:creationId xmlns:a16="http://schemas.microsoft.com/office/drawing/2014/main" id="{0A4F8199-098A-8F45-89F7-CAFBA4ACD94C}"/>
              </a:ext>
            </a:extLst>
          </p:cNvPr>
          <p:cNvSpPr/>
          <p:nvPr/>
        </p:nvSpPr>
        <p:spPr>
          <a:xfrm>
            <a:off x="4228339" y="3732274"/>
            <a:ext cx="4110318" cy="523220"/>
          </a:xfrm>
          <a:prstGeom prst="rect">
            <a:avLst/>
          </a:prstGeom>
        </p:spPr>
        <p:txBody>
          <a:bodyPr wrap="square">
            <a:spAutoFit/>
          </a:bodyPr>
          <a:lstStyle/>
          <a:p>
            <a:r>
              <a:rPr lang="en-CA" dirty="0">
                <a:solidFill>
                  <a:schemeClr val="accent6"/>
                </a:solidFill>
              </a:rPr>
              <a:t>Several algorithms and methods implement RL &amp; speed up the learning process.</a:t>
            </a:r>
          </a:p>
        </p:txBody>
      </p:sp>
      <p:sp>
        <p:nvSpPr>
          <p:cNvPr id="6" name="Rectangle 5">
            <a:extLst>
              <a:ext uri="{FF2B5EF4-FFF2-40B4-BE49-F238E27FC236}">
                <a16:creationId xmlns:a16="http://schemas.microsoft.com/office/drawing/2014/main" id="{A699A764-D8AF-CE4D-B6DD-E789C261FEC4}"/>
              </a:ext>
            </a:extLst>
          </p:cNvPr>
          <p:cNvSpPr/>
          <p:nvPr/>
        </p:nvSpPr>
        <p:spPr>
          <a:xfrm>
            <a:off x="324080" y="2664175"/>
            <a:ext cx="1980029" cy="400110"/>
          </a:xfrm>
          <a:prstGeom prst="rect">
            <a:avLst/>
          </a:prstGeom>
        </p:spPr>
        <p:txBody>
          <a:bodyPr wrap="none">
            <a:spAutoFit/>
          </a:bodyPr>
          <a:lstStyle/>
          <a:p>
            <a:r>
              <a:rPr lang="en-US" sz="2000" b="1" dirty="0">
                <a:solidFill>
                  <a:srgbClr val="FFFFFF"/>
                </a:solidFill>
                <a:latin typeface="Montserrat"/>
                <a:sym typeface="Montserrat"/>
              </a:rPr>
              <a:t>RL In General</a:t>
            </a:r>
            <a:endParaRPr lang="en-CA" sz="2000" dirty="0"/>
          </a:p>
        </p:txBody>
      </p:sp>
    </p:spTree>
    <p:extLst>
      <p:ext uri="{BB962C8B-B14F-4D97-AF65-F5344CB8AC3E}">
        <p14:creationId xmlns:p14="http://schemas.microsoft.com/office/powerpoint/2010/main" val="358992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a:stretch/>
        </p:blipFill>
        <p:spPr>
          <a:xfrm>
            <a:off x="0" y="1255"/>
            <a:ext cx="9144000" cy="5140990"/>
          </a:xfrm>
          <a:prstGeom prst="rect">
            <a:avLst/>
          </a:prstGeom>
          <a:noFill/>
          <a:ln>
            <a:noFill/>
          </a:ln>
        </p:spPr>
      </p:pic>
      <p:sp>
        <p:nvSpPr>
          <p:cNvPr id="98" name="Google Shape;98;p20"/>
          <p:cNvSpPr txBox="1">
            <a:spLocks noGrp="1"/>
          </p:cNvSpPr>
          <p:nvPr>
            <p:ph type="title"/>
          </p:nvPr>
        </p:nvSpPr>
        <p:spPr>
          <a:xfrm>
            <a:off x="3500075" y="2418951"/>
            <a:ext cx="4290046" cy="514750"/>
          </a:xfrm>
          <a:prstGeom prst="rect">
            <a:avLst/>
          </a:prstGeom>
          <a:noFill/>
          <a:ln>
            <a:noFill/>
          </a:ln>
        </p:spPr>
        <p:txBody>
          <a:bodyPr spcFirstLastPara="1" wrap="square" lIns="0" tIns="0" rIns="0" bIns="0" anchor="b" anchorCtr="0">
            <a:noAutofit/>
          </a:bodyPr>
          <a:lstStyle/>
          <a:p>
            <a:pPr lvl="0"/>
            <a:r>
              <a:rPr lang="en-US" sz="3600" b="1" dirty="0">
                <a:solidFill>
                  <a:srgbClr val="FFFFFF"/>
                </a:solidFill>
                <a:latin typeface="Montserrat"/>
                <a:ea typeface="Montserrat"/>
                <a:cs typeface="Montserrat"/>
                <a:sym typeface="Montserrat"/>
              </a:rPr>
              <a:t>What’s RL</a:t>
            </a:r>
          </a:p>
        </p:txBody>
      </p:sp>
      <p:sp>
        <p:nvSpPr>
          <p:cNvPr id="99" name="Google Shape;99;p20"/>
          <p:cNvSpPr txBox="1">
            <a:spLocks noGrp="1"/>
          </p:cNvSpPr>
          <p:nvPr>
            <p:ph type="subTitle" idx="1"/>
          </p:nvPr>
        </p:nvSpPr>
        <p:spPr>
          <a:xfrm>
            <a:off x="3500075" y="3083180"/>
            <a:ext cx="2907600" cy="355200"/>
          </a:xfrm>
          <a:prstGeom prst="rect">
            <a:avLst/>
          </a:prstGeom>
          <a:noFill/>
          <a:ln>
            <a:noFill/>
          </a:ln>
        </p:spPr>
        <p:txBody>
          <a:bodyPr spcFirstLastPara="1" wrap="square" lIns="0" tIns="0" rIns="0" bIns="0" anchor="t" anchorCtr="0">
            <a:noAutofit/>
          </a:bodyPr>
          <a:lstStyle/>
          <a:p>
            <a:pPr marL="0" indent="0"/>
            <a:r>
              <a:rPr lang="en-US" b="1" dirty="0">
                <a:solidFill>
                  <a:srgbClr val="FFFFFF"/>
                </a:solidFill>
                <a:latin typeface="Montserrat"/>
                <a:ea typeface="Montserrat"/>
                <a:cs typeface="Montserrat"/>
                <a:sym typeface="Montserrat"/>
              </a:rPr>
              <a:t>Analogy , elements , mathematics , categories</a:t>
            </a:r>
            <a:endParaRPr lang="en-US" dirty="0">
              <a:solidFill>
                <a:srgbClr val="FFFFFF"/>
              </a:solidFill>
              <a:latin typeface="Montserrat"/>
              <a:ea typeface="Montserrat"/>
              <a:cs typeface="Montserrat"/>
              <a:sym typeface="Montserrat"/>
            </a:endParaRPr>
          </a:p>
        </p:txBody>
      </p:sp>
      <p:sp>
        <p:nvSpPr>
          <p:cNvPr id="100" name="Google Shape;100;p20"/>
          <p:cNvSpPr txBox="1">
            <a:spLocks noGrp="1"/>
          </p:cNvSpPr>
          <p:nvPr>
            <p:ph type="title" idx="2"/>
          </p:nvPr>
        </p:nvSpPr>
        <p:spPr>
          <a:xfrm>
            <a:off x="906425" y="1990868"/>
            <a:ext cx="2397000" cy="10401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6100"/>
              <a:buNone/>
            </a:pPr>
            <a:r>
              <a:rPr lang="en-US" dirty="0">
                <a:solidFill>
                  <a:srgbClr val="FFFFFF"/>
                </a:solidFill>
                <a:latin typeface="Montserrat"/>
                <a:ea typeface="Montserrat"/>
                <a:cs typeface="Montserrat"/>
                <a:sym typeface="Montserrat"/>
              </a:rPr>
              <a:t>02.</a:t>
            </a:r>
            <a:endParaRPr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42678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stretch>
            <a:fillRect/>
          </a:stretch>
        </p:blipFill>
        <p:spPr>
          <a:xfrm>
            <a:off x="0" y="0"/>
            <a:ext cx="9144001" cy="5140992"/>
          </a:xfrm>
          <a:prstGeom prst="rect">
            <a:avLst/>
          </a:prstGeom>
        </p:spPr>
      </p:pic>
      <p:sp>
        <p:nvSpPr>
          <p:cNvPr id="2" name="Rectangle 1">
            <a:extLst>
              <a:ext uri="{FF2B5EF4-FFF2-40B4-BE49-F238E27FC236}">
                <a16:creationId xmlns:a16="http://schemas.microsoft.com/office/drawing/2014/main" id="{89C8F7D1-0CF2-8245-AB84-0BAD0D757D19}"/>
              </a:ext>
            </a:extLst>
          </p:cNvPr>
          <p:cNvSpPr/>
          <p:nvPr/>
        </p:nvSpPr>
        <p:spPr>
          <a:xfrm>
            <a:off x="3072384" y="2047276"/>
            <a:ext cx="5870448" cy="1569660"/>
          </a:xfrm>
          <a:prstGeom prst="rect">
            <a:avLst/>
          </a:prstGeom>
        </p:spPr>
        <p:txBody>
          <a:bodyPr wrap="square">
            <a:spAutoFit/>
          </a:bodyPr>
          <a:lstStyle/>
          <a:p>
            <a:pPr lvl="0">
              <a:buSzPts val="1100"/>
            </a:pPr>
            <a:r>
              <a:rPr lang="en-US" sz="2400" dirty="0">
                <a:solidFill>
                  <a:schemeClr val="tx2"/>
                </a:solidFill>
              </a:rPr>
              <a:t>“a way of programming agents by reward and punishment without needing to specify how the task is to be achieved”</a:t>
            </a:r>
          </a:p>
          <a:p>
            <a:pPr lvl="0">
              <a:buSzPts val="1100"/>
            </a:pPr>
            <a:r>
              <a:rPr lang="en-US" sz="2400" dirty="0">
                <a:solidFill>
                  <a:schemeClr val="tx2"/>
                </a:solidFill>
              </a:rPr>
              <a:t> [</a:t>
            </a:r>
            <a:r>
              <a:rPr lang="en-US" sz="2400" dirty="0" err="1">
                <a:solidFill>
                  <a:schemeClr val="tx2"/>
                </a:solidFill>
              </a:rPr>
              <a:t>Kaelbling</a:t>
            </a:r>
            <a:r>
              <a:rPr lang="en-US" sz="2400" dirty="0">
                <a:solidFill>
                  <a:schemeClr val="tx2"/>
                </a:solidFill>
              </a:rPr>
              <a:t>, Littman, &amp; Moore, 96] </a:t>
            </a:r>
          </a:p>
        </p:txBody>
      </p:sp>
    </p:spTree>
    <p:extLst>
      <p:ext uri="{BB962C8B-B14F-4D97-AF65-F5344CB8AC3E}">
        <p14:creationId xmlns:p14="http://schemas.microsoft.com/office/powerpoint/2010/main" val="224774583"/>
      </p:ext>
    </p:extLst>
  </p:cSld>
  <p:clrMapOvr>
    <a:masterClrMapping/>
  </p:clrMapOvr>
</p:sld>
</file>

<file path=ppt/theme/theme1.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43434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1438</Words>
  <Application>Microsoft Macintosh PowerPoint</Application>
  <PresentationFormat>On-screen Show (16:9)</PresentationFormat>
  <Paragraphs>150</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Oswald</vt:lpstr>
      <vt:lpstr>Advent Pro Light</vt:lpstr>
      <vt:lpstr>Montserrat ExtraLight</vt:lpstr>
      <vt:lpstr>Montserrat</vt:lpstr>
      <vt:lpstr>Montserrat SemiBold</vt:lpstr>
      <vt:lpstr>Arial</vt:lpstr>
      <vt:lpstr>E-learning presentation by Slidesgo</vt:lpstr>
      <vt:lpstr>AI2E : Workshop 11</vt:lpstr>
      <vt:lpstr>WHOA!</vt:lpstr>
      <vt:lpstr>02</vt:lpstr>
      <vt:lpstr>From Classique ML to RL </vt:lpstr>
      <vt:lpstr>PowerPoint Presentation</vt:lpstr>
      <vt:lpstr>PowerPoint Presentation</vt:lpstr>
      <vt:lpstr>PowerPoint Presentation</vt:lpstr>
      <vt:lpstr>What’s RL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RL In The Practice</vt:lpstr>
      <vt:lpstr>PowerPoint Presentation</vt:lpstr>
      <vt:lpstr>PowerPoint Presentation</vt:lpstr>
      <vt:lpstr>Q-Learning</vt:lpstr>
      <vt:lpstr>PowerPoint Presentation</vt:lpstr>
      <vt:lpstr>PowerPoint Presentation</vt:lpstr>
      <vt:lpstr>PowerPoint Presentation</vt:lpstr>
      <vt:lpstr>PowerPoint Presentation</vt:lpstr>
      <vt:lpstr>PowerPoint Presentation</vt:lpstr>
      <vt:lpstr>LET’S PRACTICE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AI2E : Workshop 7</dc:title>
  <cp:lastModifiedBy>MADJDA ZERROUK</cp:lastModifiedBy>
  <cp:revision>83</cp:revision>
  <dcterms:modified xsi:type="dcterms:W3CDTF">2020-05-04T11:32:29Z</dcterms:modified>
</cp:coreProperties>
</file>