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3" r:id="rId6"/>
    <p:sldId id="281" r:id="rId7"/>
    <p:sldId id="284" r:id="rId8"/>
    <p:sldId id="282" r:id="rId9"/>
    <p:sldId id="290" r:id="rId10"/>
    <p:sldId id="295" r:id="rId11"/>
    <p:sldId id="301" r:id="rId12"/>
    <p:sldId id="286" r:id="rId13"/>
    <p:sldId id="287" r:id="rId14"/>
    <p:sldId id="288" r:id="rId15"/>
    <p:sldId id="285" r:id="rId16"/>
    <p:sldId id="291" r:id="rId17"/>
    <p:sldId id="296" r:id="rId18"/>
    <p:sldId id="297" r:id="rId19"/>
    <p:sldId id="299" r:id="rId20"/>
    <p:sldId id="300" r:id="rId21"/>
    <p:sldId id="298" r:id="rId22"/>
    <p:sldId id="292" r:id="rId23"/>
    <p:sldId id="294" r:id="rId24"/>
    <p:sldId id="262" r:id="rId25"/>
  </p:sldIdLst>
  <p:sldSz cx="9144000" cy="5143500" type="screen16x9"/>
  <p:notesSz cx="17348200" cy="9753600"/>
  <p:embeddedFontLst>
    <p:embeddedFont>
      <p:font typeface="Montserrat SemiBold" panose="020B0604020202020204" charset="0"/>
      <p:regular r:id="rId27"/>
      <p:bold r:id="rId28"/>
      <p:italic r:id="rId29"/>
      <p:boldItalic r:id="rId30"/>
    </p:embeddedFont>
    <p:embeddedFont>
      <p:font typeface="Advent Pro Light" panose="020B0604020202020204" charset="0"/>
      <p:regular r:id="rId31"/>
      <p:bold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  <p:embeddedFont>
      <p:font typeface="Montserrat ExtraLight" panose="020B0604020202020204" charset="0"/>
      <p:regular r:id="rId37"/>
      <p:bold r:id="rId38"/>
      <p:italic r:id="rId39"/>
      <p:boldItalic r:id="rId40"/>
    </p:embeddedFont>
    <p:embeddedFont>
      <p:font typeface="Oswald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324DF5-A141-43C0-BB1B-40507F4BED25}">
  <a:tblStyle styleId="{F5324DF5-A141-43C0-BB1B-40507F4BED25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8423" autoAdjust="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757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59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103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316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40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115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667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err="1" smtClean="0"/>
              <a:t>Vanishing</a:t>
            </a:r>
            <a:r>
              <a:rPr lang="fr-FR" smtClean="0"/>
              <a:t> gradient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526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834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457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525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24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350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18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742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182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71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53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83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95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smtClean="0"/>
              <a:t>Introduction and relation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rnns</a:t>
            </a:r>
            <a:endParaRPr lang="fr-FR" dirty="0" smtClean="0"/>
          </a:p>
          <a:p>
            <a:r>
              <a:rPr lang="fr-FR" dirty="0" smtClean="0"/>
              <a:t>Exemples of </a:t>
            </a:r>
            <a:r>
              <a:rPr lang="fr-FR" dirty="0" err="1" smtClean="0"/>
              <a:t>sequence</a:t>
            </a:r>
            <a:r>
              <a:rPr lang="fr-FR" dirty="0" smtClean="0"/>
              <a:t> data :</a:t>
            </a:r>
          </a:p>
          <a:p>
            <a:r>
              <a:rPr lang="fr-FR" dirty="0" smtClean="0"/>
              <a:t>	1. speech recognition(input </a:t>
            </a:r>
            <a:r>
              <a:rPr lang="fr-FR" dirty="0" err="1" smtClean="0"/>
              <a:t>sequence</a:t>
            </a:r>
            <a:r>
              <a:rPr lang="fr-FR" dirty="0" smtClean="0"/>
              <a:t>, output :</a:t>
            </a:r>
            <a:r>
              <a:rPr lang="fr-FR" dirty="0" err="1" smtClean="0"/>
              <a:t>sequence</a:t>
            </a:r>
            <a:r>
              <a:rPr lang="fr-FR" dirty="0" smtClean="0"/>
              <a:t>)</a:t>
            </a:r>
          </a:p>
          <a:p>
            <a:r>
              <a:rPr lang="fr-FR" dirty="0" smtClean="0"/>
              <a:t>	2. music </a:t>
            </a:r>
            <a:r>
              <a:rPr lang="fr-FR" dirty="0" err="1" smtClean="0"/>
              <a:t>generation</a:t>
            </a:r>
            <a:r>
              <a:rPr lang="fr-FR" dirty="0" smtClean="0"/>
              <a:t>(input </a:t>
            </a:r>
            <a:r>
              <a:rPr lang="fr-FR" dirty="0" err="1" smtClean="0"/>
              <a:t>integer</a:t>
            </a:r>
            <a:r>
              <a:rPr lang="fr-FR" dirty="0" smtClean="0"/>
              <a:t>, </a:t>
            </a:r>
            <a:r>
              <a:rPr lang="fr-FR" dirty="0" err="1" smtClean="0"/>
              <a:t>nothing</a:t>
            </a:r>
            <a:r>
              <a:rPr lang="fr-FR" dirty="0" smtClean="0"/>
              <a:t>, output :</a:t>
            </a:r>
            <a:r>
              <a:rPr lang="fr-FR" dirty="0" err="1" smtClean="0"/>
              <a:t>sequence</a:t>
            </a:r>
            <a:r>
              <a:rPr lang="fr-FR" dirty="0" smtClean="0"/>
              <a:t>)</a:t>
            </a:r>
          </a:p>
          <a:p>
            <a:r>
              <a:rPr lang="fr-FR" dirty="0" smtClean="0"/>
              <a:t>	3.sentiment classification (input </a:t>
            </a:r>
            <a:r>
              <a:rPr lang="fr-FR" dirty="0" err="1" smtClean="0"/>
              <a:t>sequence</a:t>
            </a:r>
            <a:r>
              <a:rPr lang="fr-FR" dirty="0" smtClean="0"/>
              <a:t>, output :</a:t>
            </a:r>
            <a:r>
              <a:rPr lang="fr-FR" dirty="0" err="1" smtClean="0"/>
              <a:t>integer</a:t>
            </a:r>
            <a:r>
              <a:rPr lang="fr-FR" dirty="0" smtClean="0"/>
              <a:t>…)</a:t>
            </a:r>
          </a:p>
          <a:p>
            <a:r>
              <a:rPr lang="fr-FR" dirty="0" smtClean="0"/>
              <a:t>	4. machine </a:t>
            </a:r>
            <a:r>
              <a:rPr lang="fr-FR" dirty="0" err="1" smtClean="0"/>
              <a:t>traslation</a:t>
            </a:r>
            <a:r>
              <a:rPr lang="fr-FR" dirty="0" smtClean="0"/>
              <a:t>(input </a:t>
            </a:r>
            <a:r>
              <a:rPr lang="fr-FR" dirty="0" err="1" smtClean="0"/>
              <a:t>sequence</a:t>
            </a:r>
            <a:r>
              <a:rPr lang="fr-FR" dirty="0" smtClean="0"/>
              <a:t>, output :</a:t>
            </a:r>
            <a:r>
              <a:rPr lang="fr-FR" dirty="0" err="1" smtClean="0"/>
              <a:t>sequence</a:t>
            </a:r>
            <a:r>
              <a:rPr lang="fr-FR" dirty="0" smtClean="0"/>
              <a:t>)</a:t>
            </a:r>
          </a:p>
          <a:p>
            <a:r>
              <a:rPr lang="fr-FR" dirty="0" smtClean="0"/>
              <a:t>	5. </a:t>
            </a:r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r>
              <a:rPr lang="fr-FR" dirty="0" smtClean="0"/>
              <a:t> recognition(input </a:t>
            </a:r>
            <a:r>
              <a:rPr lang="fr-FR" dirty="0" err="1" smtClean="0"/>
              <a:t>sequence</a:t>
            </a:r>
            <a:r>
              <a:rPr lang="fr-FR" dirty="0" smtClean="0"/>
              <a:t>, output :</a:t>
            </a:r>
            <a:r>
              <a:rPr lang="fr-FR" dirty="0" err="1" smtClean="0"/>
              <a:t>word</a:t>
            </a:r>
            <a:r>
              <a:rPr lang="fr-FR" dirty="0" smtClean="0"/>
              <a:t>)</a:t>
            </a:r>
          </a:p>
          <a:p>
            <a:r>
              <a:rPr lang="fr-FR" dirty="0" smtClean="0"/>
              <a:t>	6. Name </a:t>
            </a:r>
            <a:r>
              <a:rPr lang="fr-FR" dirty="0" err="1" smtClean="0"/>
              <a:t>entity</a:t>
            </a:r>
            <a:r>
              <a:rPr lang="fr-FR" dirty="0" smtClean="0"/>
              <a:t> recognition(input </a:t>
            </a:r>
            <a:r>
              <a:rPr lang="fr-FR" dirty="0" err="1" smtClean="0"/>
              <a:t>sequence</a:t>
            </a:r>
            <a:r>
              <a:rPr lang="fr-FR" dirty="0" smtClean="0"/>
              <a:t>, output :</a:t>
            </a:r>
            <a:r>
              <a:rPr lang="fr-FR" dirty="0" err="1" smtClean="0"/>
              <a:t>names</a:t>
            </a:r>
            <a:r>
              <a:rPr lang="fr-FR" dirty="0" smtClean="0"/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131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70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05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30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1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47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rgbClr val="4343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OBJECT_1">
    <p:bg>
      <p:bgPr>
        <a:solidFill>
          <a:srgbClr val="FFC39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solidFill>
          <a:srgbClr val="FFC39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3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6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7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3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4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solidFill>
          <a:srgbClr val="43434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2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Title Slide">
    <p:bg>
      <p:bgPr>
        <a:solidFill>
          <a:srgbClr val="FFC39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3300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HREE COLUMNS">
  <p:cSld name="CUSTOM_1">
    <p:bg>
      <p:bgPr>
        <a:solidFill>
          <a:srgbClr val="FFC39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 idx="2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3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 idx="4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5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6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CUSTOM_12_1">
    <p:bg>
      <p:bgPr>
        <a:solidFill>
          <a:srgbClr val="434343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FFC39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FFC39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TEXT">
  <p:cSld name="CUSTOM_6">
    <p:bg>
      <p:bgPr>
        <a:solidFill>
          <a:srgbClr val="434343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2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rgbClr val="FFC39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33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"/>
              <a:buNone/>
              <a:defRPr sz="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4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599598" y="2372786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400">
                <a:solidFill>
                  <a:srgbClr val="0A81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AI2E : Workshop 7</a:t>
            </a:r>
            <a:endParaRPr sz="4400">
              <a:solidFill>
                <a:srgbClr val="0A81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599598" y="3464561"/>
            <a:ext cx="37569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 dirty="0" smtClean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Recurrent Neural </a:t>
            </a:r>
            <a:r>
              <a:rPr lang="en-US" sz="1400" dirty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Networks ! </a:t>
            </a:r>
            <a:endParaRPr sz="1400" dirty="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66" y="1570592"/>
            <a:ext cx="5835720" cy="21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145" y="1580574"/>
            <a:ext cx="3181794" cy="288647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81" y="1948857"/>
            <a:ext cx="2263403" cy="1243277"/>
          </a:xfrm>
          <a:prstGeom prst="roundRect">
            <a:avLst>
              <a:gd name="adj" fmla="val 757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2399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590485" y="1393600"/>
            <a:ext cx="3189000" cy="71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RNN Types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94" y="2357494"/>
            <a:ext cx="6234135" cy="1951392"/>
          </a:xfrm>
          <a:prstGeom prst="roundRect">
            <a:avLst>
              <a:gd name="adj" fmla="val 8243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ZoneTexte 3"/>
          <p:cNvSpPr txBox="1"/>
          <p:nvPr/>
        </p:nvSpPr>
        <p:spPr>
          <a:xfrm>
            <a:off x="5568594" y="4329346"/>
            <a:ext cx="249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The Unreasonable Effectiveness of Recurrent Neural Networks</a:t>
            </a:r>
            <a:endParaRPr lang="fr-F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5"/>
            <a:ext cx="9144000" cy="51409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90420" y="1395825"/>
            <a:ext cx="3411020" cy="117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Bring your time </a:t>
            </a:r>
            <a:r>
              <a:rPr lang="en-US" sz="20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machines… </a:t>
            </a:r>
            <a:r>
              <a:rPr lang="en-US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through time!</a:t>
            </a:r>
            <a:endParaRPr sz="20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47" y="2301412"/>
            <a:ext cx="5930101" cy="2013734"/>
          </a:xfrm>
          <a:prstGeom prst="roundRect">
            <a:avLst>
              <a:gd name="adj" fmla="val 7483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5" name="Connecteur en angle 4"/>
          <p:cNvCxnSpPr/>
          <p:nvPr/>
        </p:nvCxnSpPr>
        <p:spPr>
          <a:xfrm rot="10800000" flipV="1">
            <a:off x="6832316" y="2691830"/>
            <a:ext cx="585629" cy="400692"/>
          </a:xfrm>
          <a:prstGeom prst="bentConnector3">
            <a:avLst>
              <a:gd name="adj1" fmla="val -8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/>
          <p:nvPr/>
        </p:nvCxnSpPr>
        <p:spPr>
          <a:xfrm rot="5400000">
            <a:off x="3959253" y="2749774"/>
            <a:ext cx="400692" cy="284805"/>
          </a:xfrm>
          <a:prstGeom prst="bentConnector3">
            <a:avLst>
              <a:gd name="adj1" fmla="val 961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/>
          <p:nvPr/>
        </p:nvCxnSpPr>
        <p:spPr>
          <a:xfrm rot="5400000">
            <a:off x="4942348" y="2760049"/>
            <a:ext cx="400692" cy="284805"/>
          </a:xfrm>
          <a:prstGeom prst="bentConnector3">
            <a:avLst>
              <a:gd name="adj1" fmla="val 961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/>
          <p:nvPr/>
        </p:nvCxnSpPr>
        <p:spPr>
          <a:xfrm rot="5400000">
            <a:off x="2968275" y="2760049"/>
            <a:ext cx="400692" cy="284805"/>
          </a:xfrm>
          <a:prstGeom prst="bentConnector3">
            <a:avLst>
              <a:gd name="adj1" fmla="val 961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433630" y="2016159"/>
            <a:ext cx="440416" cy="340519"/>
          </a:xfrm>
          <a:prstGeom prst="roundRect">
            <a:avLst/>
          </a:prstGeom>
          <a:solidFill>
            <a:schemeClr val="accent6">
              <a:lumMod val="50000"/>
            </a:schemeClr>
          </a:solidFill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L1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503709" y="2016159"/>
            <a:ext cx="440416" cy="340519"/>
          </a:xfrm>
          <a:prstGeom prst="roundRect">
            <a:avLst/>
          </a:prstGeom>
          <a:solidFill>
            <a:schemeClr val="accent6">
              <a:lumMod val="50000"/>
            </a:schemeClr>
          </a:solidFill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Lt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255788" y="2018132"/>
            <a:ext cx="440416" cy="340519"/>
          </a:xfrm>
          <a:prstGeom prst="roundRect">
            <a:avLst/>
          </a:prstGeom>
          <a:solidFill>
            <a:schemeClr val="accent6">
              <a:lumMod val="50000"/>
            </a:schemeClr>
          </a:solidFill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L3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334948" y="2018132"/>
            <a:ext cx="440416" cy="340519"/>
          </a:xfrm>
          <a:prstGeom prst="roundRect">
            <a:avLst/>
          </a:prstGeom>
          <a:solidFill>
            <a:schemeClr val="accent6">
              <a:lumMod val="50000"/>
            </a:schemeClr>
          </a:solidFill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L2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8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10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387059" y="2145955"/>
            <a:ext cx="4914460" cy="11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Solution for Vanishing gradient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 idx="2"/>
          </p:nvPr>
        </p:nvSpPr>
        <p:spPr>
          <a:xfrm>
            <a:off x="906425" y="1990868"/>
            <a:ext cx="23970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lang="en-US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04.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3387059" y="3373796"/>
            <a:ext cx="2907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NN Architectures as a solution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737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2546076" y="2388180"/>
            <a:ext cx="5704071" cy="46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11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dinosaurs which lived millions of years ago and…, were not able to survive.</a:t>
            </a:r>
            <a:r>
              <a:rPr lang="en-US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1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85001" y="1311406"/>
            <a:ext cx="3189000" cy="117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is the Vanishing Gradient Problem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77" y="2750378"/>
            <a:ext cx="5293104" cy="1695627"/>
          </a:xfrm>
          <a:prstGeom prst="roundRect">
            <a:avLst>
              <a:gd name="adj" fmla="val 10002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4" name="Connecteur droit avec flèche 3"/>
          <p:cNvCxnSpPr/>
          <p:nvPr/>
        </p:nvCxnSpPr>
        <p:spPr>
          <a:xfrm flipH="1" flipV="1">
            <a:off x="3318553" y="4048018"/>
            <a:ext cx="4140485" cy="30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621307" y="111166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11" y="1920325"/>
            <a:ext cx="6422894" cy="241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580210" y="1431393"/>
            <a:ext cx="3189000" cy="68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Cell state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7" y="1772282"/>
            <a:ext cx="8231985" cy="254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590483" y="1054553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Forget gate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59" y="2254422"/>
            <a:ext cx="6803577" cy="210143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041151" y="4410496"/>
            <a:ext cx="5054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Harry approaches and then </a:t>
            </a:r>
            <a:r>
              <a:rPr lang="en-US" sz="1600" dirty="0" smtClean="0">
                <a:solidFill>
                  <a:srgbClr val="FFFF00"/>
                </a:solidFill>
              </a:rPr>
              <a:t>she</a:t>
            </a:r>
            <a:r>
              <a:rPr lang="en-US" sz="1600" dirty="0" smtClean="0">
                <a:solidFill>
                  <a:schemeClr val="tx2"/>
                </a:solidFill>
              </a:rPr>
              <a:t> takes out her wand</a:t>
            </a:r>
            <a:r>
              <a:rPr lang="fr-FR" sz="1600" dirty="0" smtClean="0">
                <a:solidFill>
                  <a:schemeClr val="tx2"/>
                </a:solidFill>
              </a:rPr>
              <a:t>…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9" name="Connecteur en angle 8"/>
          <p:cNvCxnSpPr/>
          <p:nvPr/>
        </p:nvCxnSpPr>
        <p:spPr>
          <a:xfrm rot="10800000">
            <a:off x="1931543" y="4355856"/>
            <a:ext cx="3893905" cy="393195"/>
          </a:xfrm>
          <a:prstGeom prst="bentConnector3">
            <a:avLst>
              <a:gd name="adj1" fmla="val 96965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ccolade ouvrante 12"/>
          <p:cNvSpPr/>
          <p:nvPr/>
        </p:nvSpPr>
        <p:spPr>
          <a:xfrm rot="5400000">
            <a:off x="4240115" y="3145935"/>
            <a:ext cx="201679" cy="245527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539113" y="1075102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Input gate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51" y="2283378"/>
            <a:ext cx="6744348" cy="208313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041151" y="4410496"/>
            <a:ext cx="5054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Harry approaches and then </a:t>
            </a:r>
            <a:r>
              <a:rPr lang="en-US" sz="1600" dirty="0" smtClean="0">
                <a:solidFill>
                  <a:srgbClr val="FFFF00"/>
                </a:solidFill>
              </a:rPr>
              <a:t>she</a:t>
            </a:r>
            <a:r>
              <a:rPr lang="en-US" sz="1600" dirty="0" smtClean="0">
                <a:solidFill>
                  <a:schemeClr val="tx2"/>
                </a:solidFill>
              </a:rPr>
              <a:t> takes out her wand</a:t>
            </a:r>
            <a:r>
              <a:rPr lang="fr-FR" sz="1600" dirty="0" smtClean="0">
                <a:solidFill>
                  <a:schemeClr val="tx2"/>
                </a:solidFill>
              </a:rPr>
              <a:t>…</a:t>
            </a:r>
            <a:endParaRPr lang="fr-F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1664877" y="2819733"/>
            <a:ext cx="1622853" cy="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RIAD BESNALEM   5</a:t>
            </a:r>
            <a:r>
              <a:rPr lang="en-US" sz="1200" baseline="300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lang="en-US" sz="12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year student at ESI</a:t>
            </a:r>
            <a:endParaRPr sz="1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74;p18"/>
          <p:cNvSpPr txBox="1">
            <a:spLocks/>
          </p:cNvSpPr>
          <p:nvPr/>
        </p:nvSpPr>
        <p:spPr>
          <a:xfrm>
            <a:off x="5571910" y="2819733"/>
            <a:ext cx="1743290" cy="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600" b="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MOHAMED BOUSRI 5</a:t>
            </a:r>
            <a:r>
              <a:rPr lang="en-US" baseline="300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lang="en-US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year student at ESI</a:t>
            </a:r>
            <a:endParaRPr lang="en-US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580210" y="1064828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Update gate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96" y="2313485"/>
            <a:ext cx="6646873" cy="20530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041151" y="4410496"/>
            <a:ext cx="5054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Harry approaches and then </a:t>
            </a:r>
            <a:r>
              <a:rPr lang="en-US" sz="1600" dirty="0" smtClean="0">
                <a:solidFill>
                  <a:srgbClr val="FFFF00"/>
                </a:solidFill>
              </a:rPr>
              <a:t>she</a:t>
            </a:r>
            <a:r>
              <a:rPr lang="en-US" sz="1600" dirty="0" smtClean="0">
                <a:solidFill>
                  <a:schemeClr val="tx2"/>
                </a:solidFill>
              </a:rPr>
              <a:t> takes out her wand</a:t>
            </a:r>
            <a:r>
              <a:rPr lang="fr-FR" sz="1600" dirty="0" smtClean="0">
                <a:solidFill>
                  <a:schemeClr val="tx2"/>
                </a:solidFill>
              </a:rPr>
              <a:t>…</a:t>
            </a:r>
            <a:endParaRPr lang="fr-F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569936" y="1064828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Filtering the cell state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70" y="2218276"/>
            <a:ext cx="6921858" cy="213796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041151" y="4410496"/>
            <a:ext cx="5054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Harry approaches and then </a:t>
            </a:r>
            <a:r>
              <a:rPr lang="en-US" sz="1600" dirty="0" smtClean="0">
                <a:solidFill>
                  <a:srgbClr val="FFFF00"/>
                </a:solidFill>
              </a:rPr>
              <a:t>she</a:t>
            </a:r>
            <a:r>
              <a:rPr lang="en-US" sz="1600" dirty="0" smtClean="0">
                <a:solidFill>
                  <a:schemeClr val="tx2"/>
                </a:solidFill>
              </a:rPr>
              <a:t> takes out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her</a:t>
            </a:r>
            <a:r>
              <a:rPr lang="en-US" sz="1600" dirty="0" smtClean="0">
                <a:solidFill>
                  <a:schemeClr val="tx2"/>
                </a:solidFill>
              </a:rPr>
              <a:t> wand</a:t>
            </a:r>
            <a:r>
              <a:rPr lang="fr-FR" sz="1600" dirty="0" smtClean="0">
                <a:solidFill>
                  <a:schemeClr val="tx2"/>
                </a:solidFill>
              </a:rPr>
              <a:t>…</a:t>
            </a:r>
            <a:endParaRPr lang="fr-F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3082" y="1075102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GRU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3" y="1591552"/>
            <a:ext cx="4102921" cy="29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5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953522" y="2452626"/>
            <a:ext cx="7105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4800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More to explore!</a:t>
            </a:r>
            <a:endParaRPr sz="48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Google Shape;3608;p30"/>
          <p:cNvSpPr/>
          <p:nvPr/>
        </p:nvSpPr>
        <p:spPr>
          <a:xfrm>
            <a:off x="953523" y="929810"/>
            <a:ext cx="1543098" cy="96063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608;p30"/>
          <p:cNvSpPr/>
          <p:nvPr/>
        </p:nvSpPr>
        <p:spPr>
          <a:xfrm>
            <a:off x="7576533" y="2918970"/>
            <a:ext cx="1417437" cy="841843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608;p30"/>
          <p:cNvSpPr/>
          <p:nvPr/>
        </p:nvSpPr>
        <p:spPr>
          <a:xfrm>
            <a:off x="2135709" y="3533777"/>
            <a:ext cx="1265037" cy="895369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608;p30"/>
          <p:cNvSpPr/>
          <p:nvPr/>
        </p:nvSpPr>
        <p:spPr>
          <a:xfrm>
            <a:off x="6481480" y="405827"/>
            <a:ext cx="1672579" cy="104796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3608;p30"/>
          <p:cNvSpPr/>
          <p:nvPr/>
        </p:nvSpPr>
        <p:spPr>
          <a:xfrm>
            <a:off x="3450144" y="1439564"/>
            <a:ext cx="1516359" cy="754886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88774" y="1330725"/>
            <a:ext cx="1202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2"/>
                </a:solidFill>
              </a:rPr>
              <a:t>Deep</a:t>
            </a:r>
            <a:r>
              <a:rPr lang="fr-FR" b="1" dirty="0" smtClean="0">
                <a:solidFill>
                  <a:schemeClr val="tx2"/>
                </a:solidFill>
              </a:rPr>
              <a:t> </a:t>
            </a:r>
            <a:r>
              <a:rPr lang="fr-FR" b="1" dirty="0" err="1" smtClean="0">
                <a:solidFill>
                  <a:schemeClr val="tx2"/>
                </a:solidFill>
              </a:rPr>
              <a:t>RNNs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709895" y="1555397"/>
            <a:ext cx="125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Word </a:t>
            </a:r>
            <a:r>
              <a:rPr lang="fr-FR" b="1" dirty="0" err="1" smtClean="0">
                <a:solidFill>
                  <a:schemeClr val="tx2"/>
                </a:solidFill>
              </a:rPr>
              <a:t>embeddings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319589" y="3935984"/>
            <a:ext cx="1202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Word2vec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856946" y="741410"/>
            <a:ext cx="1202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2"/>
                </a:solidFill>
              </a:rPr>
              <a:t>Language</a:t>
            </a:r>
            <a:r>
              <a:rPr lang="fr-FR" b="1" dirty="0" smtClean="0">
                <a:solidFill>
                  <a:schemeClr val="tx2"/>
                </a:solidFill>
              </a:rPr>
              <a:t> </a:t>
            </a:r>
            <a:r>
              <a:rPr lang="fr-FR" b="1" dirty="0" err="1" smtClean="0">
                <a:solidFill>
                  <a:schemeClr val="tx2"/>
                </a:solidFill>
              </a:rPr>
              <a:t>models</a:t>
            </a:r>
            <a:r>
              <a:rPr lang="fr-FR" b="1" dirty="0" smtClean="0">
                <a:solidFill>
                  <a:schemeClr val="tx2"/>
                </a:solidFill>
              </a:rPr>
              <a:t> 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941924" y="3155816"/>
            <a:ext cx="1202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Auto-Encoder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7" name="Google Shape;3608;p30"/>
          <p:cNvSpPr/>
          <p:nvPr/>
        </p:nvSpPr>
        <p:spPr>
          <a:xfrm>
            <a:off x="5183708" y="3262357"/>
            <a:ext cx="1417437" cy="841843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399069" y="3499203"/>
            <a:ext cx="1202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Attention </a:t>
            </a:r>
            <a:r>
              <a:rPr lang="fr-FR" b="1" dirty="0" err="1" smtClean="0">
                <a:solidFill>
                  <a:schemeClr val="tx2"/>
                </a:solidFill>
              </a:rPr>
              <a:t>mechanism</a:t>
            </a:r>
            <a:endParaRPr lang="fr-F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 flipH="1">
            <a:off x="4037743" y="2414427"/>
            <a:ext cx="3698697" cy="71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3600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Let’s</a:t>
            </a:r>
            <a:r>
              <a:rPr lang="en-US" sz="2400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practice!</a:t>
            </a:r>
            <a:endParaRPr sz="36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101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>
            <a:spLocks noGrp="1"/>
          </p:cNvSpPr>
          <p:nvPr>
            <p:ph type="subTitle" idx="1"/>
          </p:nvPr>
        </p:nvSpPr>
        <p:spPr>
          <a:xfrm>
            <a:off x="4546925" y="2323236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 exciting area in DL</a:t>
            </a:r>
            <a:endParaRPr lang="en-US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3"/>
          </p:nvPr>
        </p:nvSpPr>
        <p:spPr>
          <a:xfrm>
            <a:off x="6940149" y="2323236"/>
            <a:ext cx="2131931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an’t </a:t>
            </a:r>
            <a:r>
              <a:rPr lang="en-US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 just use </a:t>
            </a:r>
            <a:r>
              <a:rPr lang="en-US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standard </a:t>
            </a:r>
            <a:r>
              <a:rPr lang="en-US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NNs?</a:t>
            </a:r>
            <a:endParaRPr lang="en-US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9"/>
          <p:cNvSpPr txBox="1">
            <a:spLocks noGrp="1"/>
          </p:cNvSpPr>
          <p:nvPr>
            <p:ph type="title" idx="7"/>
          </p:nvPr>
        </p:nvSpPr>
        <p:spPr>
          <a:xfrm>
            <a:off x="6940150" y="1280161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4217225" y="1901736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Sequence models</a:t>
            </a:r>
            <a:endParaRPr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 idx="2"/>
          </p:nvPr>
        </p:nvSpPr>
        <p:spPr>
          <a:xfrm>
            <a:off x="6940150" y="1901728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Why  RNNs</a:t>
            </a:r>
            <a:endParaRPr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9"/>
          <p:cNvSpPr txBox="1">
            <a:spLocks noGrp="1"/>
          </p:cNvSpPr>
          <p:nvPr>
            <p:ph type="title" idx="6"/>
          </p:nvPr>
        </p:nvSpPr>
        <p:spPr>
          <a:xfrm>
            <a:off x="4217225" y="1280161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5"/>
          </p:nvPr>
        </p:nvSpPr>
        <p:spPr>
          <a:xfrm>
            <a:off x="6940149" y="4518386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NN Architectures as a solution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 idx="4"/>
          </p:nvPr>
        </p:nvSpPr>
        <p:spPr>
          <a:xfrm>
            <a:off x="6940150" y="4023786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Solution for Vanishing gradient</a:t>
            </a:r>
            <a:endParaRPr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9"/>
          <p:cNvSpPr txBox="1">
            <a:spLocks noGrp="1"/>
          </p:cNvSpPr>
          <p:nvPr>
            <p:ph type="title" idx="8"/>
          </p:nvPr>
        </p:nvSpPr>
        <p:spPr>
          <a:xfrm>
            <a:off x="6940150" y="3402211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4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4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title" idx="9"/>
          </p:nvPr>
        </p:nvSpPr>
        <p:spPr>
          <a:xfrm>
            <a:off x="4217225" y="4023786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is Recurrent Neural Networks</a:t>
            </a:r>
            <a:endParaRPr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3"/>
          </p:nvPr>
        </p:nvSpPr>
        <p:spPr>
          <a:xfrm>
            <a:off x="4546925" y="4518386"/>
            <a:ext cx="1911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Definitions, types and time traveling!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14"/>
          </p:nvPr>
        </p:nvSpPr>
        <p:spPr>
          <a:xfrm>
            <a:off x="4217225" y="3402211"/>
            <a:ext cx="2241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4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4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657933" y="1379220"/>
            <a:ext cx="130592" cy="33963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500075" y="2418951"/>
            <a:ext cx="4290046" cy="5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Sequence </a:t>
            </a:r>
            <a:r>
              <a:rPr lang="en-US" sz="36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3500075" y="3083180"/>
            <a:ext cx="2907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 exciting area in DL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 idx="2"/>
          </p:nvPr>
        </p:nvSpPr>
        <p:spPr>
          <a:xfrm>
            <a:off x="906425" y="1990868"/>
            <a:ext cx="23970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22500" y="96572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Sequence Data Examples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809824"/>
            <a:ext cx="5998974" cy="2995587"/>
          </a:xfrm>
          <a:prstGeom prst="roundRect">
            <a:avLst>
              <a:gd name="adj" fmla="val 3634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077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5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500075" y="2418951"/>
            <a:ext cx="4290046" cy="5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Why  </a:t>
            </a:r>
            <a:r>
              <a:rPr lang="en-US" sz="36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RNNs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3500075" y="3083180"/>
            <a:ext cx="2907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can’t we just use </a:t>
            </a:r>
            <a:r>
              <a:rPr lang="en-US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standard NNs</a:t>
            </a:r>
            <a:r>
              <a:rPr lang="en-US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 idx="2"/>
          </p:nvPr>
        </p:nvSpPr>
        <p:spPr>
          <a:xfrm>
            <a:off x="906425" y="1990868"/>
            <a:ext cx="23970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lang="en-US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678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10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>
            <a:spLocks noGrp="1"/>
          </p:cNvSpPr>
          <p:nvPr>
            <p:ph type="title" idx="6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Two Main Reasons To Use RNN</a:t>
            </a:r>
            <a:endParaRPr sz="18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1976380" y="2589215"/>
            <a:ext cx="101100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Input layer size can change</a:t>
            </a:r>
            <a:endParaRPr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3"/>
          </p:nvPr>
        </p:nvSpPr>
        <p:spPr>
          <a:xfrm>
            <a:off x="1953622" y="2055089"/>
            <a:ext cx="1178371" cy="53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dirty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1</a:t>
            </a:r>
            <a:endParaRPr sz="1800" dirty="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31" name="Google Shape;419;p28"/>
          <p:cNvSpPr/>
          <p:nvPr/>
        </p:nvSpPr>
        <p:spPr>
          <a:xfrm>
            <a:off x="2234973" y="1955368"/>
            <a:ext cx="632650" cy="649438"/>
          </a:xfrm>
          <a:custGeom>
            <a:avLst/>
            <a:gdLst/>
            <a:ahLst/>
            <a:cxnLst/>
            <a:rect l="l" t="t" r="r" b="b"/>
            <a:pathLst>
              <a:path w="2847" h="3697" extrusionOk="0">
                <a:moveTo>
                  <a:pt x="1402" y="290"/>
                </a:moveTo>
                <a:cubicBezTo>
                  <a:pt x="1667" y="290"/>
                  <a:pt x="1936" y="387"/>
                  <a:pt x="2157" y="604"/>
                </a:cubicBezTo>
                <a:cubicBezTo>
                  <a:pt x="2847" y="1294"/>
                  <a:pt x="2354" y="2465"/>
                  <a:pt x="1393" y="2465"/>
                </a:cubicBezTo>
                <a:cubicBezTo>
                  <a:pt x="789" y="2465"/>
                  <a:pt x="296" y="1984"/>
                  <a:pt x="296" y="1393"/>
                </a:cubicBezTo>
                <a:cubicBezTo>
                  <a:pt x="296" y="730"/>
                  <a:pt x="838" y="290"/>
                  <a:pt x="1402" y="290"/>
                </a:cubicBezTo>
                <a:close/>
                <a:moveTo>
                  <a:pt x="1380" y="0"/>
                </a:moveTo>
                <a:cubicBezTo>
                  <a:pt x="617" y="0"/>
                  <a:pt x="1" y="641"/>
                  <a:pt x="25" y="1405"/>
                </a:cubicBezTo>
                <a:cubicBezTo>
                  <a:pt x="25" y="2452"/>
                  <a:pt x="1220" y="3561"/>
                  <a:pt x="1368" y="3697"/>
                </a:cubicBezTo>
                <a:lnTo>
                  <a:pt x="1405" y="3697"/>
                </a:lnTo>
                <a:cubicBezTo>
                  <a:pt x="1565" y="3549"/>
                  <a:pt x="2748" y="2502"/>
                  <a:pt x="2748" y="1405"/>
                </a:cubicBezTo>
                <a:cubicBezTo>
                  <a:pt x="2773" y="641"/>
                  <a:pt x="2157" y="0"/>
                  <a:pt x="1380" y="0"/>
                </a:cubicBezTo>
                <a:close/>
              </a:path>
            </a:pathLst>
          </a:cu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17;p22"/>
          <p:cNvSpPr txBox="1">
            <a:spLocks noGrp="1"/>
          </p:cNvSpPr>
          <p:nvPr>
            <p:ph type="title"/>
          </p:nvPr>
        </p:nvSpPr>
        <p:spPr>
          <a:xfrm>
            <a:off x="5787374" y="2604806"/>
            <a:ext cx="1011000" cy="68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Pass the feature learned</a:t>
            </a:r>
            <a:endParaRPr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Google Shape;120;p22"/>
          <p:cNvSpPr txBox="1">
            <a:spLocks noGrp="1"/>
          </p:cNvSpPr>
          <p:nvPr>
            <p:ph type="subTitle" idx="3"/>
          </p:nvPr>
        </p:nvSpPr>
        <p:spPr>
          <a:xfrm>
            <a:off x="5680996" y="2039498"/>
            <a:ext cx="1178371" cy="53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800" dirty="0" smtClean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2</a:t>
            </a:r>
            <a:endParaRPr sz="1800" dirty="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1" name="Google Shape;419;p28"/>
          <p:cNvSpPr/>
          <p:nvPr/>
        </p:nvSpPr>
        <p:spPr>
          <a:xfrm>
            <a:off x="5962347" y="1939777"/>
            <a:ext cx="632650" cy="649438"/>
          </a:xfrm>
          <a:custGeom>
            <a:avLst/>
            <a:gdLst/>
            <a:ahLst/>
            <a:cxnLst/>
            <a:rect l="l" t="t" r="r" b="b"/>
            <a:pathLst>
              <a:path w="2847" h="3697" extrusionOk="0">
                <a:moveTo>
                  <a:pt x="1402" y="290"/>
                </a:moveTo>
                <a:cubicBezTo>
                  <a:pt x="1667" y="290"/>
                  <a:pt x="1936" y="387"/>
                  <a:pt x="2157" y="604"/>
                </a:cubicBezTo>
                <a:cubicBezTo>
                  <a:pt x="2847" y="1294"/>
                  <a:pt x="2354" y="2465"/>
                  <a:pt x="1393" y="2465"/>
                </a:cubicBezTo>
                <a:cubicBezTo>
                  <a:pt x="789" y="2465"/>
                  <a:pt x="296" y="1984"/>
                  <a:pt x="296" y="1393"/>
                </a:cubicBezTo>
                <a:cubicBezTo>
                  <a:pt x="296" y="730"/>
                  <a:pt x="838" y="290"/>
                  <a:pt x="1402" y="290"/>
                </a:cubicBezTo>
                <a:close/>
                <a:moveTo>
                  <a:pt x="1380" y="0"/>
                </a:moveTo>
                <a:cubicBezTo>
                  <a:pt x="617" y="0"/>
                  <a:pt x="1" y="641"/>
                  <a:pt x="25" y="1405"/>
                </a:cubicBezTo>
                <a:cubicBezTo>
                  <a:pt x="25" y="2452"/>
                  <a:pt x="1220" y="3561"/>
                  <a:pt x="1368" y="3697"/>
                </a:cubicBezTo>
                <a:lnTo>
                  <a:pt x="1405" y="3697"/>
                </a:lnTo>
                <a:cubicBezTo>
                  <a:pt x="1565" y="3549"/>
                  <a:pt x="2748" y="2502"/>
                  <a:pt x="2748" y="1405"/>
                </a:cubicBezTo>
                <a:cubicBezTo>
                  <a:pt x="2773" y="641"/>
                  <a:pt x="2157" y="0"/>
                  <a:pt x="1380" y="0"/>
                </a:cubicBezTo>
                <a:close/>
              </a:path>
            </a:pathLst>
          </a:cu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85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10"/>
            <a:ext cx="9144000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500075" y="2418950"/>
            <a:ext cx="4290046" cy="11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is Recurrent Neural Networks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 idx="2"/>
          </p:nvPr>
        </p:nvSpPr>
        <p:spPr>
          <a:xfrm>
            <a:off x="906425" y="1990868"/>
            <a:ext cx="23970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</a:pPr>
            <a:r>
              <a:rPr lang="en-US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717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 flipH="1">
            <a:off x="3650716" y="4105644"/>
            <a:ext cx="5342505" cy="93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fr-FR" dirty="0" smtClean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RNN is a type of neural networks, a feed-forward architecture used for sequential data with a variable</a:t>
            </a:r>
            <a:r>
              <a:rPr lang="fr-FR" dirty="0" smtClean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length</a:t>
            </a:r>
            <a:r>
              <a:rPr lang="fr-FR" dirty="0" smtClean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such</a:t>
            </a:r>
            <a:r>
              <a:rPr lang="fr-FR" dirty="0" smtClean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as sentences or </a:t>
            </a:r>
            <a:r>
              <a:rPr lang="en-US" dirty="0" smtClean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chronological series.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17" y="2127355"/>
            <a:ext cx="6130069" cy="16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1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43434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275</Words>
  <Application>Microsoft Office PowerPoint</Application>
  <PresentationFormat>Affichage à l'écran (16:9)</PresentationFormat>
  <Paragraphs>74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Montserrat SemiBold</vt:lpstr>
      <vt:lpstr>Advent Pro Light</vt:lpstr>
      <vt:lpstr>Montserrat</vt:lpstr>
      <vt:lpstr>Montserrat ExtraLight</vt:lpstr>
      <vt:lpstr>Oswald</vt:lpstr>
      <vt:lpstr>E-learning presentation by Slidesgo</vt:lpstr>
      <vt:lpstr>AI2E : Workshop 7</vt:lpstr>
      <vt:lpstr>Présentation PowerPoint</vt:lpstr>
      <vt:lpstr>02</vt:lpstr>
      <vt:lpstr>Sequence models</vt:lpstr>
      <vt:lpstr>Sequence Data Examples</vt:lpstr>
      <vt:lpstr>Why  RNNs</vt:lpstr>
      <vt:lpstr>Two Main Reasons To Use RNN</vt:lpstr>
      <vt:lpstr>What is Recurrent Neural Networks</vt:lpstr>
      <vt:lpstr>Présentation PowerPoint</vt:lpstr>
      <vt:lpstr>Présentation PowerPoint</vt:lpstr>
      <vt:lpstr>Présentation PowerPoint</vt:lpstr>
      <vt:lpstr>RNN Types</vt:lpstr>
      <vt:lpstr>Bring your time machines… Backpropagation through time!</vt:lpstr>
      <vt:lpstr>Solution for Vanishing gradient</vt:lpstr>
      <vt:lpstr>What is the Vanishing Gradient Problem</vt:lpstr>
      <vt:lpstr>LSTM</vt:lpstr>
      <vt:lpstr>Cell state</vt:lpstr>
      <vt:lpstr>Forget gate</vt:lpstr>
      <vt:lpstr>Input gate</vt:lpstr>
      <vt:lpstr>Update gate</vt:lpstr>
      <vt:lpstr>Filtering the cell state</vt:lpstr>
      <vt:lpstr>GRU</vt:lpstr>
      <vt:lpstr>More to explore!</vt:lpstr>
      <vt:lpstr>Let’s practice!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AI2E : Workshop 7</dc:title>
  <cp:lastModifiedBy>RIAD BENSALEM</cp:lastModifiedBy>
  <cp:revision>38</cp:revision>
  <dcterms:modified xsi:type="dcterms:W3CDTF">2020-04-26T02:06:04Z</dcterms:modified>
</cp:coreProperties>
</file>