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15"/>
  </p:notesMasterIdLst>
  <p:sldIdLst>
    <p:sldId id="304" r:id="rId2"/>
    <p:sldId id="305" r:id="rId3"/>
    <p:sldId id="306" r:id="rId4"/>
    <p:sldId id="274" r:id="rId5"/>
    <p:sldId id="275" r:id="rId6"/>
    <p:sldId id="314" r:id="rId7"/>
    <p:sldId id="276" r:id="rId8"/>
    <p:sldId id="307" r:id="rId9"/>
    <p:sldId id="308" r:id="rId10"/>
    <p:sldId id="309" r:id="rId11"/>
    <p:sldId id="310" r:id="rId12"/>
    <p:sldId id="312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/>
    <p:restoredTop sz="72917"/>
  </p:normalViewPr>
  <p:slideViewPr>
    <p:cSldViewPr snapToGrid="0" snapToObjects="1">
      <p:cViewPr varScale="1">
        <p:scale>
          <a:sx n="112" d="100"/>
          <a:sy n="112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93EE8-826F-5D47-8901-E6BD066A54A8}" type="datetimeFigureOut">
              <a:rPr lang="en-US" smtClean="0"/>
              <a:t>7/1/18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428CA-7684-FB4C-8D66-23E2349CD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ont_and_back_end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refer to applications that significantly depend on third-party services (knows as Backend as a Service or “BaaS”) or on custom code that’s run in ephemeral containers (Function as a Service or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Despite the name, it does not actually involve running code without servers. The name 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computing” is used because the business or person that owns the system does not have to purchase, rent or provision servers or virtual machines for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ont and back ends"/>
              </a:rPr>
              <a:t>back-end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to run 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platform allowing the developers to execute code in response to events without the complexity of building and maintaining the infrastructure. The 3rd party apps or services would manage the server-side logic and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428CA-7684-FB4C-8D66-23E2349CD9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1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428CA-7684-FB4C-8D66-23E2349CD9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to monolithic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428CA-7684-FB4C-8D66-23E2349CD9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2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Meant</a:t>
            </a:r>
            <a:r>
              <a:rPr lang="en-US" baseline="0" dirty="0"/>
              <a:t> to be stateless, provide pure functional transformations or use a database</a:t>
            </a:r>
          </a:p>
          <a:p>
            <a:pPr marL="228600" indent="-228600">
              <a:buAutoNum type="arabicPeriod"/>
            </a:pPr>
            <a:r>
              <a:rPr lang="en-US" dirty="0"/>
              <a:t>Ping</a:t>
            </a:r>
            <a:r>
              <a:rPr lang="en-US" baseline="0" dirty="0"/>
              <a:t> your function to keep it alive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Execution duration </a:t>
            </a:r>
            <a:r>
              <a:rPr lang="mr-IN" baseline="0" dirty="0"/>
              <a:t>–</a:t>
            </a:r>
            <a:r>
              <a:rPr lang="en-US" baseline="0" dirty="0"/>
              <a:t> multiple functions </a:t>
            </a:r>
            <a:endParaRPr lang="en-US" dirty="0"/>
          </a:p>
          <a:p>
            <a:endParaRPr lang="en-US" dirty="0"/>
          </a:p>
          <a:p>
            <a:r>
              <a:rPr lang="en-US" dirty="0"/>
              <a:t>Vendor </a:t>
            </a:r>
            <a:r>
              <a:rPr lang="en-US" dirty="0" err="1"/>
              <a:t>lockin</a:t>
            </a:r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developers are dependent on vendors for debugging and monitoring tools. Debugging Distributed Systems is difficult and usually requires access to a significant amount of relevant metrics to identify the root cause.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428CA-7684-FB4C-8D66-23E2349CD9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4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428CA-7684-FB4C-8D66-23E2349CD9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4B37-2A6D-CF4B-8767-560131688063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C46-7758-5642-A4E6-A83062A6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4B37-2A6D-CF4B-8767-560131688063}" type="datetimeFigureOut">
              <a:rPr lang="en-US" smtClean="0"/>
              <a:t>7/1/18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C46-7758-5642-A4E6-A83062A6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4B37-2A6D-CF4B-8767-560131688063}" type="datetimeFigureOut">
              <a:rPr lang="en-US" smtClean="0"/>
              <a:t>7/1/18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C46-7758-5642-A4E6-A83062A6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2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4B37-2A6D-CF4B-8767-560131688063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C46-7758-5642-A4E6-A83062A6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5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4B37-2A6D-CF4B-8767-560131688063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C46-7758-5642-A4E6-A83062A6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4B37-2A6D-CF4B-8767-560131688063}" type="datetimeFigureOut">
              <a:rPr lang="en-US" smtClean="0"/>
              <a:t>7/1/18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C46-7758-5642-A4E6-A83062A6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0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4B37-2A6D-CF4B-8767-560131688063}" type="datetimeFigureOut">
              <a:rPr lang="en-US" smtClean="0"/>
              <a:t>7/1/18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C46-7758-5642-A4E6-A83062A6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5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4B37-2A6D-CF4B-8767-560131688063}" type="datetimeFigureOut">
              <a:rPr lang="en-US" smtClean="0"/>
              <a:t>7/1/18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C46-7758-5642-A4E6-A83062A6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3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4B37-2A6D-CF4B-8767-560131688063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C46-7758-5642-A4E6-A83062A6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4B37-2A6D-CF4B-8767-560131688063}" type="datetimeFigureOut">
              <a:rPr lang="en-US" smtClean="0"/>
              <a:t>7/1/18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C46-7758-5642-A4E6-A83062A6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4B37-2A6D-CF4B-8767-560131688063}" type="datetimeFigureOut">
              <a:rPr lang="en-US" smtClean="0"/>
              <a:t>7/1/18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C46-7758-5642-A4E6-A83062A6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5E4B37-2A6D-CF4B-8767-560131688063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9994C46-7758-5642-A4E6-A83062A68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848E-2E6D-DA48-A02B-E08DBDF10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Serverless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800AD-AEF4-2541-9E30-68B93229D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Aissatou</a:t>
            </a:r>
            <a:r>
              <a:rPr lang="en-US" dirty="0"/>
              <a:t> Barry and Maddie Stigler</a:t>
            </a:r>
          </a:p>
        </p:txBody>
      </p:sp>
    </p:spTree>
    <p:extLst>
      <p:ext uri="{BB962C8B-B14F-4D97-AF65-F5344CB8AC3E}">
        <p14:creationId xmlns:p14="http://schemas.microsoft.com/office/powerpoint/2010/main" val="378993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D8ED9CF7-680A-F74A-9D80-50267A6831F9}"/>
              </a:ext>
            </a:extLst>
          </p:cNvPr>
          <p:cNvSpPr/>
          <p:nvPr/>
        </p:nvSpPr>
        <p:spPr>
          <a:xfrm>
            <a:off x="1843681" y="1467729"/>
            <a:ext cx="3506911" cy="2104146"/>
          </a:xfrm>
          <a:custGeom>
            <a:avLst/>
            <a:gdLst>
              <a:gd name="connsiteX0" fmla="*/ 0 w 3506911"/>
              <a:gd name="connsiteY0" fmla="*/ 0 h 2104146"/>
              <a:gd name="connsiteX1" fmla="*/ 3506911 w 3506911"/>
              <a:gd name="connsiteY1" fmla="*/ 0 h 2104146"/>
              <a:gd name="connsiteX2" fmla="*/ 3506911 w 3506911"/>
              <a:gd name="connsiteY2" fmla="*/ 2104146 h 2104146"/>
              <a:gd name="connsiteX3" fmla="*/ 0 w 3506911"/>
              <a:gd name="connsiteY3" fmla="*/ 2104146 h 2104146"/>
              <a:gd name="connsiteX4" fmla="*/ 0 w 3506911"/>
              <a:gd name="connsiteY4" fmla="*/ 0 h 210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6911" h="2104146">
                <a:moveTo>
                  <a:pt x="0" y="0"/>
                </a:moveTo>
                <a:lnTo>
                  <a:pt x="3506911" y="0"/>
                </a:lnTo>
                <a:lnTo>
                  <a:pt x="3506911" y="2104146"/>
                </a:lnTo>
                <a:lnTo>
                  <a:pt x="0" y="2104146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  <a:ln>
            <a:solidFill>
              <a:schemeClr val="accent3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0020" tIns="160020" rIns="160020" bIns="16002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FC7F6-5AFF-0B4E-B820-8C99D9488ED1}"/>
              </a:ext>
            </a:extLst>
          </p:cNvPr>
          <p:cNvSpPr txBox="1"/>
          <p:nvPr/>
        </p:nvSpPr>
        <p:spPr>
          <a:xfrm>
            <a:off x="3275156" y="1987170"/>
            <a:ext cx="6439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Fast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64971CA-B2D8-C246-B510-41F020AF6006}"/>
              </a:ext>
            </a:extLst>
          </p:cNvPr>
          <p:cNvSpPr/>
          <p:nvPr/>
        </p:nvSpPr>
        <p:spPr>
          <a:xfrm>
            <a:off x="1843681" y="4059102"/>
            <a:ext cx="3506911" cy="2104146"/>
          </a:xfrm>
          <a:custGeom>
            <a:avLst/>
            <a:gdLst>
              <a:gd name="connsiteX0" fmla="*/ 0 w 3506911"/>
              <a:gd name="connsiteY0" fmla="*/ 0 h 2104146"/>
              <a:gd name="connsiteX1" fmla="*/ 3506911 w 3506911"/>
              <a:gd name="connsiteY1" fmla="*/ 0 h 2104146"/>
              <a:gd name="connsiteX2" fmla="*/ 3506911 w 3506911"/>
              <a:gd name="connsiteY2" fmla="*/ 2104146 h 2104146"/>
              <a:gd name="connsiteX3" fmla="*/ 0 w 3506911"/>
              <a:gd name="connsiteY3" fmla="*/ 2104146 h 2104146"/>
              <a:gd name="connsiteX4" fmla="*/ 0 w 3506911"/>
              <a:gd name="connsiteY4" fmla="*/ 0 h 210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6911" h="2104146">
                <a:moveTo>
                  <a:pt x="0" y="0"/>
                </a:moveTo>
                <a:lnTo>
                  <a:pt x="3506911" y="0"/>
                </a:lnTo>
                <a:lnTo>
                  <a:pt x="3506911" y="2104146"/>
                </a:lnTo>
                <a:lnTo>
                  <a:pt x="0" y="2104146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  <a:ln>
            <a:solidFill>
              <a:schemeClr val="accent3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0020" tIns="160020" rIns="160020" bIns="16002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2F068-69CF-E54F-8341-5F7D5CC8BD93}"/>
              </a:ext>
            </a:extLst>
          </p:cNvPr>
          <p:cNvSpPr txBox="1"/>
          <p:nvPr/>
        </p:nvSpPr>
        <p:spPr>
          <a:xfrm>
            <a:off x="3116129" y="4571835"/>
            <a:ext cx="9573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Simple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9C16078-E494-384E-A028-252D1AC579ED}"/>
              </a:ext>
            </a:extLst>
          </p:cNvPr>
          <p:cNvSpPr/>
          <p:nvPr/>
        </p:nvSpPr>
        <p:spPr>
          <a:xfrm>
            <a:off x="6782067" y="4059102"/>
            <a:ext cx="3506911" cy="2104146"/>
          </a:xfrm>
          <a:custGeom>
            <a:avLst/>
            <a:gdLst>
              <a:gd name="connsiteX0" fmla="*/ 0 w 3506911"/>
              <a:gd name="connsiteY0" fmla="*/ 0 h 2104146"/>
              <a:gd name="connsiteX1" fmla="*/ 3506911 w 3506911"/>
              <a:gd name="connsiteY1" fmla="*/ 0 h 2104146"/>
              <a:gd name="connsiteX2" fmla="*/ 3506911 w 3506911"/>
              <a:gd name="connsiteY2" fmla="*/ 2104146 h 2104146"/>
              <a:gd name="connsiteX3" fmla="*/ 0 w 3506911"/>
              <a:gd name="connsiteY3" fmla="*/ 2104146 h 2104146"/>
              <a:gd name="connsiteX4" fmla="*/ 0 w 3506911"/>
              <a:gd name="connsiteY4" fmla="*/ 0 h 210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6911" h="2104146">
                <a:moveTo>
                  <a:pt x="0" y="0"/>
                </a:moveTo>
                <a:lnTo>
                  <a:pt x="3506911" y="0"/>
                </a:lnTo>
                <a:lnTo>
                  <a:pt x="3506911" y="2104146"/>
                </a:lnTo>
                <a:lnTo>
                  <a:pt x="0" y="2104146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  <a:ln>
            <a:solidFill>
              <a:schemeClr val="accent3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0020" tIns="160020" rIns="160020" bIns="16002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D1B0A-4A9D-B942-BB67-F0386A2B8FC2}"/>
              </a:ext>
            </a:extLst>
          </p:cNvPr>
          <p:cNvSpPr txBox="1"/>
          <p:nvPr/>
        </p:nvSpPr>
        <p:spPr>
          <a:xfrm>
            <a:off x="7689553" y="4571670"/>
            <a:ext cx="16919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Collaborative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034EB7B-B8CF-FB47-8A8A-CFDD8346B805}"/>
              </a:ext>
            </a:extLst>
          </p:cNvPr>
          <p:cNvSpPr/>
          <p:nvPr/>
        </p:nvSpPr>
        <p:spPr>
          <a:xfrm>
            <a:off x="6782067" y="1467729"/>
            <a:ext cx="3506911" cy="2104146"/>
          </a:xfrm>
          <a:custGeom>
            <a:avLst/>
            <a:gdLst>
              <a:gd name="connsiteX0" fmla="*/ 0 w 3506911"/>
              <a:gd name="connsiteY0" fmla="*/ 0 h 2104146"/>
              <a:gd name="connsiteX1" fmla="*/ 3506911 w 3506911"/>
              <a:gd name="connsiteY1" fmla="*/ 0 h 2104146"/>
              <a:gd name="connsiteX2" fmla="*/ 3506911 w 3506911"/>
              <a:gd name="connsiteY2" fmla="*/ 2104146 h 2104146"/>
              <a:gd name="connsiteX3" fmla="*/ 0 w 3506911"/>
              <a:gd name="connsiteY3" fmla="*/ 2104146 h 2104146"/>
              <a:gd name="connsiteX4" fmla="*/ 0 w 3506911"/>
              <a:gd name="connsiteY4" fmla="*/ 0 h 210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6911" h="2104146">
                <a:moveTo>
                  <a:pt x="0" y="0"/>
                </a:moveTo>
                <a:lnTo>
                  <a:pt x="3506911" y="0"/>
                </a:lnTo>
                <a:lnTo>
                  <a:pt x="3506911" y="2104146"/>
                </a:lnTo>
                <a:lnTo>
                  <a:pt x="0" y="2104146"/>
                </a:lnTo>
                <a:lnTo>
                  <a:pt x="0" y="0"/>
                </a:lnTo>
                <a:close/>
              </a:path>
            </a:pathLst>
          </a:custGeom>
          <a:solidFill>
            <a:srgbClr val="323232"/>
          </a:solidFill>
          <a:ln>
            <a:solidFill>
              <a:schemeClr val="accent3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60020" tIns="160020" rIns="160020" bIns="160020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E90FA-17D6-7547-867F-A822324D2DB4}"/>
              </a:ext>
            </a:extLst>
          </p:cNvPr>
          <p:cNvSpPr txBox="1"/>
          <p:nvPr/>
        </p:nvSpPr>
        <p:spPr>
          <a:xfrm>
            <a:off x="7977036" y="1987999"/>
            <a:ext cx="1116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Scalable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FE467-D89E-8246-AC12-A51921AE81BA}"/>
              </a:ext>
            </a:extLst>
          </p:cNvPr>
          <p:cNvSpPr txBox="1"/>
          <p:nvPr/>
        </p:nvSpPr>
        <p:spPr>
          <a:xfrm>
            <a:off x="2057533" y="2405558"/>
            <a:ext cx="307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Provision and deploy </a:t>
            </a:r>
            <a:r>
              <a:rPr lang="en-US" dirty="0" err="1">
                <a:solidFill>
                  <a:schemeClr val="bg1"/>
                </a:solidFill>
              </a:rPr>
              <a:t>serverless</a:t>
            </a:r>
            <a:r>
              <a:rPr lang="en-US" dirty="0">
                <a:solidFill>
                  <a:schemeClr val="bg1"/>
                </a:solidFill>
              </a:rPr>
              <a:t> functions quickly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0EBC4-54E3-F94F-BCA3-D38016B7843D}"/>
              </a:ext>
            </a:extLst>
          </p:cNvPr>
          <p:cNvSpPr txBox="1"/>
          <p:nvPr/>
        </p:nvSpPr>
        <p:spPr>
          <a:xfrm>
            <a:off x="7078986" y="2424972"/>
            <a:ext cx="307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React to billions of events on </a:t>
            </a:r>
            <a:r>
              <a:rPr lang="en-US" dirty="0" err="1">
                <a:solidFill>
                  <a:schemeClr val="bg1"/>
                </a:solidFill>
              </a:rPr>
              <a:t>Serverless</a:t>
            </a:r>
            <a:r>
              <a:rPr lang="en-US" dirty="0">
                <a:solidFill>
                  <a:schemeClr val="bg1"/>
                </a:solidFill>
              </a:rPr>
              <a:t> 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7AD1F-73FB-D841-9322-AA381EE64076}"/>
              </a:ext>
            </a:extLst>
          </p:cNvPr>
          <p:cNvSpPr txBox="1"/>
          <p:nvPr/>
        </p:nvSpPr>
        <p:spPr>
          <a:xfrm>
            <a:off x="2057533" y="5069143"/>
            <a:ext cx="307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Easy to manage and provision </a:t>
            </a:r>
            <a:r>
              <a:rPr lang="en-US" dirty="0" err="1">
                <a:solidFill>
                  <a:schemeClr val="bg1"/>
                </a:solidFill>
              </a:rPr>
              <a:t>serverless</a:t>
            </a:r>
            <a:r>
              <a:rPr lang="en-US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B6E99-59F3-5440-A89B-93C39476EACD}"/>
              </a:ext>
            </a:extLst>
          </p:cNvPr>
          <p:cNvSpPr txBox="1"/>
          <p:nvPr/>
        </p:nvSpPr>
        <p:spPr>
          <a:xfrm>
            <a:off x="6998269" y="5069143"/>
            <a:ext cx="307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Easy management of code and projects across teams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EFBBDE1-FA6B-304F-9E6E-48BE48A7137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153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Why use the framework?</a:t>
            </a:r>
          </a:p>
        </p:txBody>
      </p:sp>
    </p:spTree>
    <p:extLst>
      <p:ext uri="{BB962C8B-B14F-4D97-AF65-F5344CB8AC3E}">
        <p14:creationId xmlns:p14="http://schemas.microsoft.com/office/powerpoint/2010/main" val="322284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E340-0514-C445-8C8E-36E403DD013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153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Serverless vs Manual Deployment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9ADE02DF-2892-8A46-BEC8-AE09BB7E4C7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200" y="1401555"/>
          <a:ext cx="10515600" cy="460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03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Serverless</a:t>
                      </a:r>
                      <a:r>
                        <a:rPr lang="en-US" sz="2200" dirty="0"/>
                        <a:t> Framework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Manual Deployment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3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 out of the 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</a:t>
                      </a:r>
                      <a:r>
                        <a:rPr lang="en-US" baseline="0" dirty="0"/>
                        <a:t> built independently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3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Automatic creation</a:t>
                      </a:r>
                      <a:r>
                        <a:rPr lang="en-US" baseline="0" dirty="0"/>
                        <a:t> of services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Services built independently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3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CloudFormation</a:t>
                      </a:r>
                      <a:r>
                        <a:rPr lang="en-US" baseline="0" dirty="0"/>
                        <a:t> resources created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CloudFormation</a:t>
                      </a:r>
                      <a:r>
                        <a:rPr lang="en-US" dirty="0"/>
                        <a:t> has to be created separately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3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Pre-formatted</a:t>
                      </a:r>
                      <a:r>
                        <a:rPr lang="en-US" baseline="0" dirty="0"/>
                        <a:t> deployment scripts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custom</a:t>
                      </a:r>
                      <a:r>
                        <a:rPr lang="en-US" baseline="0" dirty="0"/>
                        <a:t> scripts to deploy function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53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04DF-3EAB-7D47-958E-5F094A014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&amp; Serverless</a:t>
            </a:r>
          </a:p>
        </p:txBody>
      </p:sp>
    </p:spTree>
    <p:extLst>
      <p:ext uri="{BB962C8B-B14F-4D97-AF65-F5344CB8AC3E}">
        <p14:creationId xmlns:p14="http://schemas.microsoft.com/office/powerpoint/2010/main" val="376127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B65-0559-E14E-AB38-874A30CA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Serverless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E73D-FC32-2148-8151-2346EF73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web framework </a:t>
            </a:r>
            <a:r>
              <a:rPr lang="en-US" u="sng" dirty="0">
                <a:hlinkClick r:id="rId3"/>
              </a:rPr>
              <a:t>Flask</a:t>
            </a:r>
            <a:r>
              <a:rPr lang="en-US" dirty="0"/>
              <a:t> to deploy a Serverless REST API.</a:t>
            </a:r>
          </a:p>
          <a:p>
            <a:r>
              <a:rPr lang="en-US" dirty="0"/>
              <a:t>Serverless plugins for python</a:t>
            </a:r>
          </a:p>
          <a:p>
            <a:r>
              <a:rPr lang="en-US" dirty="0"/>
              <a:t>Plethora of deployment frameworks</a:t>
            </a:r>
          </a:p>
          <a:p>
            <a:r>
              <a:rPr lang="en-US" dirty="0"/>
              <a:t>Wide variety of use cases:</a:t>
            </a:r>
          </a:p>
          <a:p>
            <a:pPr lvl="1"/>
            <a:r>
              <a:rPr lang="en-US" dirty="0"/>
              <a:t>Great for ETL jobs</a:t>
            </a:r>
          </a:p>
          <a:p>
            <a:pPr lvl="1"/>
            <a:r>
              <a:rPr lang="en-US" dirty="0"/>
              <a:t>Building a serverless machine learning model</a:t>
            </a:r>
          </a:p>
          <a:p>
            <a:pPr lvl="1"/>
            <a:r>
              <a:rPr lang="en-US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8204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34DB-E995-9441-9442-9E4AB3B6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E6D6-5BC1-8A45-A9DF-2EEFE93A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means to be serverless</a:t>
            </a:r>
          </a:p>
          <a:p>
            <a:r>
              <a:rPr lang="en-US" dirty="0"/>
              <a:t>Benefits and 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0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98EA-8BBF-3841-A37A-B6BDFD3C2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does it mean to be ‘serverless’</a:t>
            </a:r>
          </a:p>
        </p:txBody>
      </p:sp>
    </p:spTree>
    <p:extLst>
      <p:ext uri="{BB962C8B-B14F-4D97-AF65-F5344CB8AC3E}">
        <p14:creationId xmlns:p14="http://schemas.microsoft.com/office/powerpoint/2010/main" val="191713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to be ‘</a:t>
            </a:r>
            <a:r>
              <a:rPr lang="en-US" dirty="0" err="1"/>
              <a:t>Serverless</a:t>
            </a:r>
            <a:r>
              <a:rPr lang="en-US" dirty="0"/>
              <a:t>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and run applications without managing infrastructure</a:t>
            </a:r>
          </a:p>
          <a:p>
            <a:r>
              <a:rPr lang="en-US" dirty="0"/>
              <a:t>It does NOT mean your application doesn’t use servers. </a:t>
            </a:r>
          </a:p>
          <a:p>
            <a:r>
              <a:rPr lang="en-US" dirty="0"/>
              <a:t>You no longer have to provision, scale, and maintain servers to run your applications, databases, and storage systems.</a:t>
            </a:r>
          </a:p>
        </p:txBody>
      </p:sp>
    </p:spTree>
    <p:extLst>
      <p:ext uri="{BB962C8B-B14F-4D97-AF65-F5344CB8AC3E}">
        <p14:creationId xmlns:p14="http://schemas.microsoft.com/office/powerpoint/2010/main" val="87719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Streamlined Code </a:t>
            </a:r>
            <a:r>
              <a:rPr lang="mr-IN" dirty="0"/>
              <a:t>–</a:t>
            </a:r>
            <a:r>
              <a:rPr lang="en-US" dirty="0"/>
              <a:t> Rapid development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Pay for compute time instead of servers</a:t>
            </a:r>
          </a:p>
          <a:p>
            <a:r>
              <a:rPr lang="en-US" dirty="0"/>
              <a:t>Scales with High availability </a:t>
            </a:r>
          </a:p>
          <a:p>
            <a:r>
              <a:rPr lang="en-US" dirty="0"/>
              <a:t>Ability to build and run applications without managing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61585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A7FEF8-FAF9-9646-8B10-B818FE93C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15803"/>
            <a:ext cx="4826642" cy="68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why you wouldn’t use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architecture is not meant to be </a:t>
            </a:r>
            <a:r>
              <a:rPr lang="en-US" dirty="0" err="1"/>
              <a:t>stateful</a:t>
            </a:r>
            <a:endParaRPr lang="en-US" dirty="0"/>
          </a:p>
          <a:p>
            <a:r>
              <a:rPr lang="en-US" dirty="0"/>
              <a:t>There are memory and time limits.  This includes a warm-up period when functions have not been pinged</a:t>
            </a:r>
          </a:p>
          <a:p>
            <a:r>
              <a:rPr lang="en-US" dirty="0"/>
              <a:t>Long running functions</a:t>
            </a:r>
          </a:p>
        </p:txBody>
      </p:sp>
    </p:spTree>
    <p:extLst>
      <p:ext uri="{BB962C8B-B14F-4D97-AF65-F5344CB8AC3E}">
        <p14:creationId xmlns:p14="http://schemas.microsoft.com/office/powerpoint/2010/main" val="190535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81E2-4A1E-A049-A672-07943FFC4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Serverless Framework</a:t>
            </a:r>
          </a:p>
        </p:txBody>
      </p:sp>
    </p:spTree>
    <p:extLst>
      <p:ext uri="{BB962C8B-B14F-4D97-AF65-F5344CB8AC3E}">
        <p14:creationId xmlns:p14="http://schemas.microsoft.com/office/powerpoint/2010/main" val="68126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636A-3D43-E541-863F-13F4CA11404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153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What is Serverless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0E9C-BC2A-5A49-839B-C6224E91BB28}"/>
              </a:ext>
            </a:extLst>
          </p:cNvPr>
          <p:cNvSpPr txBox="1">
            <a:spLocks/>
          </p:cNvSpPr>
          <p:nvPr/>
        </p:nvSpPr>
        <p:spPr>
          <a:xfrm>
            <a:off x="838200" y="1278588"/>
            <a:ext cx="10515600" cy="179379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+mj-lt"/>
              </a:rPr>
              <a:t>Not to be confused with serverless architecture</a:t>
            </a:r>
          </a:p>
          <a:p>
            <a:r>
              <a:rPr lang="en-US" sz="2400">
                <a:latin typeface="+mj-lt"/>
              </a:rPr>
              <a:t>Open-source, application framework to easily build serverless architectures</a:t>
            </a:r>
          </a:p>
          <a:p>
            <a:r>
              <a:rPr lang="en-US" sz="2400">
                <a:latin typeface="+mj-lt"/>
              </a:rPr>
              <a:t>Allows you to deploy auto-scaling, pay-per-execution, event-driven functions to the following cloud providers: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30425B-E6D6-4A49-A69C-776F9C3CD854}"/>
              </a:ext>
            </a:extLst>
          </p:cNvPr>
          <p:cNvSpPr/>
          <p:nvPr/>
        </p:nvSpPr>
        <p:spPr>
          <a:xfrm>
            <a:off x="926592" y="2880164"/>
            <a:ext cx="51694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AWS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Azure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err="1"/>
              <a:t>OpenWhisk</a:t>
            </a: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r>
              <a:rPr lang="en-US" sz="2000" dirty="0"/>
              <a:t>Google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5F3CD-E9F2-E544-B43C-7354C4810A8D}"/>
              </a:ext>
            </a:extLst>
          </p:cNvPr>
          <p:cNvSpPr/>
          <p:nvPr/>
        </p:nvSpPr>
        <p:spPr>
          <a:xfrm>
            <a:off x="5797296" y="2880163"/>
            <a:ext cx="51694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sz="2000" dirty="0" err="1"/>
              <a:t>Kubeless</a:t>
            </a: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r>
              <a:rPr lang="en-US" sz="2000" dirty="0" err="1"/>
              <a:t>Spotinst</a:t>
            </a:r>
            <a:endParaRPr lang="en-US" sz="2000" dirty="0"/>
          </a:p>
          <a:p>
            <a:pPr marL="800100" lvl="1" indent="-342900">
              <a:buFont typeface="Arial" charset="0"/>
              <a:buChar char="•"/>
            </a:pPr>
            <a:r>
              <a:rPr lang="en-US" sz="2000" dirty="0" err="1"/>
              <a:t>Webtasks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CF876-0370-2541-8B23-E4B72B6A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46" y="4430255"/>
            <a:ext cx="5219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56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{EAC39383-68C8-EA41-8EE9-20C3F006520D}tf10001124</Template>
  <TotalTime>679</TotalTime>
  <Words>349</Words>
  <Application>Microsoft Macintosh PowerPoint</Application>
  <PresentationFormat>Widescreen</PresentationFormat>
  <Paragraphs>79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Mangal</vt:lpstr>
      <vt:lpstr>Wingdings 2</vt:lpstr>
      <vt:lpstr>Frame</vt:lpstr>
      <vt:lpstr>Serverless with Python</vt:lpstr>
      <vt:lpstr>Agenda</vt:lpstr>
      <vt:lpstr>What does it mean to be ‘serverless’</vt:lpstr>
      <vt:lpstr>What does it mean to be ‘Serverless’?</vt:lpstr>
      <vt:lpstr>Benefits and Use Cases</vt:lpstr>
      <vt:lpstr>PowerPoint Presentation</vt:lpstr>
      <vt:lpstr>Reasons why you wouldn’t use Serverless</vt:lpstr>
      <vt:lpstr>Serverless Framework</vt:lpstr>
      <vt:lpstr>PowerPoint Presentation</vt:lpstr>
      <vt:lpstr>PowerPoint Presentation</vt:lpstr>
      <vt:lpstr>PowerPoint Presentation</vt:lpstr>
      <vt:lpstr>Python &amp; Serverless</vt:lpstr>
      <vt:lpstr>Python &amp; Serverless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Crabb, Briana</dc:creator>
  <cp:lastModifiedBy>Stigler, Madeline</cp:lastModifiedBy>
  <cp:revision>47</cp:revision>
  <dcterms:created xsi:type="dcterms:W3CDTF">2017-07-20T11:53:11Z</dcterms:created>
  <dcterms:modified xsi:type="dcterms:W3CDTF">2018-07-02T02:33:19Z</dcterms:modified>
</cp:coreProperties>
</file>