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4"/>
  </p:notesMasterIdLst>
  <p:handoutMasterIdLst>
    <p:handoutMasterId r:id="rId55"/>
  </p:handoutMasterIdLst>
  <p:sldIdLst>
    <p:sldId id="256" r:id="rId3"/>
    <p:sldId id="277" r:id="rId4"/>
    <p:sldId id="438" r:id="rId5"/>
    <p:sldId id="440" r:id="rId6"/>
    <p:sldId id="439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3" r:id="rId19"/>
    <p:sldId id="452" r:id="rId20"/>
    <p:sldId id="454" r:id="rId21"/>
    <p:sldId id="455" r:id="rId22"/>
    <p:sldId id="456" r:id="rId23"/>
    <p:sldId id="457" r:id="rId24"/>
    <p:sldId id="482" r:id="rId25"/>
    <p:sldId id="486" r:id="rId26"/>
    <p:sldId id="483" r:id="rId27"/>
    <p:sldId id="484" r:id="rId28"/>
    <p:sldId id="485" r:id="rId29"/>
    <p:sldId id="458" r:id="rId30"/>
    <p:sldId id="460" r:id="rId31"/>
    <p:sldId id="461" r:id="rId32"/>
    <p:sldId id="459" r:id="rId33"/>
    <p:sldId id="463" r:id="rId34"/>
    <p:sldId id="464" r:id="rId35"/>
    <p:sldId id="462" r:id="rId36"/>
    <p:sldId id="465" r:id="rId37"/>
    <p:sldId id="466" r:id="rId38"/>
    <p:sldId id="468" r:id="rId39"/>
    <p:sldId id="467" r:id="rId40"/>
    <p:sldId id="469" r:id="rId41"/>
    <p:sldId id="470" r:id="rId42"/>
    <p:sldId id="471" r:id="rId43"/>
    <p:sldId id="472" r:id="rId44"/>
    <p:sldId id="473" r:id="rId45"/>
    <p:sldId id="474" r:id="rId46"/>
    <p:sldId id="475" r:id="rId47"/>
    <p:sldId id="476" r:id="rId48"/>
    <p:sldId id="477" r:id="rId49"/>
    <p:sldId id="478" r:id="rId50"/>
    <p:sldId id="479" r:id="rId51"/>
    <p:sldId id="480" r:id="rId52"/>
    <p:sldId id="481" r:id="rId5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-570" y="-9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fr-FR"/>
              <a:t>01/08/2017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fr-FR"/>
              <a:t>01/08/2017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01/08/2017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01/08/2017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01/08/2017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01/08/2017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01/08/2017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01/08/2017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01/08/2017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01/08/2017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01/08/2017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fr-FR"/>
              <a:t>01/08/2017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fr-FR"/>
              <a:pPr/>
              <a:t>01/08/2017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FR" b="1" dirty="0">
                <a:solidFill>
                  <a:schemeClr val="tx1"/>
                </a:solidFill>
              </a:rPr>
              <a:t>SQL : Un Langage Relationnel</a:t>
            </a:r>
            <a:endParaRPr lang="fr-FR" sz="4400" b="1" i="0" baseline="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fr-FR" sz="2000" b="0" i="0" dirty="0">
                <a:solidFill>
                  <a:srgbClr val="545454"/>
                </a:solidFill>
              </a:rPr>
              <a:t>BDD – C. THIAM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Contraintes </a:t>
            </a:r>
            <a:r>
              <a:rPr lang="fr-FR" b="1" dirty="0" smtClean="0"/>
              <a:t>d'intégrité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 smtClean="0"/>
              <a:t>NOT </a:t>
            </a:r>
            <a:r>
              <a:rPr lang="fr-FR" b="1" dirty="0"/>
              <a:t>NULL </a:t>
            </a:r>
            <a:r>
              <a:rPr lang="fr-FR" dirty="0"/>
              <a:t>valeur </a:t>
            </a:r>
            <a:r>
              <a:rPr lang="fr-FR" dirty="0" err="1"/>
              <a:t>null</a:t>
            </a:r>
            <a:r>
              <a:rPr lang="fr-FR" dirty="0"/>
              <a:t> impossible</a:t>
            </a:r>
          </a:p>
          <a:p>
            <a:r>
              <a:rPr lang="fr-FR" b="1" dirty="0"/>
              <a:t>UNIQUE </a:t>
            </a:r>
            <a:r>
              <a:rPr lang="fr-FR" dirty="0"/>
              <a:t>unicité d'un attribut</a:t>
            </a:r>
          </a:p>
          <a:p>
            <a:r>
              <a:rPr lang="fr-FR" b="1" dirty="0"/>
              <a:t>PRIMARY KEY </a:t>
            </a:r>
            <a:r>
              <a:rPr lang="fr-FR" dirty="0"/>
              <a:t>clé primaire</a:t>
            </a:r>
          </a:p>
          <a:p>
            <a:r>
              <a:rPr lang="fr-FR" b="1" dirty="0"/>
              <a:t>FOREIGN KEY </a:t>
            </a:r>
            <a:r>
              <a:rPr lang="fr-FR" dirty="0"/>
              <a:t>clé étrangère</a:t>
            </a:r>
          </a:p>
          <a:p>
            <a:r>
              <a:rPr lang="fr-FR" b="1" dirty="0"/>
              <a:t>CHECK </a:t>
            </a:r>
            <a:r>
              <a:rPr lang="fr-FR" dirty="0"/>
              <a:t>plage ou liste de </a:t>
            </a:r>
            <a:r>
              <a:rPr lang="fr-FR" dirty="0" smtClean="0"/>
              <a:t>valeurs</a:t>
            </a:r>
          </a:p>
          <a:p>
            <a:endParaRPr lang="fr-FR" dirty="0"/>
          </a:p>
          <a:p>
            <a:r>
              <a:rPr lang="fr-FR" dirty="0" smtClean="0"/>
              <a:t>Une </a:t>
            </a:r>
            <a:r>
              <a:rPr lang="fr-FR" dirty="0"/>
              <a:t>contrainte qui ne fait référence qu'à une seule </a:t>
            </a:r>
            <a:r>
              <a:rPr lang="fr-FR" dirty="0" smtClean="0"/>
              <a:t>colonne de </a:t>
            </a:r>
            <a:r>
              <a:rPr lang="fr-FR" dirty="0"/>
              <a:t>la table peut faire partie intégrante de la définition </a:t>
            </a:r>
            <a:r>
              <a:rPr lang="fr-FR" dirty="0" smtClean="0"/>
              <a:t>de colonne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8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7868" y="1052736"/>
            <a:ext cx="9753600" cy="4343400"/>
          </a:xfrm>
        </p:spPr>
        <p:txBody>
          <a:bodyPr>
            <a:normAutofit/>
          </a:bodyPr>
          <a:lstStyle/>
          <a:p>
            <a:r>
              <a:rPr lang="fr-FR" dirty="0" smtClean="0"/>
              <a:t>CREATE </a:t>
            </a:r>
            <a:r>
              <a:rPr lang="fr-FR" dirty="0"/>
              <a:t>TABLE client</a:t>
            </a:r>
          </a:p>
          <a:p>
            <a:r>
              <a:rPr lang="fr-FR" dirty="0"/>
              <a:t>(</a:t>
            </a:r>
          </a:p>
          <a:p>
            <a:r>
              <a:rPr lang="fr-FR" dirty="0" err="1"/>
              <a:t>IdCli</a:t>
            </a:r>
            <a:r>
              <a:rPr lang="fr-FR" dirty="0"/>
              <a:t> CHAR(4) PRIMARY KEY ,</a:t>
            </a:r>
          </a:p>
          <a:p>
            <a:r>
              <a:rPr lang="fr-FR" dirty="0"/>
              <a:t>nom CHAR(20) ,</a:t>
            </a:r>
          </a:p>
          <a:p>
            <a:r>
              <a:rPr lang="fr-FR" dirty="0"/>
              <a:t>ville CHAR(30)</a:t>
            </a:r>
          </a:p>
          <a:p>
            <a:r>
              <a:rPr lang="fr-FR" dirty="0"/>
              <a:t>CHECK (ville IN ('Nice', 'Paris', 'Rome') ,</a:t>
            </a:r>
          </a:p>
          <a:p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3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490066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7614" y="1124744"/>
            <a:ext cx="9753600" cy="5047456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CREATE TABLE produit</a:t>
            </a:r>
          </a:p>
          <a:p>
            <a:r>
              <a:rPr lang="fr-FR" dirty="0"/>
              <a:t>(</a:t>
            </a:r>
          </a:p>
          <a:p>
            <a:r>
              <a:rPr lang="fr-FR" dirty="0" err="1"/>
              <a:t>IdPro</a:t>
            </a:r>
            <a:r>
              <a:rPr lang="fr-FR" dirty="0"/>
              <a:t> CHAR(6) PRIMARY KEY ,</a:t>
            </a:r>
          </a:p>
          <a:p>
            <a:r>
              <a:rPr lang="fr-FR" dirty="0"/>
              <a:t>nom CHAR(30) NOT NULL UNIQUE ,</a:t>
            </a:r>
          </a:p>
          <a:p>
            <a:r>
              <a:rPr lang="fr-FR" dirty="0"/>
              <a:t>marque CHAR(30) ,</a:t>
            </a:r>
          </a:p>
          <a:p>
            <a:r>
              <a:rPr lang="fr-FR" dirty="0"/>
              <a:t>prix DEC(6,2) ,</a:t>
            </a:r>
          </a:p>
          <a:p>
            <a:r>
              <a:rPr lang="fr-FR" dirty="0" err="1"/>
              <a:t>qstock</a:t>
            </a:r>
            <a:r>
              <a:rPr lang="fr-FR" dirty="0"/>
              <a:t> SMALLINT</a:t>
            </a:r>
          </a:p>
          <a:p>
            <a:r>
              <a:rPr lang="en-US" dirty="0"/>
              <a:t>CHECK (</a:t>
            </a:r>
            <a:r>
              <a:rPr lang="en-US" dirty="0" err="1"/>
              <a:t>qstock</a:t>
            </a:r>
            <a:r>
              <a:rPr lang="en-US" dirty="0"/>
              <a:t> BETWEEN 0 AND 100) ,</a:t>
            </a:r>
          </a:p>
          <a:p>
            <a:r>
              <a:rPr lang="fr-FR" dirty="0"/>
              <a:t>-- contrainte de table</a:t>
            </a:r>
          </a:p>
          <a:p>
            <a:r>
              <a:rPr lang="en-US" dirty="0"/>
              <a:t>CHECK (marque &lt;&gt; 'IBM' OR </a:t>
            </a:r>
            <a:r>
              <a:rPr lang="en-US" dirty="0" err="1"/>
              <a:t>qstock</a:t>
            </a:r>
            <a:r>
              <a:rPr lang="en-US" dirty="0"/>
              <a:t> &lt; 10)</a:t>
            </a:r>
          </a:p>
          <a:p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2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562074"/>
          </a:xfrm>
        </p:spPr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7614" y="1052736"/>
            <a:ext cx="9753600" cy="547260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CREATE TABLE vente</a:t>
            </a:r>
          </a:p>
          <a:p>
            <a:r>
              <a:rPr lang="fr-FR" dirty="0"/>
              <a:t>(</a:t>
            </a:r>
          </a:p>
          <a:p>
            <a:r>
              <a:rPr lang="fr-FR" dirty="0" err="1"/>
              <a:t>IdCli</a:t>
            </a:r>
            <a:r>
              <a:rPr lang="fr-FR" dirty="0"/>
              <a:t> CHAR(4) NOT NULL</a:t>
            </a:r>
          </a:p>
          <a:p>
            <a:r>
              <a:rPr lang="fr-FR" dirty="0"/>
              <a:t>REFERENCES client ,</a:t>
            </a:r>
          </a:p>
          <a:p>
            <a:r>
              <a:rPr lang="fr-FR" dirty="0" err="1"/>
              <a:t>IdPro</a:t>
            </a:r>
            <a:r>
              <a:rPr lang="fr-FR" dirty="0"/>
              <a:t> CHAR(6) NOT NULL ,</a:t>
            </a:r>
          </a:p>
          <a:p>
            <a:r>
              <a:rPr lang="fr-FR" dirty="0"/>
              <a:t>date </a:t>
            </a:r>
            <a:r>
              <a:rPr lang="fr-FR" dirty="0" err="1"/>
              <a:t>DATE</a:t>
            </a:r>
            <a:r>
              <a:rPr lang="fr-FR" dirty="0"/>
              <a:t> NOT NULL ,</a:t>
            </a:r>
          </a:p>
          <a:p>
            <a:r>
              <a:rPr lang="fr-FR" dirty="0" err="1"/>
              <a:t>qte</a:t>
            </a:r>
            <a:r>
              <a:rPr lang="fr-FR" dirty="0"/>
              <a:t> SMALLINT</a:t>
            </a:r>
          </a:p>
          <a:p>
            <a:r>
              <a:rPr lang="en-US" dirty="0"/>
              <a:t>CHECK (</a:t>
            </a:r>
            <a:r>
              <a:rPr lang="en-US" dirty="0" err="1"/>
              <a:t>qte</a:t>
            </a:r>
            <a:r>
              <a:rPr lang="en-US" dirty="0"/>
              <a:t> BETWEEN 1 AND 10) ,</a:t>
            </a:r>
          </a:p>
          <a:p>
            <a:r>
              <a:rPr lang="fr-FR" dirty="0"/>
              <a:t>-- contrainte de table</a:t>
            </a:r>
          </a:p>
          <a:p>
            <a:r>
              <a:rPr lang="en-US" dirty="0"/>
              <a:t>PRIMARY KEY (</a:t>
            </a:r>
            <a:r>
              <a:rPr lang="en-US" dirty="0" err="1"/>
              <a:t>IdCli</a:t>
            </a:r>
            <a:r>
              <a:rPr lang="en-US" dirty="0"/>
              <a:t>, </a:t>
            </a:r>
            <a:r>
              <a:rPr lang="en-US" dirty="0" err="1"/>
              <a:t>IdPro</a:t>
            </a:r>
            <a:r>
              <a:rPr lang="en-US" dirty="0"/>
              <a:t>, date) ,</a:t>
            </a:r>
          </a:p>
          <a:p>
            <a:r>
              <a:rPr lang="en-US" dirty="0"/>
              <a:t>FOREIGN KEY (</a:t>
            </a:r>
            <a:r>
              <a:rPr lang="en-US" dirty="0" err="1"/>
              <a:t>IdPro</a:t>
            </a:r>
            <a:r>
              <a:rPr lang="en-US" dirty="0"/>
              <a:t>) REFERENCES </a:t>
            </a:r>
            <a:r>
              <a:rPr lang="en-US" dirty="0" err="1"/>
              <a:t>produit</a:t>
            </a:r>
            <a:endParaRPr lang="en-US" dirty="0"/>
          </a:p>
          <a:p>
            <a:r>
              <a:rPr lang="it-IT" dirty="0"/>
              <a:t>ON DELETE CASCADE ON UPDATE CASCADE</a:t>
            </a:r>
          </a:p>
          <a:p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6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CRÉATION </a:t>
            </a:r>
            <a:r>
              <a:rPr lang="fr-FR" b="1" dirty="0" smtClean="0"/>
              <a:t>D'INDEX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La </a:t>
            </a:r>
            <a:r>
              <a:rPr lang="fr-FR" dirty="0"/>
              <a:t>commande </a:t>
            </a:r>
            <a:r>
              <a:rPr lang="fr-FR" b="1" dirty="0"/>
              <a:t>CREATE INDEX </a:t>
            </a:r>
            <a:r>
              <a:rPr lang="fr-FR" dirty="0"/>
              <a:t>permet de créer </a:t>
            </a:r>
            <a:r>
              <a:rPr lang="fr-FR" dirty="0" smtClean="0"/>
              <a:t>des ,index </a:t>
            </a:r>
            <a:r>
              <a:rPr lang="fr-FR" dirty="0"/>
              <a:t>multi-colonne</a:t>
            </a:r>
          </a:p>
          <a:p>
            <a:r>
              <a:rPr lang="fr-FR" dirty="0"/>
              <a:t>Syntaxe :</a:t>
            </a:r>
          </a:p>
          <a:p>
            <a:r>
              <a:rPr lang="fr-FR" dirty="0"/>
              <a:t>CREATE [UNIQUE] INDEX </a:t>
            </a:r>
            <a:r>
              <a:rPr lang="fr-FR" dirty="0" err="1" smtClean="0"/>
              <a:t>index</a:t>
            </a:r>
            <a:r>
              <a:rPr lang="fr-FR" dirty="0" smtClean="0"/>
              <a:t> </a:t>
            </a:r>
            <a:r>
              <a:rPr lang="fr-FR" dirty="0"/>
              <a:t> </a:t>
            </a:r>
            <a:r>
              <a:rPr lang="fr-FR" dirty="0" smtClean="0"/>
              <a:t>ON </a:t>
            </a:r>
            <a:r>
              <a:rPr lang="fr-FR" dirty="0"/>
              <a:t>table (colonne [ASC|DESC], </a:t>
            </a:r>
            <a:r>
              <a:rPr lang="fr-FR" dirty="0" smtClean="0"/>
              <a:t>...)</a:t>
            </a:r>
          </a:p>
          <a:p>
            <a:r>
              <a:rPr lang="fr-FR" dirty="0"/>
              <a:t>L'option UNIQUE permet d'assurer l'unicité d'une clé</a:t>
            </a:r>
          </a:p>
          <a:p>
            <a:r>
              <a:rPr lang="fr-FR" dirty="0"/>
              <a:t>Ex.: CREATE UNIQUE INDEX index1 ON client(Nom)</a:t>
            </a:r>
          </a:p>
          <a:p>
            <a:r>
              <a:rPr lang="fr-FR" dirty="0" smtClean="0"/>
              <a:t>Les </a:t>
            </a:r>
            <a:r>
              <a:rPr lang="fr-FR" dirty="0"/>
              <a:t>index permettent d'accélérer les recherches</a:t>
            </a:r>
          </a:p>
          <a:p>
            <a:r>
              <a:rPr lang="fr-FR" dirty="0" smtClean="0"/>
              <a:t>Le </a:t>
            </a:r>
            <a:r>
              <a:rPr lang="fr-FR" dirty="0"/>
              <a:t>système détermine sa stratégie d'accès en </a:t>
            </a:r>
            <a:r>
              <a:rPr lang="fr-FR" dirty="0" smtClean="0"/>
              <a:t>fonction des </a:t>
            </a:r>
            <a:r>
              <a:rPr lang="fr-FR" dirty="0"/>
              <a:t>index existants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88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index sont automatiquement mis à jour</a:t>
            </a:r>
          </a:p>
          <a:p>
            <a:r>
              <a:rPr lang="fr-FR" dirty="0" smtClean="0"/>
              <a:t>Il </a:t>
            </a:r>
            <a:r>
              <a:rPr lang="fr-FR" dirty="0"/>
              <a:t>est indispensable de créer les index appropriés </a:t>
            </a:r>
            <a:r>
              <a:rPr lang="fr-FR" dirty="0" smtClean="0"/>
              <a:t>pour accélérer </a:t>
            </a:r>
            <a:r>
              <a:rPr lang="fr-FR" dirty="0"/>
              <a:t>le traitement des requêtes</a:t>
            </a:r>
          </a:p>
          <a:p>
            <a:r>
              <a:rPr lang="fr-FR" dirty="0" smtClean="0"/>
              <a:t>Il </a:t>
            </a:r>
            <a:r>
              <a:rPr lang="fr-FR" dirty="0"/>
              <a:t>ne faut cependant pas créer des index sur </a:t>
            </a:r>
            <a:r>
              <a:rPr lang="fr-FR" dirty="0" smtClean="0"/>
              <a:t>n'importe quel </a:t>
            </a:r>
            <a:r>
              <a:rPr lang="fr-FR" dirty="0"/>
              <a:t>colonne ou groupe de colonnes, car les mises à</a:t>
            </a:r>
          </a:p>
          <a:p>
            <a:r>
              <a:rPr lang="fr-FR" dirty="0"/>
              <a:t>jour seraient ralenties inutilement par la </a:t>
            </a:r>
            <a:r>
              <a:rPr lang="fr-FR" dirty="0" smtClean="0"/>
              <a:t>maintenance de </a:t>
            </a:r>
            <a:r>
              <a:rPr lang="fr-FR" dirty="0"/>
              <a:t>ces index</a:t>
            </a:r>
          </a:p>
          <a:p>
            <a:r>
              <a:rPr lang="fr-FR" dirty="0" smtClean="0"/>
              <a:t>Un </a:t>
            </a:r>
            <a:r>
              <a:rPr lang="fr-FR" dirty="0"/>
              <a:t>index est supprimé par la commande </a:t>
            </a:r>
            <a:r>
              <a:rPr lang="fr-FR" dirty="0" smtClean="0">
                <a:solidFill>
                  <a:srgbClr val="00B050"/>
                </a:solidFill>
              </a:rPr>
              <a:t>DROP INDEX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8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490066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MODIFICATION DU </a:t>
            </a:r>
            <a:r>
              <a:rPr lang="fr-FR" b="1" dirty="0" smtClean="0"/>
              <a:t>SCHÉMA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5860" y="764704"/>
            <a:ext cx="9753600" cy="5760640"/>
          </a:xfrm>
        </p:spPr>
        <p:txBody>
          <a:bodyPr>
            <a:normAutofit/>
          </a:bodyPr>
          <a:lstStyle/>
          <a:p>
            <a:r>
              <a:rPr lang="fr-FR" dirty="0" smtClean="0"/>
              <a:t>La </a:t>
            </a:r>
            <a:r>
              <a:rPr lang="fr-FR" dirty="0"/>
              <a:t>modification du schéma n'est pas prévue dans SQL1</a:t>
            </a:r>
          </a:p>
          <a:p>
            <a:r>
              <a:rPr lang="fr-FR" dirty="0"/>
              <a:t>; cependant la plupart des systèmes permettent </a:t>
            </a:r>
            <a:r>
              <a:rPr lang="fr-FR" dirty="0" smtClean="0"/>
              <a:t>la suppression </a:t>
            </a:r>
            <a:r>
              <a:rPr lang="fr-FR" dirty="0"/>
              <a:t>ou la modification d'une table à l'aide </a:t>
            </a:r>
            <a:r>
              <a:rPr lang="fr-FR" dirty="0" smtClean="0"/>
              <a:t>des commandes </a:t>
            </a:r>
            <a:r>
              <a:rPr lang="fr-FR" dirty="0"/>
              <a:t>:</a:t>
            </a:r>
          </a:p>
          <a:p>
            <a:r>
              <a:rPr lang="fr-FR" b="1" dirty="0"/>
              <a:t>DROP TABLE</a:t>
            </a:r>
          </a:p>
          <a:p>
            <a:r>
              <a:rPr lang="fr-FR" b="1" dirty="0"/>
              <a:t>ALTER TABLE</a:t>
            </a:r>
          </a:p>
          <a:p>
            <a:r>
              <a:rPr lang="fr-FR" dirty="0"/>
              <a:t>Ex.:</a:t>
            </a:r>
          </a:p>
          <a:p>
            <a:r>
              <a:rPr lang="fr-FR" dirty="0"/>
              <a:t>ALTER TABLE </a:t>
            </a:r>
            <a:r>
              <a:rPr lang="fr-FR" dirty="0" smtClean="0"/>
              <a:t>client ADD </a:t>
            </a:r>
            <a:r>
              <a:rPr lang="fr-FR" dirty="0"/>
              <a:t>COLUMN </a:t>
            </a:r>
            <a:r>
              <a:rPr lang="fr-FR" dirty="0" err="1"/>
              <a:t>teleph</a:t>
            </a:r>
            <a:r>
              <a:rPr lang="fr-FR" dirty="0"/>
              <a:t> CHAR(16</a:t>
            </a:r>
          </a:p>
        </p:txBody>
      </p:sp>
    </p:spTree>
    <p:extLst>
      <p:ext uri="{BB962C8B-B14F-4D97-AF65-F5344CB8AC3E}">
        <p14:creationId xmlns:p14="http://schemas.microsoft.com/office/powerpoint/2010/main" val="367066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9876" y="3140968"/>
            <a:ext cx="9753600" cy="1325562"/>
          </a:xfrm>
        </p:spPr>
        <p:txBody>
          <a:bodyPr/>
          <a:lstStyle/>
          <a:p>
            <a:r>
              <a:rPr lang="fr-FR" b="1" dirty="0"/>
              <a:t>Manipulation des données</a:t>
            </a:r>
            <a:br>
              <a:rPr lang="fr-FR" b="1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30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Manipulation des données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SELECT</a:t>
            </a:r>
            <a:r>
              <a:rPr lang="fr-FR" dirty="0"/>
              <a:t>, </a:t>
            </a:r>
            <a:r>
              <a:rPr lang="fr-FR" b="1" dirty="0"/>
              <a:t>INSERT</a:t>
            </a:r>
            <a:r>
              <a:rPr lang="fr-FR" dirty="0"/>
              <a:t>, </a:t>
            </a:r>
            <a:r>
              <a:rPr lang="fr-FR" b="1" dirty="0"/>
              <a:t>UPDATE </a:t>
            </a:r>
            <a:r>
              <a:rPr lang="fr-FR" dirty="0"/>
              <a:t>et </a:t>
            </a:r>
            <a:r>
              <a:rPr lang="fr-FR" b="1" dirty="0"/>
              <a:t>DELETE </a:t>
            </a:r>
            <a:r>
              <a:rPr lang="fr-FR" dirty="0"/>
              <a:t>sont les 4</a:t>
            </a:r>
          </a:p>
          <a:p>
            <a:r>
              <a:rPr lang="fr-FR" dirty="0"/>
              <a:t>commandes de manipulation des données en SQL</a:t>
            </a:r>
          </a:p>
          <a:p>
            <a:r>
              <a:rPr lang="fr-FR" dirty="0"/>
              <a:t>Ex. :</a:t>
            </a:r>
          </a:p>
          <a:p>
            <a:r>
              <a:rPr lang="fr-FR" dirty="0"/>
              <a:t>Recherche </a:t>
            </a:r>
            <a:r>
              <a:rPr lang="fr-FR" b="1" dirty="0"/>
              <a:t>SELECT</a:t>
            </a:r>
          </a:p>
          <a:p>
            <a:r>
              <a:rPr lang="fr-FR" dirty="0">
                <a:solidFill>
                  <a:srgbClr val="00B050"/>
                </a:solidFill>
              </a:rPr>
              <a:t>SELECT </a:t>
            </a:r>
            <a:r>
              <a:rPr lang="fr-FR" dirty="0" err="1">
                <a:solidFill>
                  <a:srgbClr val="00B050"/>
                </a:solidFill>
              </a:rPr>
              <a:t>P.prix</a:t>
            </a:r>
            <a:endParaRPr lang="fr-FR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0B050"/>
                </a:solidFill>
              </a:rPr>
              <a:t>FROM produit P</a:t>
            </a:r>
          </a:p>
          <a:p>
            <a:r>
              <a:rPr lang="fr-FR" dirty="0">
                <a:solidFill>
                  <a:srgbClr val="00B050"/>
                </a:solidFill>
              </a:rPr>
              <a:t>WHERE </a:t>
            </a:r>
            <a:r>
              <a:rPr lang="fr-FR" dirty="0" err="1">
                <a:solidFill>
                  <a:srgbClr val="00B050"/>
                </a:solidFill>
              </a:rPr>
              <a:t>P.IdPro</a:t>
            </a:r>
            <a:r>
              <a:rPr lang="fr-FR" dirty="0">
                <a:solidFill>
                  <a:srgbClr val="00B050"/>
                </a:solidFill>
              </a:rPr>
              <a:t> = 'p1'</a:t>
            </a:r>
          </a:p>
        </p:txBody>
      </p:sp>
    </p:spTree>
    <p:extLst>
      <p:ext uri="{BB962C8B-B14F-4D97-AF65-F5344CB8AC3E}">
        <p14:creationId xmlns:p14="http://schemas.microsoft.com/office/powerpoint/2010/main" val="158691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Ajout </a:t>
            </a:r>
            <a:r>
              <a:rPr lang="fr-FR" b="1" dirty="0"/>
              <a:t>INSERT</a:t>
            </a:r>
          </a:p>
          <a:p>
            <a:r>
              <a:rPr lang="fr-FR" dirty="0" smtClean="0"/>
              <a:t>INSERT INTO </a:t>
            </a:r>
            <a:r>
              <a:rPr lang="fr-FR" dirty="0"/>
              <a:t>client (</a:t>
            </a:r>
            <a:r>
              <a:rPr lang="fr-FR" dirty="0" err="1"/>
              <a:t>IdCli</a:t>
            </a:r>
            <a:r>
              <a:rPr lang="fr-FR" dirty="0"/>
              <a:t>, nom, ville</a:t>
            </a:r>
            <a:r>
              <a:rPr lang="fr-FR" dirty="0" smtClean="0"/>
              <a:t>) VALUES </a:t>
            </a:r>
            <a:r>
              <a:rPr lang="fr-FR" dirty="0"/>
              <a:t>('c100', '</a:t>
            </a:r>
            <a:r>
              <a:rPr lang="fr-FR" dirty="0" err="1"/>
              <a:t>Duduche</a:t>
            </a:r>
            <a:r>
              <a:rPr lang="fr-FR" dirty="0"/>
              <a:t>', 'Nice</a:t>
            </a:r>
            <a:r>
              <a:rPr lang="fr-FR" dirty="0" smtClean="0"/>
              <a:t>')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099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7" y="915989"/>
            <a:ext cx="6838950" cy="758825"/>
          </a:xfrm>
        </p:spPr>
        <p:txBody>
          <a:bodyPr/>
          <a:lstStyle/>
          <a:p>
            <a:pPr>
              <a:defRPr/>
            </a:pPr>
            <a:r>
              <a:rPr lang="en-US"/>
              <a:t>SQL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193925" y="1909763"/>
            <a:ext cx="7772400" cy="4114800"/>
          </a:xfrm>
        </p:spPr>
        <p:txBody>
          <a:bodyPr>
            <a:normAutofit/>
          </a:bodyPr>
          <a:lstStyle/>
          <a:p>
            <a:r>
              <a:rPr lang="fr-FR" dirty="0" smtClean="0"/>
              <a:t>Introduit </a:t>
            </a:r>
            <a:r>
              <a:rPr lang="fr-FR" dirty="0"/>
              <a:t>par IBM, évolution du langage SEQUEL</a:t>
            </a:r>
            <a:r>
              <a:rPr lang="fr-FR" dirty="0" smtClean="0"/>
              <a:t>, commercialisé </a:t>
            </a:r>
            <a:r>
              <a:rPr lang="fr-FR" dirty="0"/>
              <a:t>tout d'abord par ORACLE</a:t>
            </a:r>
          </a:p>
          <a:p>
            <a:r>
              <a:rPr lang="fr-FR" dirty="0" smtClean="0"/>
              <a:t>SQL </a:t>
            </a:r>
            <a:r>
              <a:rPr lang="fr-FR" dirty="0"/>
              <a:t>est devenu le langage standard pour décrire </a:t>
            </a:r>
            <a:r>
              <a:rPr lang="fr-FR" dirty="0" smtClean="0"/>
              <a:t>et manipuler </a:t>
            </a:r>
            <a:r>
              <a:rPr lang="fr-FR" dirty="0"/>
              <a:t>les </a:t>
            </a:r>
            <a:r>
              <a:rPr lang="fr-FR" dirty="0" smtClean="0"/>
              <a:t>BDR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44936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 </a:t>
            </a:r>
            <a:r>
              <a:rPr lang="fr-FR" b="1" dirty="0"/>
              <a:t>UPDATE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UPDATE </a:t>
            </a:r>
            <a:r>
              <a:rPr lang="fr-FR" dirty="0"/>
              <a:t>produit P</a:t>
            </a:r>
          </a:p>
          <a:p>
            <a:r>
              <a:rPr lang="fr-FR" dirty="0"/>
              <a:t>SET </a:t>
            </a:r>
            <a:r>
              <a:rPr lang="fr-FR" dirty="0" err="1"/>
              <a:t>P.prix</a:t>
            </a:r>
            <a:r>
              <a:rPr lang="fr-FR" dirty="0"/>
              <a:t> = </a:t>
            </a:r>
            <a:r>
              <a:rPr lang="fr-FR" dirty="0" err="1"/>
              <a:t>P.prix</a:t>
            </a:r>
            <a:r>
              <a:rPr lang="fr-FR" dirty="0"/>
              <a:t> * 1.20</a:t>
            </a:r>
          </a:p>
          <a:p>
            <a:r>
              <a:rPr lang="fr-FR" dirty="0"/>
              <a:t>WHERE </a:t>
            </a:r>
            <a:r>
              <a:rPr lang="fr-FR" dirty="0" err="1"/>
              <a:t>P.IdPro</a:t>
            </a:r>
            <a:r>
              <a:rPr lang="fr-FR" dirty="0"/>
              <a:t> = 'p2</a:t>
            </a:r>
            <a:r>
              <a:rPr lang="fr-FR" dirty="0" smtClean="0"/>
              <a:t>'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8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Suppression </a:t>
            </a:r>
            <a:r>
              <a:rPr lang="fr-FR" b="1" dirty="0"/>
              <a:t>DELETE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DELETE</a:t>
            </a:r>
            <a:endParaRPr lang="fr-FR" dirty="0"/>
          </a:p>
          <a:p>
            <a:r>
              <a:rPr lang="fr-FR" dirty="0"/>
              <a:t>FROM produit P</a:t>
            </a:r>
          </a:p>
          <a:p>
            <a:r>
              <a:rPr lang="fr-FR" dirty="0"/>
              <a:t>WHERE </a:t>
            </a:r>
            <a:r>
              <a:rPr lang="fr-FR" dirty="0" err="1"/>
              <a:t>P.IdPro</a:t>
            </a:r>
            <a:r>
              <a:rPr lang="fr-FR" dirty="0"/>
              <a:t> = 'p4'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599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490066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LA COMMANDE </a:t>
            </a:r>
            <a:r>
              <a:rPr lang="fr-FR" b="1" dirty="0" smtClean="0"/>
              <a:t>SELECT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5860" y="908720"/>
            <a:ext cx="9753600" cy="5119464"/>
          </a:xfrm>
        </p:spPr>
        <p:txBody>
          <a:bodyPr/>
          <a:lstStyle/>
          <a:p>
            <a:r>
              <a:rPr lang="fr-FR" dirty="0" smtClean="0"/>
              <a:t>La </a:t>
            </a:r>
            <a:r>
              <a:rPr lang="fr-FR" dirty="0"/>
              <a:t>commande </a:t>
            </a:r>
            <a:r>
              <a:rPr lang="fr-FR" b="1" dirty="0"/>
              <a:t>SELECT </a:t>
            </a:r>
            <a:r>
              <a:rPr lang="fr-FR" dirty="0"/>
              <a:t>permet de rechercher </a:t>
            </a:r>
            <a:r>
              <a:rPr lang="fr-FR" dirty="0" smtClean="0"/>
              <a:t>des </a:t>
            </a:r>
            <a:r>
              <a:rPr lang="fr-FR" dirty="0"/>
              <a:t> </a:t>
            </a:r>
            <a:r>
              <a:rPr lang="fr-FR" dirty="0" smtClean="0"/>
              <a:t>données </a:t>
            </a:r>
            <a:r>
              <a:rPr lang="fr-FR" dirty="0"/>
              <a:t>à partir de plusieurs tables ; le résultat </a:t>
            </a:r>
            <a:r>
              <a:rPr lang="fr-FR" dirty="0" smtClean="0"/>
              <a:t>est présenté </a:t>
            </a:r>
            <a:r>
              <a:rPr lang="fr-FR" dirty="0"/>
              <a:t>sous forme d'une table réponse</a:t>
            </a:r>
          </a:p>
          <a:p>
            <a:r>
              <a:rPr lang="fr-FR" dirty="0"/>
              <a:t>• </a:t>
            </a:r>
            <a:r>
              <a:rPr lang="fr-FR" b="1" dirty="0"/>
              <a:t>Expression des projections</a:t>
            </a:r>
          </a:p>
          <a:p>
            <a:r>
              <a:rPr lang="fr-FR" dirty="0"/>
              <a:t>Q1 Donner les noms, marques et prix des produits</a:t>
            </a:r>
          </a:p>
          <a:p>
            <a:r>
              <a:rPr lang="fr-FR" dirty="0"/>
              <a:t>SELECT </a:t>
            </a:r>
            <a:r>
              <a:rPr lang="fr-FR" dirty="0" err="1"/>
              <a:t>P.nom</a:t>
            </a:r>
            <a:r>
              <a:rPr lang="fr-FR" dirty="0"/>
              <a:t>, </a:t>
            </a:r>
            <a:r>
              <a:rPr lang="fr-FR" dirty="0" err="1"/>
              <a:t>P.marque</a:t>
            </a:r>
            <a:r>
              <a:rPr lang="fr-FR" dirty="0"/>
              <a:t>, </a:t>
            </a:r>
            <a:r>
              <a:rPr lang="fr-FR" dirty="0" err="1" smtClean="0"/>
              <a:t>P.prix</a:t>
            </a:r>
            <a:r>
              <a:rPr lang="fr-FR" dirty="0" smtClean="0"/>
              <a:t> </a:t>
            </a:r>
            <a:r>
              <a:rPr lang="fr-FR" dirty="0"/>
              <a:t> </a:t>
            </a:r>
            <a:r>
              <a:rPr lang="fr-FR" dirty="0" smtClean="0"/>
              <a:t>FROM </a:t>
            </a:r>
            <a:r>
              <a:rPr lang="fr-FR" dirty="0"/>
              <a:t>produit P</a:t>
            </a:r>
          </a:p>
        </p:txBody>
      </p:sp>
    </p:spTree>
    <p:extLst>
      <p:ext uri="{BB962C8B-B14F-4D97-AF65-F5344CB8AC3E}">
        <p14:creationId xmlns:p14="http://schemas.microsoft.com/office/powerpoint/2010/main" val="168680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forme générale de </a:t>
            </a:r>
            <a:r>
              <a:rPr lang="fr-FR" b="1" dirty="0" smtClean="0"/>
              <a:t>SELECT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 smtClean="0"/>
              <a:t>SELECT </a:t>
            </a:r>
            <a:r>
              <a:rPr lang="fr-FR" dirty="0"/>
              <a:t>[</a:t>
            </a:r>
            <a:r>
              <a:rPr lang="fr-FR" i="1" dirty="0"/>
              <a:t>DISTINCT</a:t>
            </a:r>
            <a:r>
              <a:rPr lang="fr-FR" dirty="0"/>
              <a:t>] liste d'attributs, expressions</a:t>
            </a:r>
          </a:p>
          <a:p>
            <a:r>
              <a:rPr lang="fr-FR" i="1" dirty="0"/>
              <a:t>FROM </a:t>
            </a:r>
            <a:r>
              <a:rPr lang="fr-FR" dirty="0"/>
              <a:t>liste de tables ou vues</a:t>
            </a:r>
          </a:p>
          <a:p>
            <a:r>
              <a:rPr lang="fr-FR" i="1" dirty="0"/>
              <a:t>WHERE </a:t>
            </a:r>
            <a:r>
              <a:rPr lang="fr-FR" dirty="0"/>
              <a:t>qualification</a:t>
            </a:r>
          </a:p>
          <a:p>
            <a:r>
              <a:rPr lang="fr-FR" i="1" dirty="0"/>
              <a:t>GROUP BY </a:t>
            </a:r>
            <a:r>
              <a:rPr lang="fr-FR" dirty="0"/>
              <a:t>attributs de partitionnement</a:t>
            </a:r>
          </a:p>
          <a:p>
            <a:r>
              <a:rPr lang="fr-FR" i="1" dirty="0"/>
              <a:t>HAVING </a:t>
            </a:r>
            <a:r>
              <a:rPr lang="fr-FR" dirty="0"/>
              <a:t>qualification de groupe</a:t>
            </a:r>
          </a:p>
          <a:p>
            <a:r>
              <a:rPr lang="fr-FR" i="1" dirty="0"/>
              <a:t>ORDER BY </a:t>
            </a:r>
            <a:r>
              <a:rPr lang="fr-FR" dirty="0"/>
              <a:t>liste de colonnes [ </a:t>
            </a:r>
            <a:r>
              <a:rPr lang="fr-FR" i="1" dirty="0"/>
              <a:t>ASC </a:t>
            </a:r>
            <a:r>
              <a:rPr lang="fr-FR" dirty="0"/>
              <a:t>| </a:t>
            </a:r>
            <a:r>
              <a:rPr lang="fr-FR" i="1" dirty="0"/>
              <a:t>DESC </a:t>
            </a:r>
            <a:r>
              <a:rPr lang="fr-F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6916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490066"/>
          </a:xfrm>
        </p:spPr>
        <p:txBody>
          <a:bodyPr>
            <a:normAutofit fontScale="90000"/>
          </a:bodyPr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7788" y="836712"/>
            <a:ext cx="10473680" cy="568863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fr-FR" smtClean="0"/>
              <a:t>Q30 </a:t>
            </a:r>
            <a:r>
              <a:rPr lang="fr-FR" dirty="0"/>
              <a:t>Donner les nos, les prix, les marques et la </a:t>
            </a:r>
            <a:r>
              <a:rPr lang="fr-FR" dirty="0" smtClean="0"/>
              <a:t>quantité maximum </a:t>
            </a:r>
            <a:r>
              <a:rPr lang="fr-FR" dirty="0"/>
              <a:t>vendue de tous les produits IBM, Apple ou </a:t>
            </a:r>
            <a:r>
              <a:rPr lang="fr-FR" dirty="0" err="1" smtClean="0"/>
              <a:t>Dec</a:t>
            </a:r>
            <a:r>
              <a:rPr lang="fr-FR" dirty="0"/>
              <a:t> </a:t>
            </a:r>
            <a:r>
              <a:rPr lang="fr-FR" dirty="0" smtClean="0"/>
              <a:t>dont </a:t>
            </a:r>
            <a:r>
              <a:rPr lang="fr-FR" dirty="0"/>
              <a:t>la quantité totale vendue est supérieure à 500 et </a:t>
            </a:r>
            <a:r>
              <a:rPr lang="fr-FR" dirty="0" smtClean="0"/>
              <a:t>dont les </a:t>
            </a:r>
            <a:r>
              <a:rPr lang="fr-FR" dirty="0"/>
              <a:t>quantités vendues sont &gt; 10</a:t>
            </a:r>
          </a:p>
          <a:p>
            <a:r>
              <a:rPr lang="fr-FR" dirty="0"/>
              <a:t>SELECT </a:t>
            </a:r>
            <a:r>
              <a:rPr lang="fr-FR" dirty="0" err="1"/>
              <a:t>P.IdPro</a:t>
            </a:r>
            <a:r>
              <a:rPr lang="fr-FR" dirty="0"/>
              <a:t>, </a:t>
            </a:r>
            <a:r>
              <a:rPr lang="fr-FR" dirty="0" err="1"/>
              <a:t>P.prix</a:t>
            </a:r>
            <a:r>
              <a:rPr lang="fr-FR" dirty="0"/>
              <a:t>, </a:t>
            </a:r>
            <a:r>
              <a:rPr lang="fr-FR" dirty="0" err="1"/>
              <a:t>P.marque</a:t>
            </a:r>
            <a:r>
              <a:rPr lang="fr-FR" dirty="0"/>
              <a:t>,</a:t>
            </a:r>
          </a:p>
          <a:p>
            <a:r>
              <a:rPr lang="fr-FR" dirty="0"/>
              <a:t>'</a:t>
            </a:r>
            <a:r>
              <a:rPr lang="fr-FR" dirty="0" err="1"/>
              <a:t>Qte</a:t>
            </a:r>
            <a:r>
              <a:rPr lang="fr-FR" dirty="0"/>
              <a:t> max vendue = ', MAX ( </a:t>
            </a:r>
            <a:r>
              <a:rPr lang="fr-FR" dirty="0" err="1"/>
              <a:t>V.qte</a:t>
            </a:r>
            <a:r>
              <a:rPr lang="fr-FR" dirty="0"/>
              <a:t>)</a:t>
            </a:r>
          </a:p>
          <a:p>
            <a:r>
              <a:rPr lang="fr-FR" dirty="0"/>
              <a:t>FROM produit P , vente V</a:t>
            </a:r>
          </a:p>
          <a:p>
            <a:r>
              <a:rPr lang="fr-FR" dirty="0"/>
              <a:t>WHERE </a:t>
            </a:r>
            <a:r>
              <a:rPr lang="fr-FR" dirty="0" err="1"/>
              <a:t>P.IdPro</a:t>
            </a:r>
            <a:r>
              <a:rPr lang="fr-FR" dirty="0"/>
              <a:t> = </a:t>
            </a:r>
            <a:r>
              <a:rPr lang="fr-FR" dirty="0" err="1"/>
              <a:t>V.IdPro</a:t>
            </a:r>
            <a:endParaRPr lang="fr-FR" dirty="0"/>
          </a:p>
          <a:p>
            <a:r>
              <a:rPr lang="en-US" dirty="0"/>
              <a:t>AND </a:t>
            </a:r>
            <a:r>
              <a:rPr lang="en-US" dirty="0" err="1"/>
              <a:t>P.marque</a:t>
            </a:r>
            <a:r>
              <a:rPr lang="en-US" dirty="0"/>
              <a:t> IN ('IBM', 'Apple', 'Dec')</a:t>
            </a:r>
          </a:p>
          <a:p>
            <a:r>
              <a:rPr lang="fr-FR" dirty="0"/>
              <a:t>AND </a:t>
            </a:r>
            <a:r>
              <a:rPr lang="fr-FR" dirty="0" err="1"/>
              <a:t>V.qte</a:t>
            </a:r>
            <a:r>
              <a:rPr lang="fr-FR" dirty="0"/>
              <a:t> &gt; 10</a:t>
            </a:r>
          </a:p>
          <a:p>
            <a:r>
              <a:rPr lang="en-US" dirty="0"/>
              <a:t>GROUP BY </a:t>
            </a:r>
            <a:r>
              <a:rPr lang="en-US" dirty="0" err="1"/>
              <a:t>P.IdPro</a:t>
            </a:r>
            <a:r>
              <a:rPr lang="en-US" dirty="0"/>
              <a:t>, </a:t>
            </a:r>
            <a:r>
              <a:rPr lang="en-US" dirty="0" err="1"/>
              <a:t>P.prix</a:t>
            </a:r>
            <a:r>
              <a:rPr lang="en-US" dirty="0"/>
              <a:t>, </a:t>
            </a:r>
            <a:r>
              <a:rPr lang="en-US" dirty="0" err="1"/>
              <a:t>P.marque</a:t>
            </a:r>
            <a:endParaRPr lang="en-US" dirty="0"/>
          </a:p>
          <a:p>
            <a:r>
              <a:rPr lang="fr-FR" dirty="0"/>
              <a:t>HAVING SUM ( </a:t>
            </a:r>
            <a:r>
              <a:rPr lang="fr-FR" dirty="0" err="1"/>
              <a:t>V;qte</a:t>
            </a:r>
            <a:r>
              <a:rPr lang="fr-FR" dirty="0"/>
              <a:t> ) &gt; 500</a:t>
            </a:r>
          </a:p>
        </p:txBody>
      </p:sp>
    </p:spTree>
    <p:extLst>
      <p:ext uri="{BB962C8B-B14F-4D97-AF65-F5344CB8AC3E}">
        <p14:creationId xmlns:p14="http://schemas.microsoft.com/office/powerpoint/2010/main" val="273460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274042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3812" y="764704"/>
            <a:ext cx="10277402" cy="5407496"/>
          </a:xfrm>
        </p:spPr>
        <p:txBody>
          <a:bodyPr>
            <a:normAutofit/>
          </a:bodyPr>
          <a:lstStyle/>
          <a:p>
            <a:r>
              <a:rPr lang="fr-FR" dirty="0"/>
              <a:t>Du seul point de vue logique, on peut considérer que </a:t>
            </a:r>
            <a:r>
              <a:rPr lang="fr-FR" dirty="0" smtClean="0"/>
              <a:t>le résultat </a:t>
            </a:r>
            <a:r>
              <a:rPr lang="fr-FR" dirty="0"/>
              <a:t>d'un SELECT est construit suivant les étapes :</a:t>
            </a:r>
          </a:p>
          <a:p>
            <a:r>
              <a:rPr lang="fr-FR" dirty="0"/>
              <a:t>1. </a:t>
            </a:r>
            <a:r>
              <a:rPr lang="fr-FR" i="1" dirty="0"/>
              <a:t>FROM</a:t>
            </a:r>
          </a:p>
          <a:p>
            <a:r>
              <a:rPr lang="fr-FR" dirty="0"/>
              <a:t>la clause </a:t>
            </a:r>
            <a:r>
              <a:rPr lang="fr-FR" i="1" dirty="0"/>
              <a:t>FROM </a:t>
            </a:r>
            <a:r>
              <a:rPr lang="fr-FR" dirty="0"/>
              <a:t>est évaluée de manière à </a:t>
            </a:r>
            <a:r>
              <a:rPr lang="fr-FR" dirty="0" smtClean="0"/>
              <a:t>produire une </a:t>
            </a:r>
            <a:r>
              <a:rPr lang="fr-FR" dirty="0"/>
              <a:t>nouvelle table, produit cartésien des tables </a:t>
            </a:r>
            <a:r>
              <a:rPr lang="fr-FR" dirty="0" smtClean="0"/>
              <a:t>dont le </a:t>
            </a:r>
            <a:r>
              <a:rPr lang="fr-FR" dirty="0"/>
              <a:t>nom figure après FROM</a:t>
            </a:r>
          </a:p>
          <a:p>
            <a:r>
              <a:rPr lang="fr-FR" dirty="0"/>
              <a:t>2. </a:t>
            </a:r>
            <a:r>
              <a:rPr lang="fr-FR" i="1" dirty="0"/>
              <a:t>WHERE</a:t>
            </a:r>
          </a:p>
          <a:p>
            <a:r>
              <a:rPr lang="fr-FR" dirty="0"/>
              <a:t>le résultat de l'étape 1 est réduit par élimination </a:t>
            </a:r>
            <a:r>
              <a:rPr lang="fr-FR" dirty="0" smtClean="0"/>
              <a:t>de toutes </a:t>
            </a:r>
            <a:r>
              <a:rPr lang="fr-FR" dirty="0"/>
              <a:t>les lignes qui ne satisfont pas à la </a:t>
            </a:r>
            <a:r>
              <a:rPr lang="fr-FR" dirty="0" smtClean="0"/>
              <a:t>clause </a:t>
            </a:r>
            <a:r>
              <a:rPr lang="fr-FR" i="1" dirty="0" smtClean="0"/>
              <a:t>WHERE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88794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34605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7614" y="908720"/>
            <a:ext cx="9753600" cy="5263480"/>
          </a:xfrm>
        </p:spPr>
        <p:txBody>
          <a:bodyPr>
            <a:normAutofit/>
          </a:bodyPr>
          <a:lstStyle/>
          <a:p>
            <a:r>
              <a:rPr lang="fr-FR" dirty="0"/>
              <a:t>3. </a:t>
            </a:r>
            <a:r>
              <a:rPr lang="fr-FR" i="1" dirty="0"/>
              <a:t>GROUP BY</a:t>
            </a:r>
          </a:p>
          <a:p>
            <a:r>
              <a:rPr lang="fr-FR" dirty="0"/>
              <a:t>le résultat de l'étape 2 est partitionné selon </a:t>
            </a:r>
            <a:r>
              <a:rPr lang="fr-FR" dirty="0" smtClean="0"/>
              <a:t>les valeurs </a:t>
            </a:r>
            <a:r>
              <a:rPr lang="fr-FR" dirty="0"/>
              <a:t>des colonnes dont le nom figure dans </a:t>
            </a:r>
            <a:r>
              <a:rPr lang="fr-FR" dirty="0" smtClean="0"/>
              <a:t>la clause </a:t>
            </a:r>
            <a:r>
              <a:rPr lang="fr-FR" i="1" dirty="0"/>
              <a:t>GROUP </a:t>
            </a:r>
            <a:r>
              <a:rPr lang="fr-FR" i="1" dirty="0" smtClean="0"/>
              <a:t>BY </a:t>
            </a:r>
            <a:r>
              <a:rPr lang="fr-FR" dirty="0" smtClean="0"/>
              <a:t>dans </a:t>
            </a:r>
            <a:r>
              <a:rPr lang="fr-FR" dirty="0"/>
              <a:t>l'exemple ci-dessus, les colonnes sont </a:t>
            </a:r>
            <a:r>
              <a:rPr lang="fr-FR" dirty="0" err="1"/>
              <a:t>P.IdPro</a:t>
            </a:r>
            <a:r>
              <a:rPr lang="fr-FR" dirty="0"/>
              <a:t>, </a:t>
            </a:r>
            <a:r>
              <a:rPr lang="fr-FR" dirty="0" err="1"/>
              <a:t>P;prix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P.marque</a:t>
            </a:r>
            <a:r>
              <a:rPr lang="fr-FR" dirty="0" smtClean="0"/>
              <a:t> </a:t>
            </a:r>
            <a:r>
              <a:rPr lang="fr-FR" dirty="0"/>
              <a:t>; en théorie il suffirait de prendre </a:t>
            </a:r>
            <a:r>
              <a:rPr lang="fr-FR" dirty="0" smtClean="0"/>
              <a:t>uniquement </a:t>
            </a:r>
            <a:r>
              <a:rPr lang="fr-FR" dirty="0" err="1" smtClean="0"/>
              <a:t>P.IdPro</a:t>
            </a:r>
            <a:r>
              <a:rPr lang="fr-FR" dirty="0" smtClean="0"/>
              <a:t> </a:t>
            </a:r>
            <a:r>
              <a:rPr lang="fr-FR" dirty="0"/>
              <a:t>comme colonne définissant les groupes (puisque </a:t>
            </a:r>
            <a:r>
              <a:rPr lang="fr-FR" dirty="0" smtClean="0"/>
              <a:t>le prix </a:t>
            </a:r>
            <a:r>
              <a:rPr lang="fr-FR" dirty="0"/>
              <a:t>et la marque sont déterminés par le no de produit)</a:t>
            </a:r>
          </a:p>
          <a:p>
            <a:r>
              <a:rPr lang="fr-FR" i="1" dirty="0"/>
              <a:t>SQL oblige de faire apparaître dans la </a:t>
            </a:r>
            <a:r>
              <a:rPr lang="fr-FR" i="1" dirty="0" smtClean="0"/>
              <a:t>clause </a:t>
            </a:r>
            <a:r>
              <a:rPr lang="fr-FR" i="1" dirty="0"/>
              <a:t>GROUP BY toutes les colonnes qui sont mentionnées dans la clause SELECT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8019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r>
              <a:rPr lang="fr-FR" dirty="0"/>
              <a:t>. </a:t>
            </a:r>
            <a:r>
              <a:rPr lang="fr-FR" i="1" dirty="0"/>
              <a:t>HAVING</a:t>
            </a:r>
          </a:p>
          <a:p>
            <a:r>
              <a:rPr lang="fr-FR" dirty="0"/>
              <a:t>les groupes ne satisfaisant pas la condition </a:t>
            </a:r>
            <a:r>
              <a:rPr lang="fr-FR" i="1" dirty="0"/>
              <a:t>HAVING</a:t>
            </a:r>
          </a:p>
          <a:p>
            <a:r>
              <a:rPr lang="fr-FR" dirty="0"/>
              <a:t>sont éliminés du résultat de l'étape 3</a:t>
            </a:r>
          </a:p>
          <a:p>
            <a:r>
              <a:rPr lang="fr-FR" dirty="0"/>
              <a:t>5. </a:t>
            </a:r>
            <a:r>
              <a:rPr lang="fr-FR" i="1" dirty="0"/>
              <a:t>SELECT</a:t>
            </a:r>
          </a:p>
          <a:p>
            <a:r>
              <a:rPr lang="fr-FR" dirty="0"/>
              <a:t>chacun des groupes génère une seule ligne du</a:t>
            </a:r>
          </a:p>
          <a:p>
            <a:r>
              <a:rPr lang="fr-FR" dirty="0"/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375042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490066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Synonyme de nom de table (ou alias</a:t>
            </a:r>
            <a:r>
              <a:rPr lang="fr-FR" b="1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7614" y="908720"/>
            <a:ext cx="9753600" cy="5263480"/>
          </a:xfrm>
        </p:spPr>
        <p:txBody>
          <a:bodyPr>
            <a:normAutofit/>
          </a:bodyPr>
          <a:lstStyle/>
          <a:p>
            <a:r>
              <a:rPr lang="fr-FR" dirty="0" smtClean="0"/>
              <a:t>On </a:t>
            </a:r>
            <a:r>
              <a:rPr lang="fr-FR" dirty="0"/>
              <a:t>peut introduire dans la clause FROM un </a:t>
            </a:r>
            <a:r>
              <a:rPr lang="fr-FR" dirty="0" smtClean="0"/>
              <a:t>synonyme(</a:t>
            </a:r>
            <a:r>
              <a:rPr lang="fr-FR" i="1" dirty="0" smtClean="0"/>
              <a:t>alias</a:t>
            </a:r>
            <a:r>
              <a:rPr lang="fr-FR" dirty="0"/>
              <a:t>) à un nom de table en le plaçant </a:t>
            </a:r>
            <a:r>
              <a:rPr lang="fr-FR" dirty="0" smtClean="0"/>
              <a:t>immédiatement après </a:t>
            </a:r>
            <a:r>
              <a:rPr lang="fr-FR" dirty="0"/>
              <a:t>le nom de la table</a:t>
            </a:r>
          </a:p>
          <a:p>
            <a:r>
              <a:rPr lang="fr-FR" dirty="0" smtClean="0"/>
              <a:t>Les </a:t>
            </a:r>
            <a:r>
              <a:rPr lang="fr-FR" dirty="0"/>
              <a:t>noms de table ou les synonymes peuvent </a:t>
            </a:r>
            <a:r>
              <a:rPr lang="fr-FR" dirty="0" smtClean="0"/>
              <a:t>être utilisés </a:t>
            </a:r>
            <a:r>
              <a:rPr lang="fr-FR" dirty="0"/>
              <a:t>pour préfixer les noms de colonnes dans </a:t>
            </a:r>
            <a:r>
              <a:rPr lang="fr-FR" dirty="0" smtClean="0"/>
              <a:t>le SELECT</a:t>
            </a:r>
            <a:endParaRPr lang="fr-FR" dirty="0"/>
          </a:p>
          <a:p>
            <a:r>
              <a:rPr lang="fr-FR" dirty="0" smtClean="0"/>
              <a:t>Les </a:t>
            </a:r>
            <a:r>
              <a:rPr lang="fr-FR" dirty="0"/>
              <a:t>préfixes ne sont obligatoires que dans des </a:t>
            </a:r>
            <a:r>
              <a:rPr lang="fr-FR" dirty="0" smtClean="0"/>
              <a:t>cas particuliers </a:t>
            </a:r>
            <a:r>
              <a:rPr lang="fr-FR" dirty="0"/>
              <a:t>(par ex. pour une auto-jointure) ; leur </a:t>
            </a:r>
            <a:r>
              <a:rPr lang="fr-FR" dirty="0" smtClean="0"/>
              <a:t>emploi est </a:t>
            </a:r>
            <a:r>
              <a:rPr lang="fr-FR" dirty="0"/>
              <a:t>cependant conseillé pour la clarté</a:t>
            </a:r>
          </a:p>
          <a:p>
            <a:r>
              <a:rPr lang="fr-FR" dirty="0" smtClean="0"/>
              <a:t>Un </a:t>
            </a:r>
            <a:r>
              <a:rPr lang="fr-FR" dirty="0"/>
              <a:t>alias est utilisé par SQL comme une variable </a:t>
            </a:r>
            <a:r>
              <a:rPr lang="fr-FR" dirty="0" smtClean="0"/>
              <a:t>de parcours </a:t>
            </a:r>
            <a:r>
              <a:rPr lang="fr-FR" dirty="0"/>
              <a:t>de table (dite </a:t>
            </a:r>
            <a:r>
              <a:rPr lang="fr-FR" i="1" dirty="0"/>
              <a:t>variable de corrélation</a:t>
            </a:r>
            <a:r>
              <a:rPr lang="fr-FR" dirty="0"/>
              <a:t>) </a:t>
            </a:r>
            <a:r>
              <a:rPr lang="fr-FR" dirty="0" smtClean="0"/>
              <a:t>désignant à </a:t>
            </a:r>
            <a:r>
              <a:rPr lang="fr-FR" dirty="0"/>
              <a:t>tout instant une ligne de la table</a:t>
            </a:r>
          </a:p>
        </p:txBody>
      </p:sp>
    </p:spTree>
    <p:extLst>
      <p:ext uri="{BB962C8B-B14F-4D97-AF65-F5344CB8AC3E}">
        <p14:creationId xmlns:p14="http://schemas.microsoft.com/office/powerpoint/2010/main" val="69565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7868" y="116632"/>
            <a:ext cx="9753600" cy="1282154"/>
          </a:xfrm>
        </p:spPr>
        <p:txBody>
          <a:bodyPr/>
          <a:lstStyle/>
          <a:p>
            <a:r>
              <a:rPr lang="fr-FR" b="1" dirty="0" smtClean="0"/>
              <a:t>DISTINCT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Q2 Donner les différentes marques de produit</a:t>
            </a:r>
          </a:p>
          <a:p>
            <a:r>
              <a:rPr lang="fr-FR" dirty="0">
                <a:solidFill>
                  <a:srgbClr val="00B050"/>
                </a:solidFill>
              </a:rPr>
              <a:t>SELECT DISTINCT </a:t>
            </a:r>
            <a:r>
              <a:rPr lang="fr-FR" dirty="0" err="1" smtClean="0">
                <a:solidFill>
                  <a:srgbClr val="00B050"/>
                </a:solidFill>
              </a:rPr>
              <a:t>P.marque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FROM </a:t>
            </a:r>
            <a:r>
              <a:rPr lang="fr-FR" dirty="0">
                <a:solidFill>
                  <a:srgbClr val="00B050"/>
                </a:solidFill>
              </a:rPr>
              <a:t>produit P</a:t>
            </a:r>
          </a:p>
          <a:p>
            <a:r>
              <a:rPr lang="fr-FR" dirty="0" smtClean="0"/>
              <a:t>Contrairement </a:t>
            </a:r>
            <a:r>
              <a:rPr lang="fr-FR" dirty="0"/>
              <a:t>à l’algèbre relationnelle, SQL </a:t>
            </a:r>
            <a:r>
              <a:rPr lang="fr-FR" dirty="0" smtClean="0"/>
              <a:t>n'élimine pas </a:t>
            </a:r>
            <a:r>
              <a:rPr lang="fr-FR" dirty="0"/>
              <a:t>les doublons</a:t>
            </a:r>
          </a:p>
          <a:p>
            <a:r>
              <a:rPr lang="fr-FR" dirty="0" smtClean="0"/>
              <a:t> </a:t>
            </a:r>
            <a:r>
              <a:rPr lang="fr-FR" dirty="0"/>
              <a:t>Pour éliminer les doublons il faut spécifier </a:t>
            </a:r>
            <a:r>
              <a:rPr lang="fr-FR" b="1" dirty="0"/>
              <a:t>DISTINCT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71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commandes SQL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7868" y="1772816"/>
            <a:ext cx="9753600" cy="43434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De </a:t>
            </a:r>
            <a:r>
              <a:rPr lang="fr-FR" sz="3600" dirty="0"/>
              <a:t>définition des données :</a:t>
            </a:r>
          </a:p>
          <a:p>
            <a:pPr lvl="1"/>
            <a:r>
              <a:rPr lang="fr-FR" sz="3200" b="1" dirty="0" smtClean="0"/>
              <a:t>CREATE</a:t>
            </a:r>
            <a:endParaRPr lang="fr-FR" sz="3200" b="1" dirty="0"/>
          </a:p>
          <a:p>
            <a:pPr lvl="1"/>
            <a:r>
              <a:rPr lang="fr-FR" sz="3200" b="1" dirty="0"/>
              <a:t>DROP</a:t>
            </a:r>
          </a:p>
          <a:p>
            <a:pPr lvl="1"/>
            <a:r>
              <a:rPr lang="fr-FR" sz="3200" b="1" dirty="0" smtClean="0"/>
              <a:t>ALTER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31170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Q3 Donner les références des produits et leurs prix </a:t>
            </a:r>
            <a:r>
              <a:rPr lang="fr-FR" dirty="0" smtClean="0"/>
              <a:t>majorés de </a:t>
            </a:r>
            <a:r>
              <a:rPr lang="fr-FR" dirty="0"/>
              <a:t>20%</a:t>
            </a:r>
          </a:p>
          <a:p>
            <a:r>
              <a:rPr lang="fr-FR" dirty="0">
                <a:solidFill>
                  <a:srgbClr val="00B050"/>
                </a:solidFill>
              </a:rPr>
              <a:t>SELECT </a:t>
            </a:r>
            <a:r>
              <a:rPr lang="fr-FR" dirty="0" err="1">
                <a:solidFill>
                  <a:srgbClr val="00B050"/>
                </a:solidFill>
              </a:rPr>
              <a:t>P.IdPro</a:t>
            </a:r>
            <a:r>
              <a:rPr lang="fr-FR" dirty="0">
                <a:solidFill>
                  <a:srgbClr val="00B050"/>
                </a:solidFill>
              </a:rPr>
              <a:t>, </a:t>
            </a:r>
            <a:r>
              <a:rPr lang="fr-FR" dirty="0" err="1">
                <a:solidFill>
                  <a:srgbClr val="00B050"/>
                </a:solidFill>
              </a:rPr>
              <a:t>P.prix</a:t>
            </a:r>
            <a:r>
              <a:rPr lang="fr-FR" dirty="0">
                <a:solidFill>
                  <a:srgbClr val="00B050"/>
                </a:solidFill>
              </a:rPr>
              <a:t> * </a:t>
            </a:r>
            <a:r>
              <a:rPr lang="fr-FR" dirty="0" smtClean="0">
                <a:solidFill>
                  <a:srgbClr val="00B050"/>
                </a:solidFill>
              </a:rPr>
              <a:t>1.20 FROM </a:t>
            </a:r>
            <a:r>
              <a:rPr lang="fr-FR" dirty="0">
                <a:solidFill>
                  <a:srgbClr val="00B050"/>
                </a:solidFill>
              </a:rPr>
              <a:t>produit 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64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7868" y="260648"/>
            <a:ext cx="9753600" cy="1325562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d'effectuer des opérations arithmétiques</a:t>
            </a:r>
          </a:p>
          <a:p>
            <a:pPr marL="45720" indent="0">
              <a:buNone/>
            </a:pPr>
            <a:r>
              <a:rPr lang="fr-FR" dirty="0"/>
              <a:t>(+, -, *, /) sur les colonnes extraites</a:t>
            </a:r>
            <a:endParaRPr lang="fr-FR" dirty="0" smtClean="0"/>
          </a:p>
          <a:p>
            <a:r>
              <a:rPr lang="fr-FR" dirty="0" smtClean="0"/>
              <a:t>Q4 </a:t>
            </a:r>
            <a:r>
              <a:rPr lang="fr-FR" dirty="0"/>
              <a:t>Donner tous les renseignements sur les clients</a:t>
            </a:r>
          </a:p>
          <a:p>
            <a:r>
              <a:rPr lang="fr-FR" dirty="0">
                <a:solidFill>
                  <a:srgbClr val="00B050"/>
                </a:solidFill>
              </a:rPr>
              <a:t>SELECT </a:t>
            </a:r>
            <a:r>
              <a:rPr lang="fr-FR" dirty="0" smtClean="0">
                <a:solidFill>
                  <a:srgbClr val="00B050"/>
                </a:solidFill>
              </a:rPr>
              <a:t>* 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FROM </a:t>
            </a:r>
            <a:r>
              <a:rPr lang="fr-FR" dirty="0">
                <a:solidFill>
                  <a:srgbClr val="00B050"/>
                </a:solidFill>
              </a:rPr>
              <a:t>client</a:t>
            </a:r>
          </a:p>
          <a:p>
            <a:r>
              <a:rPr lang="fr-FR" dirty="0" smtClean="0"/>
              <a:t>Une </a:t>
            </a:r>
            <a:r>
              <a:rPr lang="fr-FR" dirty="0"/>
              <a:t>étoile </a:t>
            </a:r>
            <a:r>
              <a:rPr lang="fr-FR" dirty="0" smtClean="0"/>
              <a:t>(*) </a:t>
            </a:r>
            <a:r>
              <a:rPr lang="fr-FR" dirty="0"/>
              <a:t>permet de lister tous les </a:t>
            </a:r>
            <a:r>
              <a:rPr lang="fr-FR" dirty="0" smtClean="0"/>
              <a:t>attributs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13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Expression des restrictions</a:t>
            </a:r>
          </a:p>
          <a:p>
            <a:r>
              <a:rPr lang="fr-FR" dirty="0"/>
              <a:t>Q5 Donner les noms des produits de marque IBM</a:t>
            </a:r>
          </a:p>
          <a:p>
            <a:r>
              <a:rPr lang="fr-FR" dirty="0"/>
              <a:t>SELECT </a:t>
            </a:r>
            <a:r>
              <a:rPr lang="fr-FR" dirty="0" err="1"/>
              <a:t>P.nom</a:t>
            </a:r>
            <a:endParaRPr lang="fr-FR" dirty="0"/>
          </a:p>
          <a:p>
            <a:r>
              <a:rPr lang="fr-FR" dirty="0"/>
              <a:t>FROM produit P</a:t>
            </a:r>
          </a:p>
          <a:p>
            <a:r>
              <a:rPr lang="fr-FR" dirty="0"/>
              <a:t>WHERE </a:t>
            </a:r>
            <a:r>
              <a:rPr lang="fr-FR" dirty="0" err="1"/>
              <a:t>P.marque</a:t>
            </a:r>
            <a:r>
              <a:rPr lang="fr-FR" dirty="0"/>
              <a:t> = 'IBM'</a:t>
            </a:r>
          </a:p>
          <a:p>
            <a:r>
              <a:rPr lang="fr-FR" dirty="0" smtClean="0"/>
              <a:t>La </a:t>
            </a:r>
            <a:r>
              <a:rPr lang="fr-FR" dirty="0"/>
              <a:t>condition de recherche (qualification) est </a:t>
            </a:r>
            <a:r>
              <a:rPr lang="fr-FR" dirty="0" smtClean="0"/>
              <a:t>spécifiée après </a:t>
            </a:r>
            <a:r>
              <a:rPr lang="fr-FR" dirty="0"/>
              <a:t>la clause </a:t>
            </a:r>
            <a:r>
              <a:rPr lang="fr-FR" b="1" dirty="0"/>
              <a:t>WHERE </a:t>
            </a:r>
            <a:r>
              <a:rPr lang="fr-FR" dirty="0"/>
              <a:t>par un prédicat</a:t>
            </a:r>
          </a:p>
        </p:txBody>
      </p:sp>
    </p:spTree>
    <p:extLst>
      <p:ext uri="{BB962C8B-B14F-4D97-AF65-F5344CB8AC3E}">
        <p14:creationId xmlns:p14="http://schemas.microsoft.com/office/powerpoint/2010/main" val="365051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Q5 Donner les noms des produits de marque IBM</a:t>
            </a:r>
          </a:p>
          <a:p>
            <a:r>
              <a:rPr lang="fr-FR" dirty="0"/>
              <a:t>SELECT </a:t>
            </a:r>
            <a:r>
              <a:rPr lang="fr-FR" dirty="0" err="1"/>
              <a:t>P.nom</a:t>
            </a:r>
            <a:endParaRPr lang="fr-FR" dirty="0"/>
          </a:p>
          <a:p>
            <a:r>
              <a:rPr lang="fr-FR" dirty="0"/>
              <a:t>FROM produit P</a:t>
            </a:r>
          </a:p>
          <a:p>
            <a:r>
              <a:rPr lang="fr-FR" dirty="0"/>
              <a:t>WHERE </a:t>
            </a:r>
            <a:r>
              <a:rPr lang="fr-FR" dirty="0" err="1"/>
              <a:t>P.marque</a:t>
            </a:r>
            <a:r>
              <a:rPr lang="fr-FR" dirty="0"/>
              <a:t> = 'IBM'</a:t>
            </a:r>
          </a:p>
          <a:p>
            <a:r>
              <a:rPr lang="fr-FR" dirty="0" smtClean="0"/>
              <a:t>La </a:t>
            </a:r>
            <a:r>
              <a:rPr lang="fr-FR" dirty="0"/>
              <a:t>condition de recherche (qualification) est </a:t>
            </a:r>
            <a:r>
              <a:rPr lang="fr-FR" dirty="0" smtClean="0"/>
              <a:t>spécifiée après </a:t>
            </a:r>
            <a:r>
              <a:rPr lang="fr-FR" dirty="0"/>
              <a:t>la clause </a:t>
            </a:r>
            <a:r>
              <a:rPr lang="fr-FR" b="1" dirty="0"/>
              <a:t>WHERE </a:t>
            </a:r>
            <a:r>
              <a:rPr lang="fr-FR" dirty="0"/>
              <a:t>par un prédicat</a:t>
            </a:r>
          </a:p>
        </p:txBody>
      </p:sp>
    </p:spTree>
    <p:extLst>
      <p:ext uri="{BB962C8B-B14F-4D97-AF65-F5344CB8AC3E}">
        <p14:creationId xmlns:p14="http://schemas.microsoft.com/office/powerpoint/2010/main" val="28769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Un prédicat simple peut-être :</a:t>
            </a:r>
          </a:p>
          <a:p>
            <a:r>
              <a:rPr lang="fr-FR" dirty="0"/>
              <a:t>- un prédicat d’égalité ou d’inégalité (=, &lt;&gt;, &lt;, &gt;, &lt;=, &gt;=)</a:t>
            </a:r>
          </a:p>
          <a:p>
            <a:r>
              <a:rPr lang="fr-FR" dirty="0"/>
              <a:t>- un prédicat </a:t>
            </a:r>
            <a:r>
              <a:rPr lang="fr-FR" b="1" dirty="0"/>
              <a:t>LIKE</a:t>
            </a:r>
          </a:p>
          <a:p>
            <a:r>
              <a:rPr lang="fr-FR" dirty="0"/>
              <a:t>- un prédicat </a:t>
            </a:r>
            <a:r>
              <a:rPr lang="fr-FR" b="1" dirty="0"/>
              <a:t>BETWEEN</a:t>
            </a:r>
          </a:p>
          <a:p>
            <a:r>
              <a:rPr lang="fr-FR" dirty="0"/>
              <a:t>- un prédicat </a:t>
            </a:r>
            <a:r>
              <a:rPr lang="fr-FR" b="1" dirty="0"/>
              <a:t>IN</a:t>
            </a:r>
          </a:p>
          <a:p>
            <a:r>
              <a:rPr lang="fr-FR" dirty="0"/>
              <a:t>- un test de valeur </a:t>
            </a:r>
            <a:r>
              <a:rPr lang="fr-FR" b="1" dirty="0"/>
              <a:t>NULL</a:t>
            </a:r>
          </a:p>
          <a:p>
            <a:r>
              <a:rPr lang="fr-FR" dirty="0"/>
              <a:t>- un prédicat </a:t>
            </a:r>
            <a:r>
              <a:rPr lang="fr-FR" b="1" dirty="0"/>
              <a:t>EXISTS</a:t>
            </a:r>
          </a:p>
          <a:p>
            <a:r>
              <a:rPr lang="fr-FR" dirty="0"/>
              <a:t>- un prédicat </a:t>
            </a:r>
            <a:r>
              <a:rPr lang="fr-FR" b="1" dirty="0"/>
              <a:t>ALL </a:t>
            </a:r>
            <a:r>
              <a:rPr lang="fr-FR" dirty="0"/>
              <a:t>ou </a:t>
            </a:r>
            <a:r>
              <a:rPr lang="fr-FR" b="1" dirty="0"/>
              <a:t>ANY</a:t>
            </a:r>
          </a:p>
          <a:p>
            <a:r>
              <a:rPr lang="fr-FR" dirty="0"/>
              <a:t>􀂃 Un prédicat composé est construit à l’aide des</a:t>
            </a:r>
          </a:p>
          <a:p>
            <a:r>
              <a:rPr lang="en-US" dirty="0" err="1"/>
              <a:t>connecteurs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, </a:t>
            </a:r>
            <a:r>
              <a:rPr lang="en-US" b="1" dirty="0"/>
              <a:t>OR </a:t>
            </a:r>
            <a:r>
              <a:rPr lang="en-US" dirty="0"/>
              <a:t>et </a:t>
            </a:r>
            <a:r>
              <a:rPr lang="en-US" b="1" dirty="0"/>
              <a:t>NOT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81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Exemples</a:t>
            </a:r>
          </a:p>
          <a:p>
            <a:r>
              <a:rPr lang="fr-FR" dirty="0"/>
              <a:t>Q6 Lister les clients dont le nom comporte la lettre A en 2ième</a:t>
            </a:r>
          </a:p>
          <a:p>
            <a:r>
              <a:rPr lang="fr-FR" dirty="0"/>
              <a:t>position</a:t>
            </a:r>
          </a:p>
          <a:p>
            <a:r>
              <a:rPr lang="fr-FR" dirty="0"/>
              <a:t>SELECT *</a:t>
            </a:r>
          </a:p>
          <a:p>
            <a:r>
              <a:rPr lang="fr-FR" dirty="0"/>
              <a:t>FROM client C</a:t>
            </a:r>
          </a:p>
          <a:p>
            <a:r>
              <a:rPr lang="fr-FR" dirty="0"/>
              <a:t>WHERE </a:t>
            </a:r>
            <a:r>
              <a:rPr lang="fr-FR" dirty="0" err="1"/>
              <a:t>C.nom</a:t>
            </a:r>
            <a:r>
              <a:rPr lang="fr-FR" dirty="0"/>
              <a:t> LIKE '_A%'</a:t>
            </a:r>
          </a:p>
          <a:p>
            <a:r>
              <a:rPr lang="fr-FR" dirty="0"/>
              <a:t>Le prédicat LIKE compare une chaîne avec un modèle</a:t>
            </a:r>
          </a:p>
          <a:p>
            <a:r>
              <a:rPr lang="fr-FR" dirty="0"/>
              <a:t>(_) remplace n'importe quel caractère</a:t>
            </a:r>
          </a:p>
          <a:p>
            <a:r>
              <a:rPr lang="fr-FR" dirty="0"/>
              <a:t>(%) remplace n'importe quelle suite de </a:t>
            </a:r>
            <a:r>
              <a:rPr lang="fr-FR" dirty="0" smtClean="0"/>
              <a:t>caractères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326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Q7 Lister les produits dont le prix est compris entre 5000F et</a:t>
            </a:r>
          </a:p>
          <a:p>
            <a:r>
              <a:rPr lang="fr-FR" dirty="0"/>
              <a:t>12000F</a:t>
            </a:r>
          </a:p>
          <a:p>
            <a:r>
              <a:rPr lang="fr-FR" dirty="0"/>
              <a:t>SELECT *</a:t>
            </a:r>
          </a:p>
          <a:p>
            <a:r>
              <a:rPr lang="fr-FR" dirty="0"/>
              <a:t>FROM produit P</a:t>
            </a:r>
          </a:p>
          <a:p>
            <a:r>
              <a:rPr lang="en-US" dirty="0"/>
              <a:t>WHERE </a:t>
            </a:r>
            <a:r>
              <a:rPr lang="en-US" dirty="0" err="1"/>
              <a:t>P.prix</a:t>
            </a:r>
            <a:r>
              <a:rPr lang="en-US" dirty="0"/>
              <a:t> BETWEEN 5000 AND 12000</a:t>
            </a:r>
          </a:p>
          <a:p>
            <a:r>
              <a:rPr lang="fr-FR" dirty="0"/>
              <a:t>Le prédicat BETWEEN teste l'appartenance à un </a:t>
            </a:r>
            <a:r>
              <a:rPr lang="fr-FR" dirty="0" smtClean="0"/>
              <a:t>intervalle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04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Q8 Lister les produits de marque IBM, Apple ou </a:t>
            </a:r>
            <a:r>
              <a:rPr lang="fr-FR" dirty="0" err="1"/>
              <a:t>Dec</a:t>
            </a:r>
            <a:endParaRPr lang="fr-FR" dirty="0"/>
          </a:p>
          <a:p>
            <a:r>
              <a:rPr lang="fr-FR" dirty="0"/>
              <a:t>SELECT *</a:t>
            </a:r>
          </a:p>
          <a:p>
            <a:r>
              <a:rPr lang="fr-FR" dirty="0"/>
              <a:t>FROM produit P</a:t>
            </a:r>
          </a:p>
          <a:p>
            <a:r>
              <a:rPr lang="en-US" dirty="0"/>
              <a:t>WHERE </a:t>
            </a:r>
            <a:r>
              <a:rPr lang="en-US" dirty="0" err="1"/>
              <a:t>P.marque</a:t>
            </a:r>
            <a:r>
              <a:rPr lang="en-US" dirty="0"/>
              <a:t> IN ('IBM', 'Apple', 'Dec')</a:t>
            </a:r>
          </a:p>
          <a:p>
            <a:r>
              <a:rPr lang="fr-FR" dirty="0"/>
              <a:t>Le prédicat IN teste l'appartenance à une liste de valeurs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6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Q9 Lister les produits dont le prix est inconnu</a:t>
            </a:r>
          </a:p>
          <a:p>
            <a:r>
              <a:rPr lang="fr-FR" dirty="0"/>
              <a:t>SELECT *</a:t>
            </a:r>
          </a:p>
          <a:p>
            <a:r>
              <a:rPr lang="fr-FR" dirty="0"/>
              <a:t>FROM produit P</a:t>
            </a:r>
          </a:p>
          <a:p>
            <a:r>
              <a:rPr lang="fr-FR" dirty="0"/>
              <a:t>WHERE </a:t>
            </a:r>
            <a:r>
              <a:rPr lang="fr-FR" dirty="0" err="1"/>
              <a:t>P.prix</a:t>
            </a:r>
            <a:r>
              <a:rPr lang="fr-FR" dirty="0"/>
              <a:t> IS </a:t>
            </a:r>
            <a:r>
              <a:rPr lang="fr-FR" dirty="0" smtClean="0"/>
              <a:t>NULL</a:t>
            </a:r>
          </a:p>
          <a:p>
            <a:endParaRPr lang="fr-FR" dirty="0"/>
          </a:p>
          <a:p>
            <a:r>
              <a:rPr lang="fr-FR" dirty="0"/>
              <a:t>La valeur NULL signifie qu'une donnée est inconnue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273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Q10 Lister les produits de marque IBM dont le prix est inférieur</a:t>
            </a:r>
          </a:p>
          <a:p>
            <a:r>
              <a:rPr lang="fr-FR" dirty="0"/>
              <a:t>à 12000F</a:t>
            </a:r>
          </a:p>
          <a:p>
            <a:r>
              <a:rPr lang="fr-FR" dirty="0"/>
              <a:t>SELECT *</a:t>
            </a:r>
          </a:p>
          <a:p>
            <a:r>
              <a:rPr lang="fr-FR" dirty="0"/>
              <a:t>FROM produit P</a:t>
            </a:r>
          </a:p>
          <a:p>
            <a:r>
              <a:rPr lang="en-US" dirty="0"/>
              <a:t>WHERE </a:t>
            </a:r>
            <a:r>
              <a:rPr lang="en-US" dirty="0" err="1"/>
              <a:t>P.marque</a:t>
            </a:r>
            <a:r>
              <a:rPr lang="en-US" dirty="0"/>
              <a:t> = 'IBM' AND </a:t>
            </a:r>
            <a:r>
              <a:rPr lang="en-US" dirty="0" err="1"/>
              <a:t>P.prix</a:t>
            </a:r>
            <a:r>
              <a:rPr lang="en-US" dirty="0"/>
              <a:t> &lt; 12000</a:t>
            </a:r>
          </a:p>
          <a:p>
            <a:r>
              <a:rPr lang="fr-FR" dirty="0"/>
              <a:t>Le connecteur AND relie les 2 prédicats de comparaison</a:t>
            </a:r>
          </a:p>
        </p:txBody>
      </p:sp>
    </p:spTree>
    <p:extLst>
      <p:ext uri="{BB962C8B-B14F-4D97-AF65-F5344CB8AC3E}">
        <p14:creationId xmlns:p14="http://schemas.microsoft.com/office/powerpoint/2010/main" val="48206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commandes SQL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 smtClean="0"/>
              <a:t>De </a:t>
            </a:r>
            <a:r>
              <a:rPr lang="fr-FR" sz="4400" dirty="0"/>
              <a:t>manipulation des données :</a:t>
            </a:r>
          </a:p>
          <a:p>
            <a:pPr lvl="1"/>
            <a:r>
              <a:rPr lang="fr-FR" sz="4000" b="1" dirty="0"/>
              <a:t>SELECT</a:t>
            </a:r>
          </a:p>
          <a:p>
            <a:pPr lvl="1"/>
            <a:r>
              <a:rPr lang="fr-FR" sz="4000" b="1" dirty="0"/>
              <a:t>INSERT</a:t>
            </a:r>
          </a:p>
          <a:p>
            <a:pPr lvl="1"/>
            <a:r>
              <a:rPr lang="fr-FR" sz="4000" b="1" dirty="0"/>
              <a:t>UPDATE</a:t>
            </a:r>
          </a:p>
          <a:p>
            <a:pPr lvl="1"/>
            <a:r>
              <a:rPr lang="fr-FR" sz="4000" b="1" dirty="0"/>
              <a:t>DELETE</a:t>
            </a:r>
          </a:p>
          <a:p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3299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490066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Tri du résultat d'un </a:t>
            </a:r>
            <a:r>
              <a:rPr lang="fr-FR" b="1" dirty="0" smtClean="0"/>
              <a:t>SELECT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9836" y="692696"/>
            <a:ext cx="9753600" cy="542352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La </a:t>
            </a:r>
            <a:r>
              <a:rPr lang="fr-FR" dirty="0"/>
              <a:t>clause </a:t>
            </a:r>
            <a:r>
              <a:rPr lang="fr-FR" b="1" dirty="0"/>
              <a:t>ORDER BY </a:t>
            </a:r>
            <a:r>
              <a:rPr lang="fr-FR" dirty="0"/>
              <a:t>permet de spécifier les </a:t>
            </a:r>
            <a:r>
              <a:rPr lang="fr-FR" dirty="0" smtClean="0"/>
              <a:t>colonnes définissant </a:t>
            </a:r>
            <a:r>
              <a:rPr lang="fr-FR" dirty="0"/>
              <a:t>les critères de tri</a:t>
            </a:r>
          </a:p>
          <a:p>
            <a:r>
              <a:rPr lang="fr-FR" dirty="0" smtClean="0"/>
              <a:t>Le </a:t>
            </a:r>
            <a:r>
              <a:rPr lang="fr-FR" dirty="0"/>
              <a:t>tri se fera d'abord selon la première </a:t>
            </a:r>
            <a:r>
              <a:rPr lang="fr-FR" dirty="0" smtClean="0"/>
              <a:t>colonne spécifiée</a:t>
            </a:r>
            <a:r>
              <a:rPr lang="fr-FR" dirty="0"/>
              <a:t>, puis selon la deuxième colonne etc...</a:t>
            </a:r>
          </a:p>
          <a:p>
            <a:r>
              <a:rPr lang="fr-FR" dirty="0" smtClean="0"/>
              <a:t>Exemple</a:t>
            </a:r>
            <a:endParaRPr lang="fr-FR" dirty="0"/>
          </a:p>
          <a:p>
            <a:r>
              <a:rPr lang="fr-FR" dirty="0"/>
              <a:t>Q11 Lister les produits en les triant par marques et à </a:t>
            </a:r>
            <a:r>
              <a:rPr lang="fr-FR" dirty="0" smtClean="0"/>
              <a:t>l'intérieur d'une </a:t>
            </a:r>
            <a:r>
              <a:rPr lang="fr-FR" dirty="0"/>
              <a:t>marque par prix décroissants</a:t>
            </a:r>
          </a:p>
          <a:p>
            <a:r>
              <a:rPr lang="fr-FR" dirty="0">
                <a:solidFill>
                  <a:srgbClr val="00B050"/>
                </a:solidFill>
              </a:rPr>
              <a:t>SELECT *</a:t>
            </a:r>
          </a:p>
          <a:p>
            <a:r>
              <a:rPr lang="fr-FR" dirty="0">
                <a:solidFill>
                  <a:srgbClr val="00B050"/>
                </a:solidFill>
              </a:rPr>
              <a:t>FROM produit P</a:t>
            </a:r>
          </a:p>
          <a:p>
            <a:r>
              <a:rPr lang="fr-FR" dirty="0">
                <a:solidFill>
                  <a:srgbClr val="00B050"/>
                </a:solidFill>
              </a:rPr>
              <a:t>ORDER BY </a:t>
            </a:r>
            <a:r>
              <a:rPr lang="fr-FR" dirty="0" err="1">
                <a:solidFill>
                  <a:srgbClr val="00B050"/>
                </a:solidFill>
              </a:rPr>
              <a:t>P.marque</a:t>
            </a:r>
            <a:r>
              <a:rPr lang="fr-FR" dirty="0">
                <a:solidFill>
                  <a:srgbClr val="00B050"/>
                </a:solidFill>
              </a:rPr>
              <a:t>, </a:t>
            </a:r>
            <a:r>
              <a:rPr lang="fr-FR" dirty="0" err="1">
                <a:solidFill>
                  <a:srgbClr val="00B050"/>
                </a:solidFill>
              </a:rPr>
              <a:t>P.prix</a:t>
            </a:r>
            <a:r>
              <a:rPr lang="fr-FR" dirty="0">
                <a:solidFill>
                  <a:srgbClr val="00B050"/>
                </a:solidFill>
              </a:rPr>
              <a:t> DESC</a:t>
            </a:r>
          </a:p>
          <a:p>
            <a:r>
              <a:rPr lang="fr-FR" dirty="0" smtClean="0"/>
              <a:t>L'ordre </a:t>
            </a:r>
            <a:r>
              <a:rPr lang="fr-FR" dirty="0"/>
              <a:t>de tri est précisé par ASC (croissant) ou </a:t>
            </a:r>
            <a:r>
              <a:rPr lang="fr-FR" dirty="0" smtClean="0"/>
              <a:t>DESC (décroissant</a:t>
            </a:r>
            <a:r>
              <a:rPr lang="fr-FR" dirty="0"/>
              <a:t>) ; par défaut ASC</a:t>
            </a:r>
          </a:p>
        </p:txBody>
      </p:sp>
    </p:spTree>
    <p:extLst>
      <p:ext uri="{BB962C8B-B14F-4D97-AF65-F5344CB8AC3E}">
        <p14:creationId xmlns:p14="http://schemas.microsoft.com/office/powerpoint/2010/main" val="376199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41805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Expression des </a:t>
            </a:r>
            <a:r>
              <a:rPr lang="fr-FR" b="1" dirty="0" smtClean="0"/>
              <a:t>jointures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7614" y="836712"/>
            <a:ext cx="9753600" cy="5335488"/>
          </a:xfrm>
        </p:spPr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produit cartésien s'exprime simplement en incluant</a:t>
            </a:r>
          </a:p>
          <a:p>
            <a:r>
              <a:rPr lang="fr-FR" dirty="0"/>
              <a:t>plusieurs tables après la clause </a:t>
            </a:r>
            <a:r>
              <a:rPr lang="fr-FR" b="1" dirty="0"/>
              <a:t>FROM</a:t>
            </a:r>
          </a:p>
          <a:p>
            <a:r>
              <a:rPr lang="fr-FR" dirty="0" smtClean="0"/>
              <a:t>La </a:t>
            </a:r>
            <a:r>
              <a:rPr lang="fr-FR" dirty="0"/>
              <a:t>condition de jointure est exprimée après WHERE</a:t>
            </a:r>
          </a:p>
          <a:p>
            <a:r>
              <a:rPr lang="fr-FR" dirty="0" smtClean="0"/>
              <a:t>Exemples </a:t>
            </a:r>
            <a:r>
              <a:rPr lang="fr-FR" dirty="0"/>
              <a:t>:</a:t>
            </a:r>
          </a:p>
          <a:p>
            <a:r>
              <a:rPr lang="fr-FR" dirty="0"/>
              <a:t>Q12 Donner les références et les noms des produits vendus</a:t>
            </a:r>
          </a:p>
          <a:p>
            <a:r>
              <a:rPr lang="fr-FR" dirty="0">
                <a:solidFill>
                  <a:srgbClr val="00B050"/>
                </a:solidFill>
              </a:rPr>
              <a:t>SELECT </a:t>
            </a:r>
            <a:r>
              <a:rPr lang="fr-FR" dirty="0" err="1">
                <a:solidFill>
                  <a:srgbClr val="00B050"/>
                </a:solidFill>
              </a:rPr>
              <a:t>P.IdPro</a:t>
            </a:r>
            <a:r>
              <a:rPr lang="fr-FR" dirty="0">
                <a:solidFill>
                  <a:srgbClr val="00B050"/>
                </a:solidFill>
              </a:rPr>
              <a:t>, </a:t>
            </a:r>
            <a:r>
              <a:rPr lang="fr-FR" dirty="0" err="1">
                <a:solidFill>
                  <a:srgbClr val="00B050"/>
                </a:solidFill>
              </a:rPr>
              <a:t>P.nom</a:t>
            </a:r>
            <a:endParaRPr lang="fr-FR" dirty="0">
              <a:solidFill>
                <a:srgbClr val="00B050"/>
              </a:solidFill>
            </a:endParaRPr>
          </a:p>
          <a:p>
            <a:r>
              <a:rPr lang="fr-FR" dirty="0">
                <a:solidFill>
                  <a:srgbClr val="00B050"/>
                </a:solidFill>
              </a:rPr>
              <a:t>FROM produit P , vente V</a:t>
            </a:r>
          </a:p>
          <a:p>
            <a:r>
              <a:rPr lang="fr-FR" dirty="0">
                <a:solidFill>
                  <a:srgbClr val="00B050"/>
                </a:solidFill>
              </a:rPr>
              <a:t>WHERE </a:t>
            </a:r>
            <a:r>
              <a:rPr lang="fr-FR" dirty="0" err="1">
                <a:solidFill>
                  <a:srgbClr val="00B050"/>
                </a:solidFill>
              </a:rPr>
              <a:t>P.IdPro</a:t>
            </a:r>
            <a:r>
              <a:rPr lang="fr-FR" dirty="0">
                <a:solidFill>
                  <a:srgbClr val="00B050"/>
                </a:solidFill>
              </a:rPr>
              <a:t> = </a:t>
            </a:r>
            <a:r>
              <a:rPr lang="fr-FR" dirty="0" err="1">
                <a:solidFill>
                  <a:srgbClr val="00B050"/>
                </a:solidFill>
              </a:rPr>
              <a:t>V.IdPro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Auto-jointure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Q14 </a:t>
            </a:r>
            <a:r>
              <a:rPr lang="fr-FR" dirty="0"/>
              <a:t>Donner les noms des clients de la même ville que </a:t>
            </a:r>
            <a:r>
              <a:rPr lang="fr-FR" dirty="0" smtClean="0"/>
              <a:t>SAMBA</a:t>
            </a:r>
            <a:endParaRPr lang="fr-FR" dirty="0"/>
          </a:p>
          <a:p>
            <a:r>
              <a:rPr lang="fr-FR" dirty="0"/>
              <a:t>SELECT C2.nom</a:t>
            </a:r>
          </a:p>
          <a:p>
            <a:r>
              <a:rPr lang="en-US" dirty="0"/>
              <a:t>FROM client C1 , client C2</a:t>
            </a:r>
          </a:p>
          <a:p>
            <a:r>
              <a:rPr lang="fr-FR" dirty="0"/>
              <a:t>WHERE C1.ville = C2.ville</a:t>
            </a:r>
          </a:p>
          <a:p>
            <a:r>
              <a:rPr lang="fr-FR" dirty="0"/>
              <a:t>AND C1.nom = </a:t>
            </a:r>
            <a:r>
              <a:rPr lang="fr-FR" dirty="0" smtClean="0"/>
              <a:t>‘SAMBA'</a:t>
            </a:r>
            <a:endParaRPr lang="fr-FR" dirty="0"/>
          </a:p>
          <a:p>
            <a:r>
              <a:rPr lang="fr-FR" dirty="0"/>
              <a:t>AND C2.nom &lt;&gt; </a:t>
            </a:r>
            <a:r>
              <a:rPr lang="fr-FR" dirty="0" smtClean="0"/>
              <a:t>‘SAMBA'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6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41805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Jointures </a:t>
            </a:r>
            <a:r>
              <a:rPr lang="fr-FR" b="1" dirty="0" smtClean="0"/>
              <a:t>externes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796" y="836712"/>
            <a:ext cx="11233248" cy="5184576"/>
          </a:xfrm>
        </p:spPr>
        <p:txBody>
          <a:bodyPr>
            <a:normAutofit/>
          </a:bodyPr>
          <a:lstStyle/>
          <a:p>
            <a:r>
              <a:rPr lang="fr-FR" dirty="0" smtClean="0"/>
              <a:t>La </a:t>
            </a:r>
            <a:r>
              <a:rPr lang="fr-FR" dirty="0"/>
              <a:t>jointure externe permet de retenir lors d'une </a:t>
            </a:r>
            <a:r>
              <a:rPr lang="fr-FR" dirty="0" smtClean="0"/>
              <a:t>jointure les </a:t>
            </a:r>
            <a:r>
              <a:rPr lang="fr-FR" dirty="0"/>
              <a:t>lignes d'une table qui n'ont pas de </a:t>
            </a:r>
            <a:r>
              <a:rPr lang="fr-FR" dirty="0" smtClean="0"/>
              <a:t>correspondant dans </a:t>
            </a:r>
            <a:r>
              <a:rPr lang="fr-FR" dirty="0"/>
              <a:t>l'autre table, avec des valeurs nulles associées</a:t>
            </a:r>
          </a:p>
          <a:p>
            <a:r>
              <a:rPr lang="fr-FR" dirty="0"/>
              <a:t>On distingue jointure externe gauche, droite et </a:t>
            </a:r>
            <a:r>
              <a:rPr lang="fr-FR" dirty="0" smtClean="0"/>
              <a:t>complète selon </a:t>
            </a:r>
            <a:r>
              <a:rPr lang="fr-FR" dirty="0"/>
              <a:t>que l'on retient les lignes sans correspondant </a:t>
            </a:r>
            <a:r>
              <a:rPr lang="fr-FR" dirty="0" smtClean="0"/>
              <a:t>des 2 </a:t>
            </a:r>
            <a:r>
              <a:rPr lang="fr-FR" dirty="0"/>
              <a:t>tables ou seulement d'une</a:t>
            </a:r>
          </a:p>
          <a:p>
            <a:r>
              <a:rPr lang="fr-FR" dirty="0"/>
              <a:t>SQL2 offre la possibilité de spécifier les </a:t>
            </a:r>
            <a:r>
              <a:rPr lang="fr-FR" dirty="0" smtClean="0"/>
              <a:t>jointures externes </a:t>
            </a:r>
            <a:r>
              <a:rPr lang="fr-FR" dirty="0"/>
              <a:t>au niveau de la clause FROM selon la </a:t>
            </a:r>
            <a:r>
              <a:rPr lang="fr-FR" dirty="0" smtClean="0"/>
              <a:t>syntaxe suivante </a:t>
            </a:r>
            <a:r>
              <a:rPr lang="fr-FR" dirty="0"/>
              <a:t>:</a:t>
            </a:r>
          </a:p>
          <a:p>
            <a:r>
              <a:rPr lang="en-US" dirty="0"/>
              <a:t>FROM table1 [NATURAL] [{LEFT|RIGHT}] JOIN </a:t>
            </a:r>
            <a:r>
              <a:rPr lang="en-US" dirty="0" smtClean="0"/>
              <a:t>table2 </a:t>
            </a:r>
            <a:r>
              <a:rPr lang="fr-FR" dirty="0" smtClean="0"/>
              <a:t>[ON </a:t>
            </a:r>
            <a:r>
              <a:rPr lang="fr-FR" dirty="0"/>
              <a:t>( liste de colonnes = liste de colonnes) ]</a:t>
            </a:r>
          </a:p>
          <a:p>
            <a:r>
              <a:rPr lang="fr-FR" dirty="0"/>
              <a:t>NATURAL signifie jointure naturelle, </a:t>
            </a:r>
            <a:r>
              <a:rPr lang="fr-FR" dirty="0" err="1"/>
              <a:t>c.a.d</a:t>
            </a:r>
            <a:r>
              <a:rPr lang="fr-FR" dirty="0"/>
              <a:t> l'égalité </a:t>
            </a:r>
            <a:r>
              <a:rPr lang="fr-FR" dirty="0" smtClean="0"/>
              <a:t>des attributs </a:t>
            </a:r>
            <a:r>
              <a:rPr lang="fr-FR" dirty="0"/>
              <a:t>de même nom</a:t>
            </a:r>
          </a:p>
        </p:txBody>
      </p:sp>
    </p:spTree>
    <p:extLst>
      <p:ext uri="{BB962C8B-B14F-4D97-AF65-F5344CB8AC3E}">
        <p14:creationId xmlns:p14="http://schemas.microsoft.com/office/powerpoint/2010/main" val="136261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796" y="1828800"/>
            <a:ext cx="11089232" cy="4343400"/>
          </a:xfrm>
        </p:spPr>
        <p:txBody>
          <a:bodyPr/>
          <a:lstStyle/>
          <a:p>
            <a:r>
              <a:rPr lang="fr-FR" dirty="0"/>
              <a:t>Q15 Lister tous les clients avec le cas échéant leurs achats</a:t>
            </a:r>
          </a:p>
          <a:p>
            <a:r>
              <a:rPr lang="fr-FR" dirty="0"/>
              <a:t>SELECT </a:t>
            </a:r>
            <a:r>
              <a:rPr lang="fr-FR" dirty="0" err="1"/>
              <a:t>C.IdCli</a:t>
            </a:r>
            <a:r>
              <a:rPr lang="fr-FR" dirty="0"/>
              <a:t>, </a:t>
            </a:r>
            <a:r>
              <a:rPr lang="fr-FR" dirty="0" err="1"/>
              <a:t>C.nom</a:t>
            </a:r>
            <a:r>
              <a:rPr lang="fr-FR" dirty="0"/>
              <a:t>, </a:t>
            </a:r>
            <a:r>
              <a:rPr lang="fr-FR" dirty="0" err="1"/>
              <a:t>C.ville</a:t>
            </a:r>
            <a:endParaRPr lang="fr-FR" dirty="0"/>
          </a:p>
          <a:p>
            <a:r>
              <a:rPr lang="fr-FR" dirty="0" err="1"/>
              <a:t>V.IdPro</a:t>
            </a:r>
            <a:r>
              <a:rPr lang="fr-FR" dirty="0"/>
              <a:t>, </a:t>
            </a:r>
            <a:r>
              <a:rPr lang="fr-FR" dirty="0" err="1"/>
              <a:t>V.date</a:t>
            </a:r>
            <a:r>
              <a:rPr lang="fr-FR" dirty="0"/>
              <a:t>, </a:t>
            </a:r>
            <a:r>
              <a:rPr lang="fr-FR" dirty="0" err="1"/>
              <a:t>V.qte</a:t>
            </a:r>
            <a:endParaRPr lang="fr-FR" dirty="0"/>
          </a:p>
          <a:p>
            <a:r>
              <a:rPr lang="en-US" dirty="0"/>
              <a:t>FROM client C NATURAL LEFT JOIN </a:t>
            </a:r>
            <a:r>
              <a:rPr lang="en-US" dirty="0" err="1"/>
              <a:t>vente</a:t>
            </a:r>
            <a:r>
              <a:rPr lang="en-US" dirty="0"/>
              <a:t> 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3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56207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Requêtes </a:t>
            </a:r>
            <a:r>
              <a:rPr lang="fr-FR" b="1" dirty="0" smtClean="0"/>
              <a:t>quantifiées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7614" y="908720"/>
            <a:ext cx="9753600" cy="526348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• </a:t>
            </a:r>
            <a:r>
              <a:rPr lang="fr-FR" b="1" dirty="0"/>
              <a:t>Le prédicat EXISTS</a:t>
            </a:r>
          </a:p>
          <a:p>
            <a:r>
              <a:rPr lang="fr-FR" dirty="0"/>
              <a:t>Il permet de tester si le résultat d'une sous-requête est</a:t>
            </a:r>
          </a:p>
          <a:p>
            <a:r>
              <a:rPr lang="fr-FR" dirty="0"/>
              <a:t>vide ou non</a:t>
            </a:r>
          </a:p>
          <a:p>
            <a:r>
              <a:rPr lang="fr-FR" dirty="0"/>
              <a:t>Q17 Donner les noms des produits qui n'ont pas été acheté</a:t>
            </a:r>
          </a:p>
          <a:p>
            <a:r>
              <a:rPr lang="fr-FR" dirty="0"/>
              <a:t>SELECT </a:t>
            </a:r>
            <a:r>
              <a:rPr lang="fr-FR" dirty="0" err="1"/>
              <a:t>C.nom</a:t>
            </a:r>
            <a:endParaRPr lang="fr-FR" dirty="0"/>
          </a:p>
          <a:p>
            <a:r>
              <a:rPr lang="fr-FR" dirty="0"/>
              <a:t>FROM produit P</a:t>
            </a:r>
          </a:p>
          <a:p>
            <a:r>
              <a:rPr lang="fr-FR" dirty="0"/>
              <a:t>WHERE NOT EXISTS</a:t>
            </a:r>
          </a:p>
          <a:p>
            <a:r>
              <a:rPr lang="fr-FR" dirty="0"/>
              <a:t>( SELECT *</a:t>
            </a:r>
          </a:p>
          <a:p>
            <a:r>
              <a:rPr lang="fr-FR" dirty="0"/>
              <a:t>FROM vente V</a:t>
            </a:r>
          </a:p>
          <a:p>
            <a:r>
              <a:rPr lang="fr-FR" dirty="0"/>
              <a:t>WHERE </a:t>
            </a:r>
            <a:r>
              <a:rPr lang="fr-FR" dirty="0" err="1"/>
              <a:t>V.IdPro</a:t>
            </a:r>
            <a:r>
              <a:rPr lang="fr-FR" dirty="0"/>
              <a:t> = </a:t>
            </a:r>
            <a:r>
              <a:rPr lang="fr-FR" dirty="0" err="1"/>
              <a:t>P.IdPro</a:t>
            </a:r>
            <a:r>
              <a:rPr lang="fr-F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7288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41805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Expression des </a:t>
            </a:r>
            <a:r>
              <a:rPr lang="fr-FR" b="1" dirty="0" smtClean="0"/>
              <a:t>unions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4016" y="741784"/>
            <a:ext cx="11927060" cy="578356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SQL1 </a:t>
            </a:r>
            <a:r>
              <a:rPr lang="fr-FR" dirty="0"/>
              <a:t>permet d'exprimer l'opération d'union </a:t>
            </a:r>
            <a:r>
              <a:rPr lang="fr-FR" dirty="0" smtClean="0"/>
              <a:t>en connectant </a:t>
            </a:r>
            <a:r>
              <a:rPr lang="fr-FR" dirty="0"/>
              <a:t>des SELECT par des </a:t>
            </a:r>
            <a:r>
              <a:rPr lang="fr-FR" b="1" dirty="0"/>
              <a:t>UNION</a:t>
            </a:r>
          </a:p>
          <a:p>
            <a:r>
              <a:rPr lang="fr-FR" dirty="0"/>
              <a:t>Q21 Donner les nos des produits de marque IBM ou </a:t>
            </a:r>
            <a:r>
              <a:rPr lang="fr-FR" dirty="0" smtClean="0"/>
              <a:t>ceux achetés </a:t>
            </a:r>
            <a:r>
              <a:rPr lang="fr-FR" dirty="0"/>
              <a:t>par le client no 'c1'</a:t>
            </a:r>
          </a:p>
          <a:p>
            <a:r>
              <a:rPr lang="fr-FR" b="1" dirty="0">
                <a:solidFill>
                  <a:srgbClr val="00B050"/>
                </a:solidFill>
              </a:rPr>
              <a:t>SELECT </a:t>
            </a:r>
            <a:r>
              <a:rPr lang="fr-FR" b="1" dirty="0" err="1">
                <a:solidFill>
                  <a:srgbClr val="00B050"/>
                </a:solidFill>
              </a:rPr>
              <a:t>P.IdPro</a:t>
            </a:r>
            <a:endParaRPr lang="fr-FR" b="1" dirty="0">
              <a:solidFill>
                <a:srgbClr val="00B050"/>
              </a:solidFill>
            </a:endParaRPr>
          </a:p>
          <a:p>
            <a:r>
              <a:rPr lang="fr-FR" b="1" dirty="0">
                <a:solidFill>
                  <a:srgbClr val="00B050"/>
                </a:solidFill>
              </a:rPr>
              <a:t>FROM produit P</a:t>
            </a:r>
          </a:p>
          <a:p>
            <a:r>
              <a:rPr lang="fr-FR" b="1" dirty="0">
                <a:solidFill>
                  <a:srgbClr val="00B050"/>
                </a:solidFill>
              </a:rPr>
              <a:t>WHERE </a:t>
            </a:r>
            <a:r>
              <a:rPr lang="fr-FR" b="1" dirty="0" err="1">
                <a:solidFill>
                  <a:srgbClr val="00B050"/>
                </a:solidFill>
              </a:rPr>
              <a:t>P.marque</a:t>
            </a:r>
            <a:r>
              <a:rPr lang="fr-FR" b="1" dirty="0">
                <a:solidFill>
                  <a:srgbClr val="00B050"/>
                </a:solidFill>
              </a:rPr>
              <a:t> = 'IBM'</a:t>
            </a:r>
          </a:p>
          <a:p>
            <a:r>
              <a:rPr lang="fr-FR" b="1" dirty="0">
                <a:solidFill>
                  <a:srgbClr val="00B050"/>
                </a:solidFill>
              </a:rPr>
              <a:t>UNION</a:t>
            </a:r>
          </a:p>
          <a:p>
            <a:r>
              <a:rPr lang="fr-FR" b="1" dirty="0">
                <a:solidFill>
                  <a:srgbClr val="00B050"/>
                </a:solidFill>
              </a:rPr>
              <a:t>SELECT </a:t>
            </a:r>
            <a:r>
              <a:rPr lang="fr-FR" b="1" dirty="0" err="1">
                <a:solidFill>
                  <a:srgbClr val="00B050"/>
                </a:solidFill>
              </a:rPr>
              <a:t>P.IdPro</a:t>
            </a:r>
            <a:endParaRPr lang="fr-FR" b="1" dirty="0">
              <a:solidFill>
                <a:srgbClr val="00B050"/>
              </a:solidFill>
            </a:endParaRPr>
          </a:p>
          <a:p>
            <a:r>
              <a:rPr lang="fr-FR" b="1" dirty="0">
                <a:solidFill>
                  <a:srgbClr val="00B050"/>
                </a:solidFill>
              </a:rPr>
              <a:t>FROM vente V</a:t>
            </a:r>
          </a:p>
          <a:p>
            <a:r>
              <a:rPr lang="fr-FR" b="1" dirty="0">
                <a:solidFill>
                  <a:srgbClr val="00B050"/>
                </a:solidFill>
              </a:rPr>
              <a:t>WHERE </a:t>
            </a:r>
            <a:r>
              <a:rPr lang="fr-FR" b="1" dirty="0" err="1">
                <a:solidFill>
                  <a:srgbClr val="00B050"/>
                </a:solidFill>
              </a:rPr>
              <a:t>V.IdCli</a:t>
            </a:r>
            <a:r>
              <a:rPr lang="fr-FR" b="1" dirty="0">
                <a:solidFill>
                  <a:srgbClr val="00B050"/>
                </a:solidFill>
              </a:rPr>
              <a:t> = 'c1'</a:t>
            </a:r>
          </a:p>
          <a:p>
            <a:r>
              <a:rPr lang="fr-FR" dirty="0" smtClean="0"/>
              <a:t>L'union </a:t>
            </a:r>
            <a:r>
              <a:rPr lang="fr-FR" dirty="0"/>
              <a:t>élimine les doublons, pour obtenir </a:t>
            </a:r>
            <a:r>
              <a:rPr lang="fr-FR" dirty="0" smtClean="0"/>
              <a:t>les doublons </a:t>
            </a:r>
            <a:r>
              <a:rPr lang="fr-FR" dirty="0"/>
              <a:t>il faut spécifier </a:t>
            </a:r>
            <a:r>
              <a:rPr lang="fr-FR" b="1" dirty="0"/>
              <a:t>ALL </a:t>
            </a:r>
            <a:r>
              <a:rPr lang="fr-FR" dirty="0"/>
              <a:t>après UNION</a:t>
            </a:r>
          </a:p>
        </p:txBody>
      </p:sp>
    </p:spTree>
    <p:extLst>
      <p:ext uri="{BB962C8B-B14F-4D97-AF65-F5344CB8AC3E}">
        <p14:creationId xmlns:p14="http://schemas.microsoft.com/office/powerpoint/2010/main" val="300364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41805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Fonctions de </a:t>
            </a:r>
            <a:r>
              <a:rPr lang="fr-FR" b="1" dirty="0" smtClean="0"/>
              <a:t>calculs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9836" y="836712"/>
            <a:ext cx="9753600" cy="5688632"/>
          </a:xfrm>
        </p:spPr>
        <p:txBody>
          <a:bodyPr>
            <a:normAutofit/>
          </a:bodyPr>
          <a:lstStyle/>
          <a:p>
            <a:r>
              <a:rPr lang="fr-FR" dirty="0" smtClean="0"/>
              <a:t>SQL </a:t>
            </a:r>
            <a:r>
              <a:rPr lang="fr-FR" dirty="0"/>
              <a:t>fournit des fonctions de calcul opérant </a:t>
            </a:r>
            <a:r>
              <a:rPr lang="fr-FR" dirty="0" smtClean="0"/>
              <a:t>sur l'ensemble </a:t>
            </a:r>
            <a:r>
              <a:rPr lang="fr-FR" dirty="0"/>
              <a:t>des valeurs d'une colonne de table</a:t>
            </a:r>
          </a:p>
          <a:p>
            <a:r>
              <a:rPr lang="fr-FR" i="1" dirty="0"/>
              <a:t>COUNT </a:t>
            </a:r>
            <a:r>
              <a:rPr lang="fr-FR" dirty="0"/>
              <a:t>nombre de valeurs</a:t>
            </a:r>
          </a:p>
          <a:p>
            <a:r>
              <a:rPr lang="fr-FR" i="1" dirty="0"/>
              <a:t>SUM </a:t>
            </a:r>
            <a:r>
              <a:rPr lang="fr-FR" dirty="0"/>
              <a:t>somme des valeurs</a:t>
            </a:r>
          </a:p>
          <a:p>
            <a:r>
              <a:rPr lang="fr-FR" i="1" dirty="0"/>
              <a:t>AVG </a:t>
            </a:r>
            <a:r>
              <a:rPr lang="fr-FR" dirty="0"/>
              <a:t>moyenne des valeurs</a:t>
            </a:r>
          </a:p>
          <a:p>
            <a:r>
              <a:rPr lang="fr-FR" i="1" dirty="0"/>
              <a:t>MAX </a:t>
            </a:r>
            <a:r>
              <a:rPr lang="fr-FR" dirty="0"/>
              <a:t>plus grande valeur</a:t>
            </a:r>
          </a:p>
          <a:p>
            <a:r>
              <a:rPr lang="fr-FR" i="1" dirty="0"/>
              <a:t>MIN </a:t>
            </a:r>
            <a:r>
              <a:rPr lang="fr-FR" dirty="0"/>
              <a:t>plus petite </a:t>
            </a:r>
            <a:r>
              <a:rPr lang="fr-FR" dirty="0" smtClean="0"/>
              <a:t>valeur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53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Q22 Donner le nombre total de clients</a:t>
            </a:r>
          </a:p>
          <a:p>
            <a:r>
              <a:rPr lang="fr-FR" dirty="0"/>
              <a:t>SELECT COUNT ( </a:t>
            </a:r>
            <a:r>
              <a:rPr lang="fr-FR" dirty="0" err="1"/>
              <a:t>IdCli</a:t>
            </a:r>
            <a:r>
              <a:rPr lang="fr-FR" dirty="0"/>
              <a:t> )</a:t>
            </a:r>
          </a:p>
          <a:p>
            <a:r>
              <a:rPr lang="fr-FR" dirty="0"/>
              <a:t>FROM client</a:t>
            </a:r>
          </a:p>
          <a:p>
            <a:r>
              <a:rPr lang="fr-FR" dirty="0"/>
              <a:t>Q23 Donner le nombre total de clients ayant acheté des</a:t>
            </a:r>
          </a:p>
          <a:p>
            <a:r>
              <a:rPr lang="fr-FR" dirty="0"/>
              <a:t>produits</a:t>
            </a:r>
          </a:p>
          <a:p>
            <a:r>
              <a:rPr lang="fr-FR" dirty="0"/>
              <a:t>SELECT COUNT ( DISTINCT </a:t>
            </a:r>
            <a:r>
              <a:rPr lang="fr-FR" dirty="0" err="1"/>
              <a:t>IdCli</a:t>
            </a:r>
            <a:r>
              <a:rPr lang="fr-FR" dirty="0"/>
              <a:t> )</a:t>
            </a:r>
          </a:p>
          <a:p>
            <a:r>
              <a:rPr lang="fr-FR" dirty="0"/>
              <a:t>FROM vente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362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La clause GROUP </a:t>
            </a:r>
            <a:r>
              <a:rPr lang="fr-FR" b="1" dirty="0" smtClean="0"/>
              <a:t>BY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7614" y="908720"/>
            <a:ext cx="9753600" cy="5263480"/>
          </a:xfrm>
        </p:spPr>
        <p:txBody>
          <a:bodyPr>
            <a:normAutofit/>
          </a:bodyPr>
          <a:lstStyle/>
          <a:p>
            <a:r>
              <a:rPr lang="fr-FR" dirty="0" smtClean="0"/>
              <a:t>La </a:t>
            </a:r>
            <a:r>
              <a:rPr lang="fr-FR" dirty="0"/>
              <a:t>clause </a:t>
            </a:r>
            <a:r>
              <a:rPr lang="fr-FR" b="1" dirty="0"/>
              <a:t>GROUP BY </a:t>
            </a:r>
            <a:r>
              <a:rPr lang="fr-FR" dirty="0"/>
              <a:t>permet de partitionner une </a:t>
            </a:r>
            <a:r>
              <a:rPr lang="fr-FR" dirty="0" smtClean="0"/>
              <a:t>table en </a:t>
            </a:r>
            <a:r>
              <a:rPr lang="fr-FR" dirty="0"/>
              <a:t>plusieurs groupes</a:t>
            </a:r>
          </a:p>
          <a:p>
            <a:pPr lvl="1"/>
            <a:r>
              <a:rPr lang="fr-FR" dirty="0" smtClean="0"/>
              <a:t>Toutes </a:t>
            </a:r>
            <a:r>
              <a:rPr lang="fr-FR" dirty="0"/>
              <a:t>les lignes d'un même groupe ont la </a:t>
            </a:r>
            <a:r>
              <a:rPr lang="fr-FR" dirty="0" smtClean="0"/>
              <a:t>même valeur </a:t>
            </a:r>
            <a:r>
              <a:rPr lang="fr-FR" dirty="0"/>
              <a:t>pour la liste des attributs de </a:t>
            </a:r>
            <a:r>
              <a:rPr lang="fr-FR" dirty="0" smtClean="0"/>
              <a:t>partitionnement spécifiés </a:t>
            </a:r>
            <a:r>
              <a:rPr lang="fr-FR" dirty="0"/>
              <a:t>après GROUP BY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fonctions de calcul opèrent sur chaque groupe </a:t>
            </a:r>
            <a:r>
              <a:rPr lang="fr-FR" dirty="0" smtClean="0"/>
              <a:t>de valeurs</a:t>
            </a:r>
            <a:endParaRPr lang="fr-FR" dirty="0"/>
          </a:p>
          <a:p>
            <a:r>
              <a:rPr lang="fr-FR" dirty="0" smtClean="0"/>
              <a:t>Exemples </a:t>
            </a:r>
            <a:r>
              <a:rPr lang="fr-FR" dirty="0"/>
              <a:t>:</a:t>
            </a:r>
          </a:p>
          <a:p>
            <a:r>
              <a:rPr lang="fr-FR" dirty="0"/>
              <a:t>Q26 Donner pour chaque référence de produit la quantité </a:t>
            </a:r>
            <a:r>
              <a:rPr lang="fr-FR" dirty="0" smtClean="0"/>
              <a:t>totale vendue</a:t>
            </a:r>
            <a:endParaRPr lang="fr-FR" dirty="0"/>
          </a:p>
          <a:p>
            <a:r>
              <a:rPr lang="fr-FR" dirty="0"/>
              <a:t>SELECT </a:t>
            </a:r>
            <a:r>
              <a:rPr lang="fr-FR" dirty="0" err="1"/>
              <a:t>V.IdPro</a:t>
            </a:r>
            <a:r>
              <a:rPr lang="fr-FR" dirty="0"/>
              <a:t>, SUM ( </a:t>
            </a:r>
            <a:r>
              <a:rPr lang="fr-FR" dirty="0" err="1"/>
              <a:t>V.qte</a:t>
            </a:r>
            <a:r>
              <a:rPr lang="fr-FR" dirty="0"/>
              <a:t> )</a:t>
            </a:r>
          </a:p>
          <a:p>
            <a:r>
              <a:rPr lang="fr-FR" dirty="0"/>
              <a:t>FROM vente V</a:t>
            </a:r>
          </a:p>
          <a:p>
            <a:r>
              <a:rPr lang="fr-FR" dirty="0"/>
              <a:t>GROUP BY </a:t>
            </a:r>
            <a:r>
              <a:rPr lang="fr-FR" dirty="0" err="1"/>
              <a:t>V.IdPro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074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commandes SQL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De </a:t>
            </a:r>
            <a:r>
              <a:rPr lang="fr-FR" sz="3200" dirty="0"/>
              <a:t>contrôle des données :</a:t>
            </a:r>
          </a:p>
          <a:p>
            <a:pPr lvl="1"/>
            <a:r>
              <a:rPr lang="fr-FR" sz="2800" dirty="0" smtClean="0"/>
              <a:t>Contrôle </a:t>
            </a:r>
            <a:r>
              <a:rPr lang="fr-FR" sz="2800" dirty="0"/>
              <a:t>des accès concurrents</a:t>
            </a:r>
          </a:p>
          <a:p>
            <a:pPr lvl="2"/>
            <a:r>
              <a:rPr lang="fr-FR" sz="2400" b="1" dirty="0"/>
              <a:t>COMMIT</a:t>
            </a:r>
          </a:p>
          <a:p>
            <a:pPr lvl="2"/>
            <a:r>
              <a:rPr lang="fr-FR" sz="2400" b="1" dirty="0"/>
              <a:t>ROLLBACK</a:t>
            </a:r>
          </a:p>
          <a:p>
            <a:pPr lvl="1"/>
            <a:r>
              <a:rPr lang="fr-FR" sz="2800" dirty="0" smtClean="0"/>
              <a:t>Contrôle </a:t>
            </a:r>
            <a:r>
              <a:rPr lang="fr-FR" sz="2800" dirty="0"/>
              <a:t>des droits d’accès</a:t>
            </a:r>
          </a:p>
          <a:p>
            <a:pPr lvl="2"/>
            <a:r>
              <a:rPr lang="fr-FR" sz="2400" b="1" dirty="0"/>
              <a:t>GRANT</a:t>
            </a:r>
          </a:p>
          <a:p>
            <a:pPr lvl="2"/>
            <a:r>
              <a:rPr lang="fr-FR" sz="2400" b="1" dirty="0"/>
              <a:t>REVOKE</a:t>
            </a:r>
            <a:endParaRPr lang="fr-FR" sz="2400" dirty="0"/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0096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56207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La clause </a:t>
            </a:r>
            <a:r>
              <a:rPr lang="fr-FR" b="1" dirty="0" smtClean="0"/>
              <a:t>HAVING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5820" y="908720"/>
            <a:ext cx="9753600" cy="5616624"/>
          </a:xfrm>
        </p:spPr>
        <p:txBody>
          <a:bodyPr>
            <a:normAutofit/>
          </a:bodyPr>
          <a:lstStyle/>
          <a:p>
            <a:r>
              <a:rPr lang="fr-FR" dirty="0" smtClean="0"/>
              <a:t>La </a:t>
            </a:r>
            <a:r>
              <a:rPr lang="fr-FR" dirty="0"/>
              <a:t>clause </a:t>
            </a:r>
            <a:r>
              <a:rPr lang="fr-FR" b="1" dirty="0"/>
              <a:t>HAVING </a:t>
            </a:r>
            <a:r>
              <a:rPr lang="fr-FR" dirty="0"/>
              <a:t>permet de spécifier une condition de</a:t>
            </a:r>
          </a:p>
          <a:p>
            <a:r>
              <a:rPr lang="fr-FR" dirty="0"/>
              <a:t>restriction des groupes</a:t>
            </a:r>
          </a:p>
          <a:p>
            <a:pPr lvl="1"/>
            <a:r>
              <a:rPr lang="fr-FR" dirty="0" smtClean="0"/>
              <a:t>Elle </a:t>
            </a:r>
            <a:r>
              <a:rPr lang="fr-FR" dirty="0"/>
              <a:t>sert à éliminer certains groupes, comme </a:t>
            </a:r>
            <a:r>
              <a:rPr lang="fr-FR" dirty="0" smtClean="0"/>
              <a:t>WHERE sert </a:t>
            </a:r>
            <a:r>
              <a:rPr lang="fr-FR" dirty="0"/>
              <a:t>à éliminer des lignes</a:t>
            </a:r>
          </a:p>
          <a:p>
            <a:r>
              <a:rPr lang="fr-FR" dirty="0" smtClean="0"/>
              <a:t>Exemples</a:t>
            </a:r>
            <a:endParaRPr lang="fr-FR" dirty="0"/>
          </a:p>
          <a:p>
            <a:r>
              <a:rPr lang="fr-FR" dirty="0"/>
              <a:t>Q28 Donner les noms des marques dont le prix moyen des</a:t>
            </a:r>
          </a:p>
          <a:p>
            <a:r>
              <a:rPr lang="fr-FR" dirty="0"/>
              <a:t>produits est &lt; 5000F</a:t>
            </a:r>
          </a:p>
          <a:p>
            <a:r>
              <a:rPr lang="fr-FR" dirty="0"/>
              <a:t>SELECT </a:t>
            </a:r>
            <a:r>
              <a:rPr lang="fr-FR" dirty="0" err="1"/>
              <a:t>P.marque</a:t>
            </a:r>
            <a:r>
              <a:rPr lang="fr-FR" dirty="0"/>
              <a:t>, AVG ( </a:t>
            </a:r>
            <a:r>
              <a:rPr lang="fr-FR" dirty="0" err="1"/>
              <a:t>P.prix</a:t>
            </a:r>
            <a:r>
              <a:rPr lang="fr-FR" dirty="0"/>
              <a:t> )</a:t>
            </a:r>
          </a:p>
          <a:p>
            <a:r>
              <a:rPr lang="fr-FR" dirty="0"/>
              <a:t>FROM produit P</a:t>
            </a:r>
          </a:p>
          <a:p>
            <a:r>
              <a:rPr lang="fr-FR" dirty="0"/>
              <a:t>GROUP BY </a:t>
            </a:r>
            <a:r>
              <a:rPr lang="fr-FR" dirty="0" err="1"/>
              <a:t>P.marque</a:t>
            </a:r>
            <a:endParaRPr lang="fr-FR" dirty="0"/>
          </a:p>
          <a:p>
            <a:r>
              <a:rPr lang="fr-FR" dirty="0"/>
              <a:t>HAVING AVG ( </a:t>
            </a:r>
            <a:r>
              <a:rPr lang="fr-FR" dirty="0" err="1"/>
              <a:t>P.prix</a:t>
            </a:r>
            <a:r>
              <a:rPr lang="fr-FR" dirty="0"/>
              <a:t> ) &lt; </a:t>
            </a:r>
            <a:r>
              <a:rPr lang="fr-FR" dirty="0" smtClean="0"/>
              <a:t>5000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6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Q29 Donner les références des produits achetés en </a:t>
            </a:r>
            <a:r>
              <a:rPr lang="fr-FR" dirty="0" err="1"/>
              <a:t>qte</a:t>
            </a:r>
            <a:r>
              <a:rPr lang="fr-FR" dirty="0"/>
              <a:t> &gt; 10</a:t>
            </a:r>
          </a:p>
          <a:p>
            <a:r>
              <a:rPr lang="fr-FR" dirty="0"/>
              <a:t>par plus de 50 clients</a:t>
            </a:r>
          </a:p>
          <a:p>
            <a:r>
              <a:rPr lang="fr-FR" dirty="0"/>
              <a:t>SELECT </a:t>
            </a:r>
            <a:r>
              <a:rPr lang="fr-FR" dirty="0" err="1"/>
              <a:t>P.marque</a:t>
            </a:r>
            <a:r>
              <a:rPr lang="fr-FR" dirty="0"/>
              <a:t>, AVG ( </a:t>
            </a:r>
            <a:r>
              <a:rPr lang="fr-FR" dirty="0" err="1"/>
              <a:t>P.prix</a:t>
            </a:r>
            <a:r>
              <a:rPr lang="fr-FR" dirty="0"/>
              <a:t> )</a:t>
            </a:r>
          </a:p>
          <a:p>
            <a:r>
              <a:rPr lang="fr-FR" dirty="0"/>
              <a:t>FROM vente V</a:t>
            </a:r>
          </a:p>
          <a:p>
            <a:r>
              <a:rPr lang="fr-FR" dirty="0"/>
              <a:t>WHERE </a:t>
            </a:r>
            <a:r>
              <a:rPr lang="fr-FR" dirty="0" err="1"/>
              <a:t>V.qte</a:t>
            </a:r>
            <a:r>
              <a:rPr lang="fr-FR" dirty="0"/>
              <a:t> &gt; 10</a:t>
            </a:r>
          </a:p>
          <a:p>
            <a:r>
              <a:rPr lang="fr-FR" dirty="0"/>
              <a:t>GROUP BY </a:t>
            </a:r>
            <a:r>
              <a:rPr lang="fr-FR" dirty="0" err="1"/>
              <a:t>V.IdPro</a:t>
            </a:r>
            <a:endParaRPr lang="fr-FR" dirty="0"/>
          </a:p>
          <a:p>
            <a:r>
              <a:rPr lang="fr-FR" dirty="0"/>
              <a:t>HAVING COUNT (*) &gt; 50</a:t>
            </a:r>
          </a:p>
        </p:txBody>
      </p:sp>
    </p:spTree>
    <p:extLst>
      <p:ext uri="{BB962C8B-B14F-4D97-AF65-F5344CB8AC3E}">
        <p14:creationId xmlns:p14="http://schemas.microsoft.com/office/powerpoint/2010/main" val="17082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</p:spPr>
        <p:txBody>
          <a:bodyPr>
            <a:normAutofit fontScale="90000"/>
          </a:bodyPr>
          <a:lstStyle/>
          <a:p>
            <a:r>
              <a:rPr lang="fr-FR" dirty="0"/>
              <a:t>SQL peut être utilisé de 2 manières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5780" y="980728"/>
            <a:ext cx="11233248" cy="5256584"/>
          </a:xfrm>
        </p:spPr>
        <p:txBody>
          <a:bodyPr>
            <a:normAutofit/>
          </a:bodyPr>
          <a:lstStyle/>
          <a:p>
            <a:r>
              <a:rPr lang="fr-FR" sz="3200" dirty="0" smtClean="0"/>
              <a:t>en </a:t>
            </a:r>
            <a:r>
              <a:rPr lang="fr-FR" sz="3200" dirty="0"/>
              <a:t>mode interactif</a:t>
            </a:r>
          </a:p>
          <a:p>
            <a:pPr lvl="1"/>
            <a:r>
              <a:rPr lang="fr-FR" sz="2800" dirty="0" smtClean="0"/>
              <a:t>pour </a:t>
            </a:r>
            <a:r>
              <a:rPr lang="fr-FR" sz="2800" dirty="0"/>
              <a:t>apprendre le langage</a:t>
            </a:r>
          </a:p>
          <a:p>
            <a:pPr lvl="2"/>
            <a:r>
              <a:rPr lang="fr-FR" sz="2400" dirty="0"/>
              <a:t>SQL est un langage pour les </a:t>
            </a:r>
            <a:r>
              <a:rPr lang="fr-FR" sz="2400" dirty="0" smtClean="0"/>
              <a:t>développeurs n'est </a:t>
            </a:r>
            <a:r>
              <a:rPr lang="fr-FR" sz="2400" dirty="0"/>
              <a:t>pas destiné à un utilisateur final</a:t>
            </a:r>
          </a:p>
          <a:p>
            <a:pPr lvl="2"/>
            <a:r>
              <a:rPr lang="fr-FR" sz="2400" dirty="0"/>
              <a:t>Les requêtes sont envoyées à partir d'un terminal </a:t>
            </a:r>
            <a:r>
              <a:rPr lang="fr-FR" sz="2400" dirty="0" smtClean="0"/>
              <a:t>interactif auquel </a:t>
            </a:r>
            <a:r>
              <a:rPr lang="fr-FR" sz="2400" dirty="0"/>
              <a:t>les résultats sont retournés</a:t>
            </a:r>
          </a:p>
          <a:p>
            <a:pPr lvl="3"/>
            <a:r>
              <a:rPr lang="fr-FR" sz="2000" dirty="0">
                <a:solidFill>
                  <a:srgbClr val="FF0000"/>
                </a:solidFill>
              </a:rPr>
              <a:t>Ex. :</a:t>
            </a:r>
          </a:p>
          <a:p>
            <a:pPr lvl="3"/>
            <a:r>
              <a:rPr lang="fr-FR" sz="2000" dirty="0">
                <a:solidFill>
                  <a:srgbClr val="FF0000"/>
                </a:solidFill>
              </a:rPr>
              <a:t>SELECT </a:t>
            </a:r>
            <a:r>
              <a:rPr lang="fr-FR" sz="2000" dirty="0" err="1">
                <a:solidFill>
                  <a:srgbClr val="FF0000"/>
                </a:solidFill>
              </a:rPr>
              <a:t>C.ville</a:t>
            </a:r>
            <a:endParaRPr lang="fr-FR" sz="2000" dirty="0">
              <a:solidFill>
                <a:srgbClr val="FF0000"/>
              </a:solidFill>
            </a:endParaRPr>
          </a:p>
          <a:p>
            <a:pPr lvl="3"/>
            <a:r>
              <a:rPr lang="fr-FR" sz="2000" dirty="0">
                <a:solidFill>
                  <a:srgbClr val="FF0000"/>
                </a:solidFill>
              </a:rPr>
              <a:t>FROM client C</a:t>
            </a:r>
          </a:p>
          <a:p>
            <a:pPr lvl="3"/>
            <a:r>
              <a:rPr lang="fr-FR" sz="2000" dirty="0">
                <a:solidFill>
                  <a:srgbClr val="FF0000"/>
                </a:solidFill>
              </a:rPr>
              <a:t>WHERE </a:t>
            </a:r>
            <a:r>
              <a:rPr lang="fr-FR" sz="2000" dirty="0" err="1">
                <a:solidFill>
                  <a:srgbClr val="FF0000"/>
                </a:solidFill>
              </a:rPr>
              <a:t>C.IdCli</a:t>
            </a:r>
            <a:r>
              <a:rPr lang="fr-FR" sz="2000" dirty="0">
                <a:solidFill>
                  <a:srgbClr val="FF0000"/>
                </a:solidFill>
              </a:rPr>
              <a:t> = 'c1'</a:t>
            </a:r>
          </a:p>
          <a:p>
            <a:r>
              <a:rPr lang="fr-FR" sz="3200" dirty="0" smtClean="0"/>
              <a:t>en </a:t>
            </a:r>
            <a:r>
              <a:rPr lang="fr-FR" sz="3200" dirty="0"/>
              <a:t>mode intégré dans un L3G hôte</a:t>
            </a:r>
          </a:p>
          <a:p>
            <a:pPr lvl="2"/>
            <a:r>
              <a:rPr lang="fr-FR" sz="2400" dirty="0"/>
              <a:t>(COBOL, ADA, C, FORTRAN …</a:t>
            </a:r>
          </a:p>
        </p:txBody>
      </p:sp>
    </p:spTree>
    <p:extLst>
      <p:ext uri="{BB962C8B-B14F-4D97-AF65-F5344CB8AC3E}">
        <p14:creationId xmlns:p14="http://schemas.microsoft.com/office/powerpoint/2010/main" val="258115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56207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Définition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796" y="908720"/>
            <a:ext cx="10421418" cy="5760640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CRÉATION DE TABLES</a:t>
            </a:r>
          </a:p>
          <a:p>
            <a:r>
              <a:rPr lang="fr-FR" dirty="0"/>
              <a:t>La commande </a:t>
            </a:r>
            <a:r>
              <a:rPr lang="fr-FR" b="1" dirty="0"/>
              <a:t>CREATE TABLE </a:t>
            </a:r>
            <a:r>
              <a:rPr lang="fr-FR" dirty="0"/>
              <a:t>crée la définition </a:t>
            </a:r>
            <a:r>
              <a:rPr lang="fr-FR" dirty="0" smtClean="0"/>
              <a:t>d'une table</a:t>
            </a:r>
            <a:endParaRPr lang="fr-FR" dirty="0"/>
          </a:p>
          <a:p>
            <a:r>
              <a:rPr lang="fr-FR" b="1" dirty="0"/>
              <a:t>Syntaxe :</a:t>
            </a:r>
          </a:p>
          <a:p>
            <a:r>
              <a:rPr lang="fr-FR" dirty="0"/>
              <a:t>CREATE TABLE </a:t>
            </a:r>
            <a:r>
              <a:rPr lang="fr-FR" dirty="0" err="1"/>
              <a:t>table</a:t>
            </a:r>
            <a:endParaRPr lang="fr-FR" dirty="0"/>
          </a:p>
          <a:p>
            <a:r>
              <a:rPr lang="fr-FR" dirty="0"/>
              <a:t>(</a:t>
            </a:r>
          </a:p>
          <a:p>
            <a:r>
              <a:rPr lang="fr-FR" dirty="0"/>
              <a:t>-- définition des colonnes</a:t>
            </a:r>
          </a:p>
          <a:p>
            <a:r>
              <a:rPr lang="fr-FR" dirty="0"/>
              <a:t>colonne type [ NOT NULL [UNIQUE] ]</a:t>
            </a:r>
          </a:p>
          <a:p>
            <a:r>
              <a:rPr lang="fr-FR" dirty="0"/>
              <a:t>[ DEFAULT valeur ]</a:t>
            </a:r>
          </a:p>
          <a:p>
            <a:r>
              <a:rPr lang="fr-FR" dirty="0"/>
              <a:t>[ PRIMARY KEY ]</a:t>
            </a:r>
          </a:p>
          <a:p>
            <a:r>
              <a:rPr lang="fr-FR" dirty="0"/>
              <a:t>[ REFERENCES table ]</a:t>
            </a:r>
          </a:p>
          <a:p>
            <a:r>
              <a:rPr lang="fr-FR" dirty="0"/>
              <a:t>[ CHECK condition ] ,</a:t>
            </a:r>
          </a:p>
          <a:p>
            <a:r>
              <a:rPr lang="fr-FR" dirty="0"/>
              <a:t>... </a:t>
            </a:r>
            <a:r>
              <a:rPr lang="fr-FR" dirty="0" smtClean="0"/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24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56207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Définition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7614" y="980728"/>
            <a:ext cx="10349406" cy="5328592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-- contraintes de table</a:t>
            </a:r>
          </a:p>
          <a:p>
            <a:r>
              <a:rPr lang="fr-FR" dirty="0"/>
              <a:t>[ PRIMARY KEY (liste de colonnes) ],</a:t>
            </a:r>
          </a:p>
          <a:p>
            <a:r>
              <a:rPr lang="fr-FR" dirty="0"/>
              <a:t>[ UNIQUE (liste de colonnes) ] ,</a:t>
            </a:r>
          </a:p>
          <a:p>
            <a:r>
              <a:rPr lang="fr-FR" dirty="0"/>
              <a:t>... ,</a:t>
            </a:r>
          </a:p>
          <a:p>
            <a:r>
              <a:rPr lang="fr-FR" dirty="0"/>
              <a:t>[ FOREIGN KEY (liste de colonnes) REFERENCES</a:t>
            </a:r>
          </a:p>
          <a:p>
            <a:r>
              <a:rPr lang="fr-FR" dirty="0"/>
              <a:t>table</a:t>
            </a:r>
          </a:p>
          <a:p>
            <a:r>
              <a:rPr lang="en-US" dirty="0"/>
              <a:t>[ ON DELETE {RESTRICT | CASCADE | SET NULL} ]</a:t>
            </a:r>
          </a:p>
          <a:p>
            <a:r>
              <a:rPr lang="fr-FR" dirty="0"/>
              <a:t>[ ON UPDATE {RESTRICT | CASCADE | SET NULL} ] ,</a:t>
            </a:r>
          </a:p>
          <a:p>
            <a:r>
              <a:rPr lang="fr-FR" dirty="0"/>
              <a:t>... ,</a:t>
            </a:r>
          </a:p>
          <a:p>
            <a:r>
              <a:rPr lang="fr-FR" dirty="0"/>
              <a:t>[ CHECK condition ] ,</a:t>
            </a:r>
          </a:p>
          <a:p>
            <a:r>
              <a:rPr lang="fr-FR" dirty="0"/>
              <a:t>...</a:t>
            </a:r>
          </a:p>
          <a:p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50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Principaux types de </a:t>
            </a:r>
            <a:r>
              <a:rPr lang="fr-FR" b="1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7614" y="1124744"/>
            <a:ext cx="9753600" cy="5047456"/>
          </a:xfrm>
        </p:spPr>
        <p:txBody>
          <a:bodyPr/>
          <a:lstStyle/>
          <a:p>
            <a:r>
              <a:rPr lang="fr-FR" b="1" dirty="0" smtClean="0"/>
              <a:t>CHAR(n</a:t>
            </a:r>
            <a:r>
              <a:rPr lang="fr-FR" b="1" dirty="0"/>
              <a:t>)</a:t>
            </a:r>
          </a:p>
          <a:p>
            <a:r>
              <a:rPr lang="fr-FR" b="1" dirty="0"/>
              <a:t>SMALLINT</a:t>
            </a:r>
          </a:p>
          <a:p>
            <a:r>
              <a:rPr lang="fr-FR" b="1" dirty="0"/>
              <a:t>INTEGER</a:t>
            </a:r>
          </a:p>
          <a:p>
            <a:r>
              <a:rPr lang="fr-FR" b="1" dirty="0"/>
              <a:t>DECIMAL(</a:t>
            </a:r>
            <a:r>
              <a:rPr lang="fr-FR" b="1" dirty="0" err="1"/>
              <a:t>n,m</a:t>
            </a:r>
            <a:r>
              <a:rPr lang="fr-FR" b="1" dirty="0"/>
              <a:t>)</a:t>
            </a:r>
          </a:p>
          <a:p>
            <a:r>
              <a:rPr lang="fr-FR" b="1" dirty="0"/>
              <a:t>DATE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46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fric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CD52D65-A69C-4D74-A2F0-CC082336F6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Continent africain, Série Carte du monde (grand écran)</Template>
  <TotalTime>0</TotalTime>
  <Words>2291</Words>
  <Application>Microsoft Office PowerPoint</Application>
  <PresentationFormat>Personnalisé</PresentationFormat>
  <Paragraphs>350</Paragraphs>
  <Slides>51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2" baseType="lpstr">
      <vt:lpstr>Continental_Africa_16x9</vt:lpstr>
      <vt:lpstr>SQL : Un Langage Relationnel</vt:lpstr>
      <vt:lpstr>SQL</vt:lpstr>
      <vt:lpstr>Les commandes SQL :</vt:lpstr>
      <vt:lpstr>Les commandes SQL :</vt:lpstr>
      <vt:lpstr>Les commandes SQL :</vt:lpstr>
      <vt:lpstr>SQL peut être utilisé de 2 manières :</vt:lpstr>
      <vt:lpstr>Définition des données</vt:lpstr>
      <vt:lpstr>Définition des données</vt:lpstr>
      <vt:lpstr>Principaux types de données</vt:lpstr>
      <vt:lpstr>Contraintes d'intégrité</vt:lpstr>
      <vt:lpstr>Exemple</vt:lpstr>
      <vt:lpstr>Présentation PowerPoint</vt:lpstr>
      <vt:lpstr>Présentation PowerPoint</vt:lpstr>
      <vt:lpstr>CRÉATION D'INDEX</vt:lpstr>
      <vt:lpstr>Présentation PowerPoint</vt:lpstr>
      <vt:lpstr>MODIFICATION DU SCHÉMA</vt:lpstr>
      <vt:lpstr>Manipulation des données </vt:lpstr>
      <vt:lpstr>Manipulation des données </vt:lpstr>
      <vt:lpstr>Présentation PowerPoint</vt:lpstr>
      <vt:lpstr>Mise à jour UPDATE </vt:lpstr>
      <vt:lpstr>Suppression DELETE </vt:lpstr>
      <vt:lpstr>LA COMMANDE SELECT</vt:lpstr>
      <vt:lpstr>La forme générale de SELECT</vt:lpstr>
      <vt:lpstr>Exemple</vt:lpstr>
      <vt:lpstr>Présentation PowerPoint</vt:lpstr>
      <vt:lpstr>Présentation PowerPoint</vt:lpstr>
      <vt:lpstr>Présentation PowerPoint</vt:lpstr>
      <vt:lpstr>Synonyme de nom de table (ou alias)</vt:lpstr>
      <vt:lpstr>DISTINCT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Tri du résultat d'un SELECT</vt:lpstr>
      <vt:lpstr>Expression des jointures</vt:lpstr>
      <vt:lpstr>Auto-jointure</vt:lpstr>
      <vt:lpstr>Jointures externes</vt:lpstr>
      <vt:lpstr>Présentation PowerPoint</vt:lpstr>
      <vt:lpstr>Requêtes quantifiées</vt:lpstr>
      <vt:lpstr>Expression des unions</vt:lpstr>
      <vt:lpstr>Fonctions de calculs</vt:lpstr>
      <vt:lpstr>Présentation PowerPoint</vt:lpstr>
      <vt:lpstr>La clause GROUP BY</vt:lpstr>
      <vt:lpstr>La clause HAVING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2017-05-09T22:12:58Z</dcterms:created>
  <dcterms:modified xsi:type="dcterms:W3CDTF">2017-08-01T09:08:44Z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TC028048569991</vt:lpwstr>
  </property>
</Properties>
</file>