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垃圾回收机制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6D96AB-6425-435D-BB04-A364B08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err="1"/>
              <a:t>ParNew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3EBCC99-C444-4CAD-9859-B51B67A2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收集器的多线程版本</a:t>
            </a:r>
            <a:endParaRPr lang="en-US" altLang="zh-CN" dirty="0"/>
          </a:p>
          <a:p>
            <a:r>
              <a:rPr lang="zh-CN" altLang="en-US" dirty="0"/>
              <a:t>并行收集，同样会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CMS</a:t>
            </a:r>
            <a:r>
              <a:rPr lang="zh-CN" altLang="en-US" dirty="0"/>
              <a:t>收集器配合使用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UseParNewGC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CE47001-CBAF-4EE4-B6B3-A88416641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00391"/>
            <a:ext cx="3581710" cy="2308334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="" xmlns:a16="http://schemas.microsoft.com/office/drawing/2014/main" id="{26058217-30C0-4D5C-A4C2-12FAC3837631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09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73C971-EEED-4C72-80F1-545AC9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Scavenge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1182472-B277-43D1-A2B8-A43F755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并行多线程收集</a:t>
            </a:r>
            <a:endParaRPr lang="en-US" altLang="zh-CN" dirty="0"/>
          </a:p>
          <a:p>
            <a:r>
              <a:rPr lang="zh-CN" altLang="en-US" dirty="0"/>
              <a:t>可控的吞吐量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XX:GCTimeRatio</a:t>
            </a:r>
            <a:endParaRPr lang="en-US" altLang="zh-CN" dirty="0"/>
          </a:p>
          <a:p>
            <a:r>
              <a:rPr lang="zh-CN" altLang="en-US" dirty="0"/>
              <a:t>自适应调节策略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XX:UseAdaptiveSizePolicy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UseParallelGC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5B9C67A9-3B37-46A1-8F2C-769A98984446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椭圆形 4">
            <a:extLst>
              <a:ext uri="{FF2B5EF4-FFF2-40B4-BE49-F238E27FC236}">
                <a16:creationId xmlns="" xmlns:a16="http://schemas.microsoft.com/office/drawing/2014/main" id="{2973463D-8026-4C2B-B7FE-79FEB9DDB008}"/>
              </a:ext>
            </a:extLst>
          </p:cNvPr>
          <p:cNvSpPr/>
          <p:nvPr/>
        </p:nvSpPr>
        <p:spPr>
          <a:xfrm>
            <a:off x="5410200" y="2514600"/>
            <a:ext cx="2895600" cy="850641"/>
          </a:xfrm>
          <a:prstGeom prst="wedgeEllipseCallout">
            <a:avLst>
              <a:gd name="adj1" fmla="val -83669"/>
              <a:gd name="adj2" fmla="val 64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1/(1+GCTimeRatio)</a:t>
            </a:r>
          </a:p>
          <a:p>
            <a:pPr algn="ctr"/>
            <a:r>
              <a:rPr lang="zh-CN" altLang="en-US" dirty="0"/>
              <a:t>默认为</a:t>
            </a:r>
            <a:r>
              <a:rPr lang="en-US" altLang="zh-CN" dirty="0"/>
              <a:t>99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8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A27CBC-C892-463A-B5F5-106526B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8E08D-D1F1-4FD4-82BF-E786686A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收集器的老年代版本，单线程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整理算法，会导致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en-US" altLang="zh-CN" dirty="0"/>
              <a:t>CMS</a:t>
            </a:r>
            <a:r>
              <a:rPr lang="zh-CN" altLang="en-US" dirty="0"/>
              <a:t>收集器的预备方案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3F6C7E9A-56A4-432B-B9C8-A9C0825B7DAB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37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16C68A-DB07-4946-A549-BF6514E7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7E5BF8-AF39-440A-8362-41E62DF6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Scavenge</a:t>
            </a:r>
            <a:r>
              <a:rPr lang="zh-CN" altLang="en-US" dirty="0"/>
              <a:t>收集器的老年代版本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清理算法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98086F78-F9F2-4E47-99D6-DED75EC2974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8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73DC53-2EC5-48F2-8705-E3762325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CMS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1AB840-317A-43BF-BAFA-A0D5257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追求最短回收停顿时间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/>
          </a:p>
          <a:p>
            <a:r>
              <a:rPr lang="zh-CN" altLang="en-US" dirty="0">
                <a:hlinkClick r:id="rId2" action="ppaction://hlinksldjump"/>
              </a:rPr>
              <a:t>收集过程</a:t>
            </a:r>
            <a:endParaRPr lang="en-US" altLang="zh-CN" dirty="0"/>
          </a:p>
          <a:p>
            <a:r>
              <a:rPr lang="zh-CN" altLang="en-US" dirty="0"/>
              <a:t>产生浮动垃圾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XX:CMSInitiatingOccupancyFraction</a:t>
            </a:r>
            <a:endParaRPr lang="en-US" altLang="zh-CN" dirty="0"/>
          </a:p>
          <a:p>
            <a:r>
              <a:rPr lang="zh-CN" altLang="en-US" dirty="0"/>
              <a:t>内存碎片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-XX:+</a:t>
            </a:r>
            <a:r>
              <a:rPr lang="en-US" altLang="zh-CN" dirty="0" err="1"/>
              <a:t>UseCMSCompactAtFullCollection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5" name="左箭头 5">
            <a:hlinkClick r:id="rId3" action="ppaction://hlinksldjump"/>
            <a:extLst>
              <a:ext uri="{FF2B5EF4-FFF2-40B4-BE49-F238E27FC236}">
                <a16:creationId xmlns="" xmlns:a16="http://schemas.microsoft.com/office/drawing/2014/main" id="{CA85F01B-C80E-440A-921B-AB919ED3E63D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4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428923-FE8D-4A5E-8399-448CA56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CMS</a:t>
            </a:r>
            <a:r>
              <a:rPr lang="zh-CN" altLang="en-US" b="1" dirty="0"/>
              <a:t>收集器收集过程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7C129F-4EDC-4808-A20C-9B8EC77C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754A6D3-370F-4B5E-9D4E-405A89996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1" y="3200400"/>
            <a:ext cx="8145537" cy="16002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="" xmlns:a16="http://schemas.microsoft.com/office/drawing/2014/main" id="{117DD586-C6B2-4DBA-AA7F-0F4FA470D20B}"/>
              </a:ext>
            </a:extLst>
          </p:cNvPr>
          <p:cNvSpPr/>
          <p:nvPr/>
        </p:nvSpPr>
        <p:spPr>
          <a:xfrm>
            <a:off x="2329498" y="3657600"/>
            <a:ext cx="990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F0BC573B-6D5D-47A4-9A1F-20956D9E54B9}"/>
              </a:ext>
            </a:extLst>
          </p:cNvPr>
          <p:cNvSpPr/>
          <p:nvPr/>
        </p:nvSpPr>
        <p:spPr>
          <a:xfrm>
            <a:off x="3358976" y="4114800"/>
            <a:ext cx="1295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E3470D79-5A95-417F-81B8-77B414450ABE}"/>
              </a:ext>
            </a:extLst>
          </p:cNvPr>
          <p:cNvSpPr/>
          <p:nvPr/>
        </p:nvSpPr>
        <p:spPr>
          <a:xfrm>
            <a:off x="4730576" y="32766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335A8BC2-1B9C-468D-ABC5-3109A5DF30EA}"/>
              </a:ext>
            </a:extLst>
          </p:cNvPr>
          <p:cNvSpPr/>
          <p:nvPr/>
        </p:nvSpPr>
        <p:spPr>
          <a:xfrm>
            <a:off x="5797376" y="4069702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="" xmlns:a16="http://schemas.microsoft.com/office/drawing/2014/main" id="{11A97F52-2AA2-4D4C-B8CB-49337D7C8EC9}"/>
              </a:ext>
            </a:extLst>
          </p:cNvPr>
          <p:cNvSpPr/>
          <p:nvPr/>
        </p:nvSpPr>
        <p:spPr>
          <a:xfrm>
            <a:off x="856083" y="2694538"/>
            <a:ext cx="1905000" cy="571500"/>
          </a:xfrm>
          <a:prstGeom prst="wedgeRectCallout">
            <a:avLst>
              <a:gd name="adj1" fmla="val 48718"/>
              <a:gd name="adj2" fmla="val 11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GC Roots</a:t>
            </a:r>
            <a:r>
              <a:rPr lang="zh-CN" altLang="zh-CN" sz="1600" dirty="0"/>
              <a:t>可以直接关联到对象的标记</a:t>
            </a:r>
            <a:endParaRPr lang="zh-CN" altLang="en-US" sz="1600" dirty="0"/>
          </a:p>
        </p:txBody>
      </p:sp>
      <p:sp>
        <p:nvSpPr>
          <p:cNvPr id="10" name="对话气泡: 矩形 9">
            <a:extLst>
              <a:ext uri="{FF2B5EF4-FFF2-40B4-BE49-F238E27FC236}">
                <a16:creationId xmlns="" xmlns:a16="http://schemas.microsoft.com/office/drawing/2014/main" id="{D1F9FD49-26D5-4428-9801-DAAB62451DAA}"/>
              </a:ext>
            </a:extLst>
          </p:cNvPr>
          <p:cNvSpPr/>
          <p:nvPr/>
        </p:nvSpPr>
        <p:spPr>
          <a:xfrm>
            <a:off x="1553590" y="4906963"/>
            <a:ext cx="2286000" cy="571500"/>
          </a:xfrm>
          <a:prstGeom prst="wedgeRectCallout">
            <a:avLst>
              <a:gd name="adj1" fmla="val 39167"/>
              <a:gd name="adj2" fmla="val -8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从</a:t>
            </a:r>
            <a:r>
              <a:rPr lang="en-US" altLang="zh-CN" dirty="0"/>
              <a:t>GC Roots </a:t>
            </a:r>
            <a:r>
              <a:rPr lang="zh-CN" altLang="zh-CN" dirty="0"/>
              <a:t>出发标记出所有可达的对象</a:t>
            </a:r>
            <a:endParaRPr lang="zh-CN" altLang="en-US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="" xmlns:a16="http://schemas.microsoft.com/office/drawing/2014/main" id="{C924F5C4-5796-49EF-AB12-9A7E44E4E922}"/>
              </a:ext>
            </a:extLst>
          </p:cNvPr>
          <p:cNvSpPr/>
          <p:nvPr/>
        </p:nvSpPr>
        <p:spPr>
          <a:xfrm>
            <a:off x="4654376" y="2476500"/>
            <a:ext cx="2157014" cy="602602"/>
          </a:xfrm>
          <a:prstGeom prst="wedgeRectCallout">
            <a:avLst>
              <a:gd name="adj1" fmla="val -33378"/>
              <a:gd name="adj2" fmla="val 79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标记变动的那部分记录进行修正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="" xmlns:a16="http://schemas.microsoft.com/office/drawing/2014/main" id="{76180203-8BF5-44DD-8850-5C7D1CE31000}"/>
              </a:ext>
            </a:extLst>
          </p:cNvPr>
          <p:cNvSpPr/>
          <p:nvPr/>
        </p:nvSpPr>
        <p:spPr>
          <a:xfrm>
            <a:off x="6201790" y="4921898"/>
            <a:ext cx="2004614" cy="523130"/>
          </a:xfrm>
          <a:prstGeom prst="wedgeRectCallout">
            <a:avLst>
              <a:gd name="adj1" fmla="val -37589"/>
              <a:gd name="adj2" fmla="val -8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标记清除算法进行清除</a:t>
            </a:r>
          </a:p>
        </p:txBody>
      </p:sp>
      <p:sp>
        <p:nvSpPr>
          <p:cNvPr id="14" name="左箭头 5">
            <a:hlinkClick r:id="rId3" action="ppaction://hlinksldjump"/>
            <a:extLst>
              <a:ext uri="{FF2B5EF4-FFF2-40B4-BE49-F238E27FC236}">
                <a16:creationId xmlns="" xmlns:a16="http://schemas.microsoft.com/office/drawing/2014/main" id="{74118FD8-39C1-4EF6-A3C3-AF2D31D87C7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19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C2E6E7-62F7-4375-B3C8-119094AC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34441A-29FF-47A7-B7A6-D8A56A8F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2" action="ppaction://hlinksldjump"/>
              </a:rPr>
              <a:t>分区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逻辑分代</a:t>
            </a:r>
            <a:endParaRPr lang="en-US" altLang="zh-CN" dirty="0"/>
          </a:p>
          <a:p>
            <a:r>
              <a:rPr lang="en-US" altLang="zh-CN" dirty="0" smtClean="0">
                <a:hlinkClick r:id="rId4" action="ppaction://hlinksldjump"/>
              </a:rPr>
              <a:t>RSet</a:t>
            </a:r>
            <a:endParaRPr lang="en-US" altLang="zh-CN" dirty="0"/>
          </a:p>
          <a:p>
            <a:r>
              <a:rPr lang="en-US" altLang="zh-CN" dirty="0" smtClean="0">
                <a:hlinkClick r:id="rId5" action="ppaction://hlinksldjump"/>
              </a:rPr>
              <a:t>CSet</a:t>
            </a:r>
            <a:endParaRPr lang="en-US" altLang="zh-CN" dirty="0"/>
          </a:p>
          <a:p>
            <a:r>
              <a:rPr lang="zh-CN" altLang="en-US" dirty="0">
                <a:hlinkClick r:id="rId6" action="ppaction://hlinksldjump"/>
              </a:rPr>
              <a:t>收集过程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17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A6D4E9-CA10-421E-A956-8CD59555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分区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CDE372E3-3044-4DAE-BBFF-FE000657B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391400" cy="375833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="" xmlns:a16="http://schemas.microsoft.com/office/drawing/2014/main" id="{6EB16C0B-74FC-4F27-B746-CAA43D6532CE}"/>
              </a:ext>
            </a:extLst>
          </p:cNvPr>
          <p:cNvSpPr/>
          <p:nvPr/>
        </p:nvSpPr>
        <p:spPr>
          <a:xfrm>
            <a:off x="533400" y="2667000"/>
            <a:ext cx="2362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27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AF8E58-32EC-45E2-B7FE-D2B9281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逻辑分代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88C178E-E1C1-4C13-912C-0126A11D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原收集器内存分布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G1</a:t>
            </a:r>
            <a:r>
              <a:rPr lang="zh-CN" altLang="en-US" dirty="0"/>
              <a:t>收集器的内存分布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F31DB11-19EF-40AD-9E57-FED7959D3F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54" y="2590800"/>
            <a:ext cx="7044291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CCE3A2D-4574-43C1-B829-781DBA2F9F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63181"/>
            <a:ext cx="2827265" cy="281964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="" xmlns:a16="http://schemas.microsoft.com/office/drawing/2014/main" id="{B349CFF5-955A-4998-BBD5-64DA3D012B39}"/>
              </a:ext>
            </a:extLst>
          </p:cNvPr>
          <p:cNvSpPr/>
          <p:nvPr/>
        </p:nvSpPr>
        <p:spPr>
          <a:xfrm>
            <a:off x="4953000" y="59436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3BCD8313-04F9-45F9-9C1A-6330E669DBED}"/>
              </a:ext>
            </a:extLst>
          </p:cNvPr>
          <p:cNvSpPr/>
          <p:nvPr/>
        </p:nvSpPr>
        <p:spPr>
          <a:xfrm>
            <a:off x="5943600" y="5562600"/>
            <a:ext cx="1295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54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511997-0293-4615-8113-EC849C5D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en-US" altLang="zh-CN" b="1" dirty="0" err="1"/>
              <a:t>RSet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B30ED33-F707-43D0-956D-AA290177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对象引用的记忆集合</a:t>
            </a:r>
            <a:endParaRPr lang="en-US" altLang="zh-CN" dirty="0"/>
          </a:p>
          <a:p>
            <a:r>
              <a:rPr lang="zh-CN" altLang="en-US" dirty="0"/>
              <a:t>便于快速扫描定位存活对象</a:t>
            </a:r>
          </a:p>
        </p:txBody>
      </p:sp>
    </p:spTree>
    <p:extLst>
      <p:ext uri="{BB962C8B-B14F-4D97-AF65-F5344CB8AC3E}">
        <p14:creationId xmlns="" xmlns:p14="http://schemas.microsoft.com/office/powerpoint/2010/main" val="38838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几个关键词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GC Roots</a:t>
            </a:r>
            <a:endParaRPr lang="en-US" altLang="zh-CN" dirty="0"/>
          </a:p>
          <a:p>
            <a:r>
              <a:rPr lang="en-US" altLang="zh-CN" dirty="0"/>
              <a:t>Stop the World</a:t>
            </a:r>
          </a:p>
          <a:p>
            <a:r>
              <a:rPr lang="en-US" altLang="zh-CN" dirty="0"/>
              <a:t>Safe point</a:t>
            </a:r>
          </a:p>
          <a:p>
            <a:r>
              <a:rPr lang="en-US" altLang="zh-CN" dirty="0"/>
              <a:t>Safe Region</a:t>
            </a:r>
          </a:p>
          <a:p>
            <a:r>
              <a:rPr lang="en-US" altLang="zh-CN" dirty="0"/>
              <a:t>Minor GC</a:t>
            </a:r>
          </a:p>
          <a:p>
            <a:r>
              <a:rPr lang="en-US" altLang="zh-CN" dirty="0"/>
              <a:t>Major GC</a:t>
            </a:r>
          </a:p>
          <a:p>
            <a:r>
              <a:rPr lang="en-US" altLang="zh-CN" dirty="0"/>
              <a:t>Full GC</a:t>
            </a:r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F6F3FD-CD9B-47E1-B3C8-1C7BFD4B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en-US" altLang="zh-CN" b="1" dirty="0" err="1"/>
              <a:t>CSet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2D35116-6FE5-4A81-AD2D-079BBD10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收集集合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4DF75A3-DC77-44C5-BDB5-455004991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7635"/>
            <a:ext cx="6248400" cy="4610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740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4BFFBD-BF3F-4C61-BAF2-1FD115B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收集过程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7CDA350-2B7B-40BB-B7F9-BB7830F4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3AA2CB2-ECE9-46DB-80CB-F2A58E87D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7" y="3200400"/>
            <a:ext cx="848554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3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EE1DA9F-D225-4332-8994-DB2E39000712}"/>
              </a:ext>
            </a:extLst>
          </p:cNvPr>
          <p:cNvSpPr/>
          <p:nvPr/>
        </p:nvSpPr>
        <p:spPr>
          <a:xfrm>
            <a:off x="1653903" y="2967335"/>
            <a:ext cx="58361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58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常见的几种垃圾收集算法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标记</a:t>
            </a:r>
            <a:r>
              <a:rPr lang="en-US" altLang="zh-CN" dirty="0">
                <a:hlinkClick r:id="rId2" action="ppaction://hlinksldjump"/>
              </a:rPr>
              <a:t>-</a:t>
            </a:r>
            <a:r>
              <a:rPr lang="zh-CN" altLang="en-US" dirty="0">
                <a:hlinkClick r:id="rId2" action="ppaction://hlinksldjump"/>
              </a:rPr>
              <a:t>清除算法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复制算法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标记整理算法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垃圾收集器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年轻代收集器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b="1" dirty="0">
                <a:hlinkClick r:id="rId2" action="ppaction://hlinksldjump"/>
              </a:rPr>
              <a:t>Serial</a:t>
            </a:r>
            <a:r>
              <a:rPr lang="zh-CN" altLang="en-US" b="1" dirty="0">
                <a:hlinkClick r:id="rId2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hlinkClick r:id="rId3" action="ppaction://hlinksldjump"/>
              </a:rPr>
              <a:t>ParNew</a:t>
            </a:r>
            <a:r>
              <a:rPr lang="zh-CN" altLang="en-US" b="1" dirty="0">
                <a:hlinkClick r:id="rId3" action="ppaction://hlinksldjump"/>
              </a:rPr>
              <a:t>收集器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4" action="ppaction://hlinksldjump"/>
              </a:rPr>
              <a:t>Parallel Scavenge</a:t>
            </a:r>
            <a:r>
              <a:rPr lang="zh-CN" altLang="en-US" b="1" dirty="0">
                <a:hlinkClick r:id="rId4" action="ppaction://hlinksldjump"/>
              </a:rPr>
              <a:t>收集器</a:t>
            </a:r>
            <a:endParaRPr lang="en-US" altLang="zh-CN" dirty="0"/>
          </a:p>
          <a:p>
            <a:r>
              <a:rPr lang="zh-CN" altLang="en-US" dirty="0"/>
              <a:t>老年代收集器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5" action="ppaction://hlinksldjump"/>
              </a:rPr>
              <a:t>Serial Old</a:t>
            </a:r>
            <a:r>
              <a:rPr lang="zh-CN" altLang="en-US" b="1" dirty="0">
                <a:hlinkClick r:id="rId5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6" action="ppaction://hlinksldjump"/>
              </a:rPr>
              <a:t>Parallel Old</a:t>
            </a:r>
            <a:r>
              <a:rPr lang="zh-CN" altLang="en-US" b="1" dirty="0">
                <a:hlinkClick r:id="rId6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7" action="ppaction://hlinksldjump"/>
              </a:rPr>
              <a:t>CMS</a:t>
            </a:r>
            <a:r>
              <a:rPr lang="zh-CN" altLang="en-US" b="1" dirty="0">
                <a:hlinkClick r:id="rId7" action="ppaction://hlinksldjump"/>
              </a:rPr>
              <a:t>收集器</a:t>
            </a:r>
            <a:endParaRPr lang="zh-CN" altLang="en-US" b="1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虚拟机栈中引用的对象</a:t>
            </a:r>
            <a:endParaRPr lang="en-US" altLang="zh-CN" dirty="0"/>
          </a:p>
          <a:p>
            <a:r>
              <a:rPr lang="zh-CN" altLang="en-US" dirty="0"/>
              <a:t>方法区中类静态属性引用的对象</a:t>
            </a:r>
            <a:endParaRPr lang="en-US" altLang="zh-CN" dirty="0"/>
          </a:p>
          <a:p>
            <a:r>
              <a:rPr lang="zh-CN" altLang="en-US" dirty="0"/>
              <a:t>方法区中常量引用的对象</a:t>
            </a:r>
            <a:endParaRPr lang="en-US" altLang="zh-CN" dirty="0"/>
          </a:p>
          <a:p>
            <a:r>
              <a:rPr lang="zh-CN" altLang="en-US" dirty="0"/>
              <a:t>本地方法栈中引用的对象</a:t>
            </a:r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</a:p>
        </p:txBody>
      </p:sp>
      <p:pic>
        <p:nvPicPr>
          <p:cNvPr id="1026" name="Picture 2" descr="C:\Users\Administrator\Desktop\标记-清除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114800" cy="225241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标记-清除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124325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6002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zh-CN" sz="3200" dirty="0"/>
              <a:t>、效率问题，不管是标记还是清除，效率都不高；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73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zh-CN" sz="2800" dirty="0"/>
              <a:t>、空间问题，标记清除之后，会留下很多不连续的内存碎片，而空间碎片的增多不利于大对象的分配，可能会提前触发一次</a:t>
            </a:r>
            <a:r>
              <a:rPr lang="en-US" altLang="zh-CN" sz="2800" dirty="0"/>
              <a:t>GC</a:t>
            </a:r>
            <a:r>
              <a:rPr lang="zh-CN" altLang="en-US" sz="2800" dirty="0"/>
              <a:t>；</a:t>
            </a:r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复制算法</a:t>
            </a:r>
          </a:p>
        </p:txBody>
      </p:sp>
      <p:pic>
        <p:nvPicPr>
          <p:cNvPr id="2050" name="Picture 2" descr="C:\Users\Administrator\Desktop\复制算法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3" y="1600201"/>
            <a:ext cx="7829287" cy="4581859"/>
          </a:xfrm>
          <a:prstGeom prst="rect">
            <a:avLst/>
          </a:prstGeom>
          <a:noFill/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</a:t>
            </a:r>
          </a:p>
        </p:txBody>
      </p:sp>
      <p:pic>
        <p:nvPicPr>
          <p:cNvPr id="3074" name="Picture 2" descr="C:\Users\Administrator\Desktop\标记-整理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4" y="1777467"/>
            <a:ext cx="7828572" cy="4171429"/>
          </a:xfrm>
          <a:prstGeom prst="rect">
            <a:avLst/>
          </a:prstGeom>
          <a:noFill/>
        </p:spPr>
      </p:pic>
      <p:sp>
        <p:nvSpPr>
          <p:cNvPr id="4" name="左箭头 4">
            <a:hlinkClick r:id="rId3" action="ppaction://hlinksldjump"/>
            <a:extLst>
              <a:ext uri="{FF2B5EF4-FFF2-40B4-BE49-F238E27FC236}">
                <a16:creationId xmlns="" xmlns:a16="http://schemas.microsoft.com/office/drawing/2014/main" id="{208352A4-260F-46D1-A9C5-EC039A6D0748}"/>
              </a:ext>
            </a:extLst>
          </p:cNvPr>
          <p:cNvSpPr/>
          <p:nvPr/>
        </p:nvSpPr>
        <p:spPr>
          <a:xfrm>
            <a:off x="8029086" y="756704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BCF635-C089-4C25-BD08-2F46025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BFE2DE-1CD7-4098-9716-2F2A3BFB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单线程，简单高效</a:t>
            </a:r>
            <a:endParaRPr lang="en-US" altLang="zh-CN" dirty="0"/>
          </a:p>
          <a:p>
            <a:r>
              <a:rPr lang="zh-CN" altLang="en-US" dirty="0"/>
              <a:t>暂停用户线程，直到收集完成</a:t>
            </a:r>
            <a:endParaRPr lang="en-US" altLang="zh-CN" dirty="0"/>
          </a:p>
          <a:p>
            <a:r>
              <a:rPr lang="en-US" altLang="zh-CN" dirty="0" err="1"/>
              <a:t>Jvm</a:t>
            </a:r>
            <a:r>
              <a:rPr lang="zh-CN" altLang="en-US" dirty="0"/>
              <a:t>运行在</a:t>
            </a:r>
            <a:r>
              <a:rPr lang="en-US" altLang="zh-CN" dirty="0"/>
              <a:t>client</a:t>
            </a:r>
            <a:r>
              <a:rPr lang="zh-CN" altLang="en-US" dirty="0"/>
              <a:t>模式下的默认收集器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D129BC6-18E1-4BBF-A750-6BA5E45AF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3452159" cy="1920406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="" xmlns:a16="http://schemas.microsoft.com/office/drawing/2014/main" id="{E9544EBE-2ECB-49FB-A249-6E939AABB355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58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580</Words>
  <Application>Microsoft Office PowerPoint</Application>
  <PresentationFormat>全屏显示(4:3)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JVM</vt:lpstr>
      <vt:lpstr>几个关键词</vt:lpstr>
      <vt:lpstr>常见的几种垃圾收集算法</vt:lpstr>
      <vt:lpstr>垃圾收集器</vt:lpstr>
      <vt:lpstr>幻灯片 5</vt:lpstr>
      <vt:lpstr>标记-清除算法</vt:lpstr>
      <vt:lpstr>复制算法</vt:lpstr>
      <vt:lpstr>标记-整理算法</vt:lpstr>
      <vt:lpstr>Serial收集器</vt:lpstr>
      <vt:lpstr>ParNew收集器</vt:lpstr>
      <vt:lpstr>Parallel Scavenge收集器</vt:lpstr>
      <vt:lpstr>Serial Old收集器</vt:lpstr>
      <vt:lpstr>Parallel Old收集器</vt:lpstr>
      <vt:lpstr>CMS收集器</vt:lpstr>
      <vt:lpstr>CMS收集器收集过程</vt:lpstr>
      <vt:lpstr>G1收集器</vt:lpstr>
      <vt:lpstr>G1收集器-分区</vt:lpstr>
      <vt:lpstr>G1收集器-逻辑分代</vt:lpstr>
      <vt:lpstr>G1收集器-RSet</vt:lpstr>
      <vt:lpstr>G1收集器-CSet</vt:lpstr>
      <vt:lpstr>G1收集器-收集过程</vt:lpstr>
      <vt:lpstr>幻灯片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161</cp:revision>
  <dcterms:created xsi:type="dcterms:W3CDTF">2006-08-16T00:00:00Z</dcterms:created>
  <dcterms:modified xsi:type="dcterms:W3CDTF">2018-09-18T14:50:42Z</dcterms:modified>
</cp:coreProperties>
</file>