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8F4F-A71B-4C6F-92AB-0C074C91CC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a:extLst>
              <a:ext uri="{FF2B5EF4-FFF2-40B4-BE49-F238E27FC236}">
                <a16:creationId xmlns:a16="http://schemas.microsoft.com/office/drawing/2014/main" id="{2B953F7D-084E-46E5-A26E-E5C163A59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a:extLst>
              <a:ext uri="{FF2B5EF4-FFF2-40B4-BE49-F238E27FC236}">
                <a16:creationId xmlns:a16="http://schemas.microsoft.com/office/drawing/2014/main" id="{50854A28-EC79-408D-8303-2E5E238345A7}"/>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B9912C4F-9B17-45CE-A18B-0B0C583CB58E}"/>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5EE93CB1-ACBB-4094-8A33-74C1DF8E85A3}"/>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218776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D254-D855-4448-8203-C2836F32B54A}"/>
              </a:ext>
            </a:extLst>
          </p:cNvPr>
          <p:cNvSpPr>
            <a:spLocks noGrp="1"/>
          </p:cNvSpPr>
          <p:nvPr>
            <p:ph type="title"/>
          </p:nvPr>
        </p:nvSpPr>
        <p:spPr/>
        <p:txBody>
          <a:bodyPr/>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A3816B88-367A-4DE7-8F7C-A7EACB252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CAC864CF-7081-4C9E-B007-21320555FE2A}"/>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0401D21A-73AB-445C-AACD-FF9B7C9F0766}"/>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125CABA-8D56-453F-B594-D2139ED07A68}"/>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70424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113BD4-EC59-4677-8A88-5F46820210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a:extLst>
              <a:ext uri="{FF2B5EF4-FFF2-40B4-BE49-F238E27FC236}">
                <a16:creationId xmlns:a16="http://schemas.microsoft.com/office/drawing/2014/main" id="{FFD21E95-6B64-499D-B8D7-B45334040F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6BD45B22-13AA-4067-9B20-48E2DD6EB40A}"/>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695AEB8C-BEEC-40FF-BCB4-F1BB92BDA676}"/>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DF10425-CD18-47D2-AC69-6170EFB2B9B7}"/>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213628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1709-6A20-489B-BE4C-29B9DDDE5EBD}"/>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CA89136F-6C5B-4F9F-A9AF-5FF6E1F55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64A72E8B-988A-48F0-8FE4-60052FC92482}"/>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0F1837CB-4254-48AD-9E91-62C9E9BEB7D7}"/>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231A1CC1-B33E-4618-A86C-FE619F465CEB}"/>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218424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9F7D-A20C-43F3-B6E1-EED7AA5CE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a:extLst>
              <a:ext uri="{FF2B5EF4-FFF2-40B4-BE49-F238E27FC236}">
                <a16:creationId xmlns:a16="http://schemas.microsoft.com/office/drawing/2014/main" id="{71EC8D03-639B-4B7E-914D-543580067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0F5EA-CD8A-4FD9-8AAB-99727387EE65}"/>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8839A976-4439-4B36-8571-8FE47AD82237}"/>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51FBFBC0-089C-4161-AC86-302F09D5F99A}"/>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62816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887-B572-4729-9BCA-232A1013A836}"/>
              </a:ext>
            </a:extLst>
          </p:cNvPr>
          <p:cNvSpPr>
            <a:spLocks noGrp="1"/>
          </p:cNvSpPr>
          <p:nvPr>
            <p:ph type="title"/>
          </p:nvPr>
        </p:nvSpPr>
        <p:spPr/>
        <p:txBody>
          <a:bodyPr/>
          <a:lstStyle/>
          <a:p>
            <a:r>
              <a:rPr lang="en-US"/>
              <a:t>Click to edit Master title style</a:t>
            </a:r>
            <a:endParaRPr lang="lt-LT"/>
          </a:p>
        </p:txBody>
      </p:sp>
      <p:sp>
        <p:nvSpPr>
          <p:cNvPr id="3" name="Content Placeholder 2">
            <a:extLst>
              <a:ext uri="{FF2B5EF4-FFF2-40B4-BE49-F238E27FC236}">
                <a16:creationId xmlns:a16="http://schemas.microsoft.com/office/drawing/2014/main" id="{F46DD5A0-1C08-4BD5-B69D-185C92283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a:extLst>
              <a:ext uri="{FF2B5EF4-FFF2-40B4-BE49-F238E27FC236}">
                <a16:creationId xmlns:a16="http://schemas.microsoft.com/office/drawing/2014/main" id="{5413F744-9AC0-41FE-9F89-453BEBB80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a:extLst>
              <a:ext uri="{FF2B5EF4-FFF2-40B4-BE49-F238E27FC236}">
                <a16:creationId xmlns:a16="http://schemas.microsoft.com/office/drawing/2014/main" id="{F418DA27-932F-4070-883F-6546D2B5A7D8}"/>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6" name="Footer Placeholder 5">
            <a:extLst>
              <a:ext uri="{FF2B5EF4-FFF2-40B4-BE49-F238E27FC236}">
                <a16:creationId xmlns:a16="http://schemas.microsoft.com/office/drawing/2014/main" id="{8E5D71A8-5301-441A-87F9-3163CD667516}"/>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DEF00DD2-C810-4CA5-9EC8-E280CE6FAB53}"/>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69860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BCF8-BD34-44FB-83F9-689089B8205F}"/>
              </a:ext>
            </a:extLst>
          </p:cNvPr>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a:extLst>
              <a:ext uri="{FF2B5EF4-FFF2-40B4-BE49-F238E27FC236}">
                <a16:creationId xmlns:a16="http://schemas.microsoft.com/office/drawing/2014/main" id="{45B47EC3-4292-4BAC-8349-B9F7BFBBA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8BE74-44FF-4CE3-B548-8D39E31359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a:extLst>
              <a:ext uri="{FF2B5EF4-FFF2-40B4-BE49-F238E27FC236}">
                <a16:creationId xmlns:a16="http://schemas.microsoft.com/office/drawing/2014/main" id="{635724C6-CBF8-4C6C-A8B9-CE4704C3D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994C3-534D-403A-9563-0CFA2ACE29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a:extLst>
              <a:ext uri="{FF2B5EF4-FFF2-40B4-BE49-F238E27FC236}">
                <a16:creationId xmlns:a16="http://schemas.microsoft.com/office/drawing/2014/main" id="{8C472AE4-406F-4BBF-B112-19CE71B1788E}"/>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8" name="Footer Placeholder 7">
            <a:extLst>
              <a:ext uri="{FF2B5EF4-FFF2-40B4-BE49-F238E27FC236}">
                <a16:creationId xmlns:a16="http://schemas.microsoft.com/office/drawing/2014/main" id="{75CA66E1-5A4A-4DBF-995F-3B72183D76EB}"/>
              </a:ext>
            </a:extLst>
          </p:cNvPr>
          <p:cNvSpPr>
            <a:spLocks noGrp="1"/>
          </p:cNvSpPr>
          <p:nvPr>
            <p:ph type="ftr" sz="quarter" idx="11"/>
          </p:nvPr>
        </p:nvSpPr>
        <p:spPr/>
        <p:txBody>
          <a:bodyPr/>
          <a:lstStyle/>
          <a:p>
            <a:endParaRPr lang="lt-LT"/>
          </a:p>
        </p:txBody>
      </p:sp>
      <p:sp>
        <p:nvSpPr>
          <p:cNvPr id="9" name="Slide Number Placeholder 8">
            <a:extLst>
              <a:ext uri="{FF2B5EF4-FFF2-40B4-BE49-F238E27FC236}">
                <a16:creationId xmlns:a16="http://schemas.microsoft.com/office/drawing/2014/main" id="{C7B631AB-5E4D-4E4D-8B9C-C3D5655E1523}"/>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146154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3A2-B409-4288-8726-3B03616217E5}"/>
              </a:ext>
            </a:extLst>
          </p:cNvPr>
          <p:cNvSpPr>
            <a:spLocks noGrp="1"/>
          </p:cNvSpPr>
          <p:nvPr>
            <p:ph type="title"/>
          </p:nvPr>
        </p:nvSpPr>
        <p:spPr/>
        <p:txBody>
          <a:bodyPr/>
          <a:lstStyle/>
          <a:p>
            <a:r>
              <a:rPr lang="en-US"/>
              <a:t>Click to edit Master title style</a:t>
            </a:r>
            <a:endParaRPr lang="lt-LT"/>
          </a:p>
        </p:txBody>
      </p:sp>
      <p:sp>
        <p:nvSpPr>
          <p:cNvPr id="3" name="Date Placeholder 2">
            <a:extLst>
              <a:ext uri="{FF2B5EF4-FFF2-40B4-BE49-F238E27FC236}">
                <a16:creationId xmlns:a16="http://schemas.microsoft.com/office/drawing/2014/main" id="{06D1EBD7-ACD5-4DC4-A31A-78E4ADA3F06A}"/>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4" name="Footer Placeholder 3">
            <a:extLst>
              <a:ext uri="{FF2B5EF4-FFF2-40B4-BE49-F238E27FC236}">
                <a16:creationId xmlns:a16="http://schemas.microsoft.com/office/drawing/2014/main" id="{BAB940E4-65D7-44BE-BAB9-4BCA6BD569B7}"/>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BB3159D9-78E9-4A15-9F28-EDC202E87F4F}"/>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163856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718CF-5871-4EE0-90E4-0F058865340F}"/>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3" name="Footer Placeholder 2">
            <a:extLst>
              <a:ext uri="{FF2B5EF4-FFF2-40B4-BE49-F238E27FC236}">
                <a16:creationId xmlns:a16="http://schemas.microsoft.com/office/drawing/2014/main" id="{0A2D1933-9683-44D3-AAFA-B6B25A2B228A}"/>
              </a:ext>
            </a:extLst>
          </p:cNvPr>
          <p:cNvSpPr>
            <a:spLocks noGrp="1"/>
          </p:cNvSpPr>
          <p:nvPr>
            <p:ph type="ftr" sz="quarter" idx="11"/>
          </p:nvPr>
        </p:nvSpPr>
        <p:spPr/>
        <p:txBody>
          <a:bodyPr/>
          <a:lstStyle/>
          <a:p>
            <a:endParaRPr lang="lt-LT"/>
          </a:p>
        </p:txBody>
      </p:sp>
      <p:sp>
        <p:nvSpPr>
          <p:cNvPr id="4" name="Slide Number Placeholder 3">
            <a:extLst>
              <a:ext uri="{FF2B5EF4-FFF2-40B4-BE49-F238E27FC236}">
                <a16:creationId xmlns:a16="http://schemas.microsoft.com/office/drawing/2014/main" id="{ED309B65-3894-47FE-BE07-5B7F880A756A}"/>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25989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A92-6541-4351-AAA4-C5FB9DAB2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a:extLst>
              <a:ext uri="{FF2B5EF4-FFF2-40B4-BE49-F238E27FC236}">
                <a16:creationId xmlns:a16="http://schemas.microsoft.com/office/drawing/2014/main" id="{5129F109-EBEF-4A07-9190-F191522BC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a:extLst>
              <a:ext uri="{FF2B5EF4-FFF2-40B4-BE49-F238E27FC236}">
                <a16:creationId xmlns:a16="http://schemas.microsoft.com/office/drawing/2014/main" id="{351A7107-A256-4A19-85DE-2FF82BE3B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70BDF-2056-4463-8BDF-42122B0BA38E}"/>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6" name="Footer Placeholder 5">
            <a:extLst>
              <a:ext uri="{FF2B5EF4-FFF2-40B4-BE49-F238E27FC236}">
                <a16:creationId xmlns:a16="http://schemas.microsoft.com/office/drawing/2014/main" id="{0021F73B-8848-4F08-AEF3-391CB1B8E369}"/>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880359CE-DE44-4355-A9B7-65534D030A2C}"/>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98654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9D65-A264-4A98-B44B-7B8BFF7F8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a:extLst>
              <a:ext uri="{FF2B5EF4-FFF2-40B4-BE49-F238E27FC236}">
                <a16:creationId xmlns:a16="http://schemas.microsoft.com/office/drawing/2014/main" id="{5F8D7082-5164-4FB5-8155-54115AC383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10F05723-BE55-4668-851C-5AA70C07E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6D240-C2CB-4B9E-966C-6894800CAE61}"/>
              </a:ext>
            </a:extLst>
          </p:cNvPr>
          <p:cNvSpPr>
            <a:spLocks noGrp="1"/>
          </p:cNvSpPr>
          <p:nvPr>
            <p:ph type="dt" sz="half" idx="10"/>
          </p:nvPr>
        </p:nvSpPr>
        <p:spPr/>
        <p:txBody>
          <a:bodyPr/>
          <a:lstStyle/>
          <a:p>
            <a:fld id="{7362C73D-7117-4B30-A3A8-EC9B4BE937FD}" type="datetimeFigureOut">
              <a:rPr lang="lt-LT" smtClean="0"/>
              <a:t>2021-03-31</a:t>
            </a:fld>
            <a:endParaRPr lang="lt-LT"/>
          </a:p>
        </p:txBody>
      </p:sp>
      <p:sp>
        <p:nvSpPr>
          <p:cNvPr id="6" name="Footer Placeholder 5">
            <a:extLst>
              <a:ext uri="{FF2B5EF4-FFF2-40B4-BE49-F238E27FC236}">
                <a16:creationId xmlns:a16="http://schemas.microsoft.com/office/drawing/2014/main" id="{04663FDD-79D8-45EB-9D15-6590372F6635}"/>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AFF2D425-1E3C-4298-BC73-C35FC5CFE298}"/>
              </a:ext>
            </a:extLst>
          </p:cNvPr>
          <p:cNvSpPr>
            <a:spLocks noGrp="1"/>
          </p:cNvSpPr>
          <p:nvPr>
            <p:ph type="sldNum" sz="quarter" idx="12"/>
          </p:nvPr>
        </p:nvSpPr>
        <p:spPr/>
        <p:txBody>
          <a:bodyPr/>
          <a:lstStyle/>
          <a:p>
            <a:fld id="{1BCEAEFE-3A79-4FB3-B129-BADD12FB6594}" type="slidenum">
              <a:rPr lang="lt-LT" smtClean="0"/>
              <a:t>‹#›</a:t>
            </a:fld>
            <a:endParaRPr lang="lt-LT"/>
          </a:p>
        </p:txBody>
      </p:sp>
    </p:spTree>
    <p:extLst>
      <p:ext uri="{BB962C8B-B14F-4D97-AF65-F5344CB8AC3E}">
        <p14:creationId xmlns:p14="http://schemas.microsoft.com/office/powerpoint/2010/main" val="3605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4EA1D-776D-475F-B20D-938700F9B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a:extLst>
              <a:ext uri="{FF2B5EF4-FFF2-40B4-BE49-F238E27FC236}">
                <a16:creationId xmlns:a16="http://schemas.microsoft.com/office/drawing/2014/main" id="{099FDF5B-CC3F-4815-A674-BE57BB8C1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a:extLst>
              <a:ext uri="{FF2B5EF4-FFF2-40B4-BE49-F238E27FC236}">
                <a16:creationId xmlns:a16="http://schemas.microsoft.com/office/drawing/2014/main" id="{DD670314-8261-4FDA-A239-FEDBC0A4D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62C73D-7117-4B30-A3A8-EC9B4BE937FD}" type="datetimeFigureOut">
              <a:rPr lang="lt-LT" smtClean="0"/>
              <a:t>2021-03-31</a:t>
            </a:fld>
            <a:endParaRPr lang="lt-LT"/>
          </a:p>
        </p:txBody>
      </p:sp>
      <p:sp>
        <p:nvSpPr>
          <p:cNvPr id="5" name="Footer Placeholder 4">
            <a:extLst>
              <a:ext uri="{FF2B5EF4-FFF2-40B4-BE49-F238E27FC236}">
                <a16:creationId xmlns:a16="http://schemas.microsoft.com/office/drawing/2014/main" id="{0F59A340-3683-44F6-9C20-760D132D2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a:p>
        </p:txBody>
      </p:sp>
      <p:sp>
        <p:nvSpPr>
          <p:cNvPr id="6" name="Slide Number Placeholder 5">
            <a:extLst>
              <a:ext uri="{FF2B5EF4-FFF2-40B4-BE49-F238E27FC236}">
                <a16:creationId xmlns:a16="http://schemas.microsoft.com/office/drawing/2014/main" id="{AAA7A7E5-AAA1-4E60-98DF-1643AC686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EAEFE-3A79-4FB3-B129-BADD12FB6594}" type="slidenum">
              <a:rPr lang="lt-LT" smtClean="0"/>
              <a:t>‹#›</a:t>
            </a:fld>
            <a:endParaRPr lang="lt-LT"/>
          </a:p>
        </p:txBody>
      </p:sp>
    </p:spTree>
    <p:extLst>
      <p:ext uri="{BB962C8B-B14F-4D97-AF65-F5344CB8AC3E}">
        <p14:creationId xmlns:p14="http://schemas.microsoft.com/office/powerpoint/2010/main" val="197236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vjchoudhary7/hr-analytics-case-stud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14DB-524C-4A6D-A4C3-2D2C391A1722}"/>
              </a:ext>
            </a:extLst>
          </p:cNvPr>
          <p:cNvSpPr>
            <a:spLocks noGrp="1"/>
          </p:cNvSpPr>
          <p:nvPr>
            <p:ph type="ctrTitle"/>
          </p:nvPr>
        </p:nvSpPr>
        <p:spPr/>
        <p:txBody>
          <a:bodyPr/>
          <a:lstStyle/>
          <a:p>
            <a:r>
              <a:rPr lang="lt-LT" b="1" i="0" dirty="0">
                <a:solidFill>
                  <a:schemeClr val="tx1">
                    <a:lumMod val="75000"/>
                    <a:lumOff val="25000"/>
                  </a:schemeClr>
                </a:solidFill>
                <a:effectLst/>
                <a:latin typeface="-apple-system"/>
              </a:rPr>
              <a:t>HR-data-analysis</a:t>
            </a:r>
            <a:endParaRPr lang="lt-LT" dirty="0">
              <a:solidFill>
                <a:schemeClr val="tx1">
                  <a:lumMod val="75000"/>
                  <a:lumOff val="25000"/>
                </a:schemeClr>
              </a:solidFill>
            </a:endParaRPr>
          </a:p>
        </p:txBody>
      </p:sp>
      <p:sp>
        <p:nvSpPr>
          <p:cNvPr id="3" name="Subtitle 2">
            <a:extLst>
              <a:ext uri="{FF2B5EF4-FFF2-40B4-BE49-F238E27FC236}">
                <a16:creationId xmlns:a16="http://schemas.microsoft.com/office/drawing/2014/main" id="{E40A8700-B4D6-4D00-89D5-C40A9B7EC7C2}"/>
              </a:ext>
            </a:extLst>
          </p:cNvPr>
          <p:cNvSpPr>
            <a:spLocks noGrp="1"/>
          </p:cNvSpPr>
          <p:nvPr>
            <p:ph type="subTitle" idx="1"/>
          </p:nvPr>
        </p:nvSpPr>
        <p:spPr/>
        <p:txBody>
          <a:bodyPr>
            <a:normAutofit lnSpcReduction="10000"/>
          </a:bodyPr>
          <a:lstStyle/>
          <a:p>
            <a:r>
              <a:rPr lang="lt-LT" b="0" i="0" dirty="0">
                <a:solidFill>
                  <a:schemeClr val="tx1">
                    <a:lumMod val="75000"/>
                    <a:lumOff val="25000"/>
                  </a:schemeClr>
                </a:solidFill>
                <a:effectLst/>
                <a:latin typeface="-apple-system"/>
              </a:rPr>
              <a:t>by Aiste Saltenyte</a:t>
            </a:r>
          </a:p>
          <a:p>
            <a:r>
              <a:rPr lang="en-GB" b="0" i="0" dirty="0">
                <a:solidFill>
                  <a:schemeClr val="tx1">
                    <a:lumMod val="75000"/>
                    <a:lumOff val="25000"/>
                  </a:schemeClr>
                </a:solidFill>
                <a:effectLst/>
                <a:latin typeface="-apple-system"/>
              </a:rPr>
              <a:t>HR data analysis of attrition in the company using a logistic regression.</a:t>
            </a:r>
          </a:p>
          <a:p>
            <a:endParaRPr lang="en-GB" dirty="0">
              <a:solidFill>
                <a:schemeClr val="tx1">
                  <a:lumMod val="75000"/>
                  <a:lumOff val="25000"/>
                </a:schemeClr>
              </a:solidFill>
              <a:latin typeface="-apple-system"/>
            </a:endParaRPr>
          </a:p>
          <a:p>
            <a:r>
              <a:rPr lang="en-GB" b="0" i="0" dirty="0">
                <a:solidFill>
                  <a:schemeClr val="tx1">
                    <a:lumMod val="75000"/>
                    <a:lumOff val="25000"/>
                  </a:schemeClr>
                </a:solidFill>
                <a:effectLst/>
                <a:latin typeface="-apple-system"/>
              </a:rPr>
              <a:t>Data sampled from </a:t>
            </a:r>
            <a:r>
              <a:rPr lang="en-GB" b="0" i="0" u="none" strike="noStrike" dirty="0">
                <a:solidFill>
                  <a:schemeClr val="tx1">
                    <a:lumMod val="75000"/>
                    <a:lumOff val="25000"/>
                  </a:schemeClr>
                </a:solidFill>
                <a:effectLst/>
                <a:latin typeface="-apple-system"/>
                <a:hlinkClick r:id="rId2">
                  <a:extLst>
                    <a:ext uri="{A12FA001-AC4F-418D-AE19-62706E023703}">
                      <ahyp:hlinkClr xmlns:ahyp="http://schemas.microsoft.com/office/drawing/2018/hyperlinkcolor" val="tx"/>
                    </a:ext>
                  </a:extLst>
                </a:hlinkClick>
              </a:rPr>
              <a:t>Vijay Choudhary's "HR Analytics Case Study"</a:t>
            </a:r>
            <a:endParaRPr lang="lt-LT" dirty="0">
              <a:solidFill>
                <a:schemeClr val="tx1">
                  <a:lumMod val="75000"/>
                  <a:lumOff val="25000"/>
                </a:schemeClr>
              </a:solidFill>
            </a:endParaRPr>
          </a:p>
        </p:txBody>
      </p:sp>
    </p:spTree>
    <p:extLst>
      <p:ext uri="{BB962C8B-B14F-4D97-AF65-F5344CB8AC3E}">
        <p14:creationId xmlns:p14="http://schemas.microsoft.com/office/powerpoint/2010/main" val="2175183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6343136" y="4255784"/>
            <a:ext cx="5159771" cy="1938187"/>
          </a:xfrm>
        </p:spPr>
        <p:txBody>
          <a:bodyPr>
            <a:normAutofit/>
          </a:bodyPr>
          <a:lstStyle/>
          <a:p>
            <a:pPr marL="0" indent="0">
              <a:buNone/>
            </a:pPr>
            <a:r>
              <a:rPr lang="en-GB" sz="1800" dirty="0">
                <a:solidFill>
                  <a:schemeClr val="tx1">
                    <a:lumMod val="75000"/>
                    <a:lumOff val="25000"/>
                  </a:schemeClr>
                </a:solidFill>
                <a:latin typeface="-apple-system"/>
              </a:rPr>
              <a:t>From the graphs we can see that employees who think that Work Life Balance is Bad in the company tend to leave the company more than others. Moreover, employees whose Environment Satisfaction is Low in the company tend to leave the company more than others as well as the employees with low Job Satisfaction. </a:t>
            </a:r>
          </a:p>
        </p:txBody>
      </p:sp>
      <p:pic>
        <p:nvPicPr>
          <p:cNvPr id="6148" name="Picture 4">
            <a:extLst>
              <a:ext uri="{FF2B5EF4-FFF2-40B4-BE49-F238E27FC236}">
                <a16:creationId xmlns:a16="http://schemas.microsoft.com/office/drawing/2014/main" id="{90EACE3A-3D15-4F92-81EF-31481DDD8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028" y="149663"/>
            <a:ext cx="4389832" cy="32662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236D605-2255-4934-B275-92450687E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028" y="3591756"/>
            <a:ext cx="4389832" cy="32662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795CC0CC-8E7F-4676-952B-EF24BD906B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106" y="149663"/>
            <a:ext cx="4389832" cy="326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04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a:xfrm>
            <a:off x="580572" y="957679"/>
            <a:ext cx="5384130" cy="1785521"/>
          </a:xfrm>
        </p:spPr>
        <p:txBody>
          <a:bodyPr>
            <a:normAutofit/>
          </a:bodyPr>
          <a:lstStyle/>
          <a:p>
            <a:r>
              <a:rPr lang="en-GB" sz="2400" dirty="0">
                <a:solidFill>
                  <a:schemeClr val="tx1">
                    <a:lumMod val="75000"/>
                    <a:lumOff val="25000"/>
                  </a:schemeClr>
                </a:solidFill>
                <a:latin typeface="-apple-system"/>
                <a:ea typeface="+mn-ea"/>
                <a:cs typeface="+mn-cs"/>
              </a:rPr>
              <a:t>Looking into some variables’ distributions based on the attrition to see if certain differences can be spotted </a:t>
            </a:r>
            <a:endParaRPr lang="lt-LT" sz="2400" dirty="0">
              <a:solidFill>
                <a:schemeClr val="tx1">
                  <a:lumMod val="75000"/>
                  <a:lumOff val="25000"/>
                </a:schemeClr>
              </a:solidFill>
              <a:latin typeface="-apple-system"/>
              <a:ea typeface="+mn-ea"/>
              <a:cs typeface="+mn-cs"/>
            </a:endParaRPr>
          </a:p>
        </p:txBody>
      </p:sp>
      <p:pic>
        <p:nvPicPr>
          <p:cNvPr id="7170" name="Picture 2">
            <a:extLst>
              <a:ext uri="{FF2B5EF4-FFF2-40B4-BE49-F238E27FC236}">
                <a16:creationId xmlns:a16="http://schemas.microsoft.com/office/drawing/2014/main" id="{73067BC4-9923-4626-8F78-9FB66C6FF6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9345" y="3576868"/>
            <a:ext cx="4660597" cy="319653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7A498EF-27B5-45BF-8C2C-A860C6B9F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848" y="380333"/>
            <a:ext cx="4977809" cy="319653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4A463BCF-C1B5-427D-86B7-030AA9FAD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060" y="3576867"/>
            <a:ext cx="4660597" cy="319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1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2DE138E-BB79-462D-B6F0-3578C8F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800" y="381600"/>
            <a:ext cx="4660983" cy="31968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D49C0DA-0028-44EA-9620-9088795EC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18" y="3578399"/>
            <a:ext cx="4660983" cy="3196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FD5CC968-89C0-494F-B84B-568B1CF13E20}"/>
              </a:ext>
            </a:extLst>
          </p:cNvPr>
          <p:cNvSpPr>
            <a:spLocks noGrp="1"/>
          </p:cNvSpPr>
          <p:nvPr>
            <p:ph idx="1"/>
          </p:nvPr>
        </p:nvSpPr>
        <p:spPr>
          <a:xfrm>
            <a:off x="524618" y="979843"/>
            <a:ext cx="4962289" cy="2000313"/>
          </a:xfrm>
        </p:spPr>
        <p:txBody>
          <a:bodyPr>
            <a:normAutofit fontScale="92500" lnSpcReduction="20000"/>
          </a:bodyPr>
          <a:lstStyle/>
          <a:p>
            <a:pPr marL="0" indent="0" algn="l">
              <a:buNone/>
            </a:pPr>
            <a:r>
              <a:rPr lang="en-GB" dirty="0">
                <a:solidFill>
                  <a:schemeClr val="tx1">
                    <a:lumMod val="75000"/>
                    <a:lumOff val="25000"/>
                  </a:schemeClr>
                </a:solidFill>
              </a:rPr>
              <a:t>From the graph below we can see that there is a quite different distribution of average working hours between employees who have left the company and those who have stayed in the company</a:t>
            </a:r>
            <a:endParaRPr lang="lt-LT" dirty="0">
              <a:solidFill>
                <a:schemeClr val="tx1">
                  <a:lumMod val="75000"/>
                  <a:lumOff val="25000"/>
                </a:schemeClr>
              </a:solidFill>
            </a:endParaRPr>
          </a:p>
        </p:txBody>
      </p:sp>
      <p:pic>
        <p:nvPicPr>
          <p:cNvPr id="8198" name="Picture 6">
            <a:extLst>
              <a:ext uri="{FF2B5EF4-FFF2-40B4-BE49-F238E27FC236}">
                <a16:creationId xmlns:a16="http://schemas.microsoft.com/office/drawing/2014/main" id="{7BF2653A-B02E-4C96-B411-7E982002B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6800" y="3578399"/>
            <a:ext cx="4660982" cy="318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9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B4FD67A-651C-43C3-BB1A-DFEE4EBBC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00" y="437173"/>
            <a:ext cx="4685386" cy="3196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2B0C6E1-0790-46FB-A2A6-BB8A192D6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7173"/>
            <a:ext cx="4782999" cy="31968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0819ABA9-F9CD-4BC1-9A0E-63A6A70F7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600" y="3633972"/>
            <a:ext cx="4685386" cy="326481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00BB6C15-0A6B-4EDD-829F-93D2C0E3AA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633972"/>
            <a:ext cx="4782999" cy="326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9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EFEC982A-83F3-486F-947D-5F808133E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53" y="2181224"/>
            <a:ext cx="5228835" cy="347704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59F6BA39-483A-45F1-BCE9-4B28B8A28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12" y="2181224"/>
            <a:ext cx="5069581" cy="347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831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a:xfrm>
            <a:off x="233291" y="173530"/>
            <a:ext cx="2833467" cy="3053435"/>
          </a:xfrm>
        </p:spPr>
        <p:txBody>
          <a:bodyPr>
            <a:normAutofit/>
          </a:bodyPr>
          <a:lstStyle/>
          <a:p>
            <a:r>
              <a:rPr lang="en-GB" sz="3600" b="1" dirty="0">
                <a:solidFill>
                  <a:schemeClr val="tx1">
                    <a:lumMod val="75000"/>
                    <a:lumOff val="25000"/>
                  </a:schemeClr>
                </a:solidFill>
                <a:latin typeface="+mn-lt"/>
              </a:rPr>
              <a:t>Looking into collinearity among predictor variables</a:t>
            </a:r>
            <a:endParaRPr lang="lt-LT" sz="3600" b="1" dirty="0">
              <a:solidFill>
                <a:schemeClr val="tx1">
                  <a:lumMod val="75000"/>
                  <a:lumOff val="25000"/>
                </a:schemeClr>
              </a:solidFill>
              <a:latin typeface="+mn-lt"/>
            </a:endParaRPr>
          </a:p>
        </p:txBody>
      </p:sp>
      <p:pic>
        <p:nvPicPr>
          <p:cNvPr id="11266" name="Picture 2">
            <a:extLst>
              <a:ext uri="{FF2B5EF4-FFF2-40B4-BE49-F238E27FC236}">
                <a16:creationId xmlns:a16="http://schemas.microsoft.com/office/drawing/2014/main" id="{E43BF490-5884-4F89-BF31-3918B88F9D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8116" y="168813"/>
            <a:ext cx="9440593" cy="6575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0331EE-CB1B-48D0-B9C5-694397C8989E}"/>
              </a:ext>
            </a:extLst>
          </p:cNvPr>
          <p:cNvSpPr txBox="1"/>
          <p:nvPr/>
        </p:nvSpPr>
        <p:spPr>
          <a:xfrm>
            <a:off x="233291" y="3051394"/>
            <a:ext cx="2169941" cy="3693319"/>
          </a:xfrm>
          <a:prstGeom prst="rect">
            <a:avLst/>
          </a:prstGeom>
          <a:noFill/>
        </p:spPr>
        <p:txBody>
          <a:bodyPr wrap="square">
            <a:spAutoFit/>
          </a:bodyPr>
          <a:lstStyle/>
          <a:p>
            <a:r>
              <a:rPr lang="en-GB" dirty="0">
                <a:solidFill>
                  <a:schemeClr val="tx1">
                    <a:lumMod val="75000"/>
                    <a:lumOff val="25000"/>
                  </a:schemeClr>
                </a:solidFill>
              </a:rPr>
              <a:t>From the Heat Map we can see that some variables have quite high correlation coefficients. This should be taken into consideration in further analysis in order to eliminate possible collinearity among predictor variables.</a:t>
            </a:r>
            <a:endParaRPr lang="lt-LT" dirty="0">
              <a:solidFill>
                <a:schemeClr val="tx1">
                  <a:lumMod val="75000"/>
                  <a:lumOff val="25000"/>
                </a:schemeClr>
              </a:solidFill>
            </a:endParaRPr>
          </a:p>
        </p:txBody>
      </p:sp>
    </p:spTree>
    <p:extLst>
      <p:ext uri="{BB962C8B-B14F-4D97-AF65-F5344CB8AC3E}">
        <p14:creationId xmlns:p14="http://schemas.microsoft.com/office/powerpoint/2010/main" val="272323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dirty="0">
                <a:solidFill>
                  <a:schemeClr val="tx1">
                    <a:lumMod val="75000"/>
                    <a:lumOff val="25000"/>
                  </a:schemeClr>
                </a:solidFill>
                <a:latin typeface="+mn-lt"/>
              </a:rPr>
              <a:t>Variance Inflation Factor (VIF)</a:t>
            </a:r>
            <a:endParaRPr lang="lt-LT" b="1"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10515600" cy="4667250"/>
          </a:xfrm>
        </p:spPr>
        <p:txBody>
          <a:bodyPr>
            <a:normAutofit/>
          </a:bodyPr>
          <a:lstStyle/>
          <a:p>
            <a:pPr marL="0" indent="0">
              <a:buNone/>
            </a:pPr>
            <a:r>
              <a:rPr lang="en-GB" sz="2000" dirty="0">
                <a:solidFill>
                  <a:schemeClr val="tx1">
                    <a:lumMod val="75000"/>
                    <a:lumOff val="25000"/>
                  </a:schemeClr>
                </a:solidFill>
              </a:rPr>
              <a:t>By calculating VIF (Variance Inflation Factor) we are able to eliminate variables with collinearity in the model. </a:t>
            </a:r>
          </a:p>
          <a:p>
            <a:pPr marL="0" indent="0">
              <a:buNone/>
            </a:pPr>
            <a:endParaRPr lang="en-GB" sz="2000" dirty="0">
              <a:solidFill>
                <a:schemeClr val="tx1">
                  <a:lumMod val="75000"/>
                  <a:lumOff val="25000"/>
                </a:schemeClr>
              </a:solidFill>
            </a:endParaRPr>
          </a:p>
          <a:p>
            <a:pPr marL="0" indent="0" algn="l">
              <a:buNone/>
            </a:pPr>
            <a:endParaRPr lang="en-US" dirty="0">
              <a:solidFill>
                <a:schemeClr val="tx1">
                  <a:lumMod val="75000"/>
                  <a:lumOff val="25000"/>
                </a:schemeClr>
              </a:solidFill>
            </a:endParaRPr>
          </a:p>
          <a:p>
            <a:pPr marL="0" indent="0" algn="l">
              <a:buNone/>
            </a:pPr>
            <a:endParaRPr lang="en-US" dirty="0">
              <a:solidFill>
                <a:schemeClr val="tx1">
                  <a:lumMod val="75000"/>
                  <a:lumOff val="25000"/>
                </a:schemeClr>
              </a:solidFill>
            </a:endParaRPr>
          </a:p>
          <a:p>
            <a:pPr marL="0" indent="0" algn="l">
              <a:buNone/>
            </a:pPr>
            <a:endParaRPr lang="en-US" dirty="0">
              <a:solidFill>
                <a:schemeClr val="tx1">
                  <a:lumMod val="75000"/>
                  <a:lumOff val="25000"/>
                </a:schemeClr>
              </a:solidFill>
            </a:endParaRPr>
          </a:p>
          <a:p>
            <a:pPr marL="0" indent="0" algn="l">
              <a:buNone/>
            </a:pPr>
            <a:endParaRPr lang="en-US" dirty="0">
              <a:solidFill>
                <a:schemeClr val="tx1">
                  <a:lumMod val="75000"/>
                  <a:lumOff val="25000"/>
                </a:schemeClr>
              </a:solidFill>
            </a:endParaRPr>
          </a:p>
          <a:p>
            <a:pPr marL="0" indent="0" algn="l">
              <a:buNone/>
            </a:pPr>
            <a:r>
              <a:rPr lang="en-US" sz="2000" dirty="0">
                <a:solidFill>
                  <a:schemeClr val="tx1">
                    <a:lumMod val="75000"/>
                    <a:lumOff val="25000"/>
                  </a:schemeClr>
                </a:solidFill>
              </a:rPr>
              <a:t>After eliminating variables with VIF value bigger than 5, we are left of with variables which can be used for further analysis. </a:t>
            </a:r>
          </a:p>
        </p:txBody>
      </p:sp>
      <p:pic>
        <p:nvPicPr>
          <p:cNvPr id="5" name="Picture 4">
            <a:extLst>
              <a:ext uri="{FF2B5EF4-FFF2-40B4-BE49-F238E27FC236}">
                <a16:creationId xmlns:a16="http://schemas.microsoft.com/office/drawing/2014/main" id="{2C34F8E0-8EC1-4DAC-834B-66AF7851F228}"/>
              </a:ext>
            </a:extLst>
          </p:cNvPr>
          <p:cNvPicPr>
            <a:picLocks noChangeAspect="1"/>
          </p:cNvPicPr>
          <p:nvPr/>
        </p:nvPicPr>
        <p:blipFill>
          <a:blip r:embed="rId2"/>
          <a:stretch>
            <a:fillRect/>
          </a:stretch>
        </p:blipFill>
        <p:spPr>
          <a:xfrm>
            <a:off x="838200" y="2633662"/>
            <a:ext cx="5216565" cy="2233760"/>
          </a:xfrm>
          <a:prstGeom prst="rect">
            <a:avLst/>
          </a:prstGeom>
        </p:spPr>
      </p:pic>
    </p:spTree>
    <p:extLst>
      <p:ext uri="{BB962C8B-B14F-4D97-AF65-F5344CB8AC3E}">
        <p14:creationId xmlns:p14="http://schemas.microsoft.com/office/powerpoint/2010/main" val="105361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lt-LT" b="1" dirty="0">
                <a:solidFill>
                  <a:schemeClr val="tx1">
                    <a:lumMod val="75000"/>
                    <a:lumOff val="25000"/>
                  </a:schemeClr>
                </a:solidFill>
                <a:latin typeface="+mn-lt"/>
              </a:rPr>
              <a:t>Logit Regressio</a:t>
            </a:r>
            <a:r>
              <a:rPr lang="en-US" b="1" dirty="0">
                <a:solidFill>
                  <a:schemeClr val="tx1">
                    <a:lumMod val="75000"/>
                    <a:lumOff val="25000"/>
                  </a:schemeClr>
                </a:solidFill>
                <a:latin typeface="+mn-lt"/>
              </a:rPr>
              <a:t>n</a:t>
            </a:r>
            <a:endParaRPr lang="lt-LT" b="1"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586474"/>
            <a:ext cx="4282440" cy="4667250"/>
          </a:xfrm>
        </p:spPr>
        <p:txBody>
          <a:bodyPr>
            <a:normAutofit/>
          </a:bodyPr>
          <a:lstStyle/>
          <a:p>
            <a:pPr marL="0" indent="0" algn="l">
              <a:buNone/>
            </a:pPr>
            <a:r>
              <a:rPr lang="en-US" sz="1800" dirty="0">
                <a:solidFill>
                  <a:schemeClr val="tx1">
                    <a:lumMod val="75000"/>
                    <a:lumOff val="25000"/>
                  </a:schemeClr>
                </a:solidFill>
              </a:rPr>
              <a:t>By running Logit Regression we can look into model’s P values and eliminate variables which have P values bigger than 0.05. </a:t>
            </a:r>
          </a:p>
          <a:p>
            <a:pPr marL="0" indent="0" algn="l">
              <a:buNone/>
            </a:pPr>
            <a:r>
              <a:rPr lang="en-US" sz="1800" dirty="0">
                <a:solidFill>
                  <a:schemeClr val="tx1">
                    <a:lumMod val="75000"/>
                    <a:lumOff val="25000"/>
                  </a:schemeClr>
                </a:solidFill>
              </a:rPr>
              <a:t>After a few rounds of Logit Regression we are left of with statistically </a:t>
            </a:r>
            <a:r>
              <a:rPr lang="lt-LT" sz="1800" dirty="0">
                <a:solidFill>
                  <a:schemeClr val="tx1">
                    <a:lumMod val="75000"/>
                    <a:lumOff val="25000"/>
                  </a:schemeClr>
                </a:solidFill>
              </a:rPr>
              <a:t>significant</a:t>
            </a:r>
            <a:r>
              <a:rPr lang="en-US" sz="1800" dirty="0">
                <a:solidFill>
                  <a:schemeClr val="tx1">
                    <a:lumMod val="75000"/>
                    <a:lumOff val="25000"/>
                  </a:schemeClr>
                </a:solidFill>
              </a:rPr>
              <a:t> variables</a:t>
            </a:r>
            <a:r>
              <a:rPr lang="lt-LT" sz="1800" dirty="0">
                <a:solidFill>
                  <a:schemeClr val="tx1">
                    <a:lumMod val="75000"/>
                    <a:lumOff val="25000"/>
                  </a:schemeClr>
                </a:solidFill>
              </a:rPr>
              <a:t> which can be used for further analysis.</a:t>
            </a:r>
          </a:p>
          <a:p>
            <a:pPr marL="0" indent="0" algn="l">
              <a:buNone/>
            </a:pPr>
            <a:r>
              <a:rPr lang="lt-LT" sz="1800" dirty="0">
                <a:solidFill>
                  <a:schemeClr val="tx1">
                    <a:lumMod val="75000"/>
                    <a:lumOff val="25000"/>
                  </a:schemeClr>
                </a:solidFill>
              </a:rPr>
              <a:t> </a:t>
            </a:r>
          </a:p>
        </p:txBody>
      </p:sp>
      <p:pic>
        <p:nvPicPr>
          <p:cNvPr id="5" name="Picture 4">
            <a:extLst>
              <a:ext uri="{FF2B5EF4-FFF2-40B4-BE49-F238E27FC236}">
                <a16:creationId xmlns:a16="http://schemas.microsoft.com/office/drawing/2014/main" id="{FCD3C91C-9F45-488C-8DD2-369EB5D23B71}"/>
              </a:ext>
            </a:extLst>
          </p:cNvPr>
          <p:cNvPicPr>
            <a:picLocks noChangeAspect="1"/>
          </p:cNvPicPr>
          <p:nvPr/>
        </p:nvPicPr>
        <p:blipFill>
          <a:blip r:embed="rId2"/>
          <a:stretch>
            <a:fillRect/>
          </a:stretch>
        </p:blipFill>
        <p:spPr>
          <a:xfrm>
            <a:off x="838200" y="4115841"/>
            <a:ext cx="4370771" cy="2016467"/>
          </a:xfrm>
          <a:prstGeom prst="rect">
            <a:avLst/>
          </a:prstGeom>
        </p:spPr>
      </p:pic>
      <p:pic>
        <p:nvPicPr>
          <p:cNvPr id="7" name="Picture 6">
            <a:extLst>
              <a:ext uri="{FF2B5EF4-FFF2-40B4-BE49-F238E27FC236}">
                <a16:creationId xmlns:a16="http://schemas.microsoft.com/office/drawing/2014/main" id="{1DCB22BE-B92F-420C-8FD2-E75F7D0E6F9F}"/>
              </a:ext>
            </a:extLst>
          </p:cNvPr>
          <p:cNvPicPr>
            <a:picLocks noChangeAspect="1"/>
          </p:cNvPicPr>
          <p:nvPr/>
        </p:nvPicPr>
        <p:blipFill>
          <a:blip r:embed="rId3"/>
          <a:stretch>
            <a:fillRect/>
          </a:stretch>
        </p:blipFill>
        <p:spPr>
          <a:xfrm>
            <a:off x="5416062" y="1586474"/>
            <a:ext cx="6466449" cy="4545834"/>
          </a:xfrm>
          <a:prstGeom prst="rect">
            <a:avLst/>
          </a:prstGeom>
        </p:spPr>
      </p:pic>
    </p:spTree>
    <p:extLst>
      <p:ext uri="{BB962C8B-B14F-4D97-AF65-F5344CB8AC3E}">
        <p14:creationId xmlns:p14="http://schemas.microsoft.com/office/powerpoint/2010/main" val="12782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lt-LT" b="1" dirty="0">
                <a:solidFill>
                  <a:schemeClr val="tx1">
                    <a:lumMod val="75000"/>
                    <a:lumOff val="25000"/>
                  </a:schemeClr>
                </a:solidFill>
                <a:latin typeface="+mn-lt"/>
              </a:rPr>
              <a:t> Logistic Regression</a:t>
            </a: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3761935" cy="4667250"/>
          </a:xfrm>
        </p:spPr>
        <p:txBody>
          <a:bodyPr>
            <a:normAutofit/>
          </a:bodyPr>
          <a:lstStyle/>
          <a:p>
            <a:r>
              <a:rPr lang="lt-LT" sz="2000" dirty="0">
                <a:solidFill>
                  <a:schemeClr val="tx1">
                    <a:lumMod val="75000"/>
                    <a:lumOff val="25000"/>
                  </a:schemeClr>
                </a:solidFill>
              </a:rPr>
              <a:t>By running Logistic Regression we are able to construct model which can predict values with given input. </a:t>
            </a:r>
          </a:p>
          <a:p>
            <a:r>
              <a:rPr lang="lt-LT" sz="2000" dirty="0">
                <a:solidFill>
                  <a:schemeClr val="tx1">
                    <a:lumMod val="75000"/>
                    <a:lumOff val="25000"/>
                  </a:schemeClr>
                </a:solidFill>
              </a:rPr>
              <a:t>In this analysis, model predicts if employee is going to leave the company or not. </a:t>
            </a:r>
          </a:p>
          <a:p>
            <a:r>
              <a:rPr lang="lt-LT" sz="2000" dirty="0">
                <a:solidFill>
                  <a:schemeClr val="tx1">
                    <a:lumMod val="75000"/>
                    <a:lumOff val="25000"/>
                  </a:schemeClr>
                </a:solidFill>
              </a:rPr>
              <a:t>Moreover, by using constructed model we can find out the </a:t>
            </a:r>
            <a:r>
              <a:rPr lang="en-GB" sz="2000" dirty="0">
                <a:solidFill>
                  <a:schemeClr val="tx1">
                    <a:lumMod val="75000"/>
                    <a:lumOff val="25000"/>
                  </a:schemeClr>
                </a:solidFill>
              </a:rPr>
              <a:t>probabilities that the predicted output is equal to zero or one</a:t>
            </a:r>
            <a:r>
              <a:rPr lang="lt-LT" sz="2000" dirty="0">
                <a:solidFill>
                  <a:schemeClr val="tx1">
                    <a:lumMod val="75000"/>
                    <a:lumOff val="25000"/>
                  </a:schemeClr>
                </a:solidFill>
              </a:rPr>
              <a:t> (respectively probability of employee staying and probability of employee leaving the company in this case study).</a:t>
            </a:r>
          </a:p>
          <a:p>
            <a:pPr marL="0" indent="0" algn="l">
              <a:buNone/>
            </a:pPr>
            <a:endParaRPr lang="lt-LT" dirty="0">
              <a:solidFill>
                <a:schemeClr val="tx1">
                  <a:lumMod val="75000"/>
                  <a:lumOff val="25000"/>
                </a:schemeClr>
              </a:solidFill>
            </a:endParaRPr>
          </a:p>
        </p:txBody>
      </p:sp>
      <p:pic>
        <p:nvPicPr>
          <p:cNvPr id="5" name="Picture 4">
            <a:extLst>
              <a:ext uri="{FF2B5EF4-FFF2-40B4-BE49-F238E27FC236}">
                <a16:creationId xmlns:a16="http://schemas.microsoft.com/office/drawing/2014/main" id="{16D6E309-697F-42D6-946C-F21E8CC9CDD1}"/>
              </a:ext>
            </a:extLst>
          </p:cNvPr>
          <p:cNvPicPr>
            <a:picLocks noChangeAspect="1"/>
          </p:cNvPicPr>
          <p:nvPr/>
        </p:nvPicPr>
        <p:blipFill>
          <a:blip r:embed="rId2"/>
          <a:stretch>
            <a:fillRect/>
          </a:stretch>
        </p:blipFill>
        <p:spPr>
          <a:xfrm>
            <a:off x="4687976" y="1825625"/>
            <a:ext cx="3761935" cy="4278539"/>
          </a:xfrm>
          <a:prstGeom prst="rect">
            <a:avLst/>
          </a:prstGeom>
        </p:spPr>
      </p:pic>
      <p:pic>
        <p:nvPicPr>
          <p:cNvPr id="7" name="Picture 6">
            <a:extLst>
              <a:ext uri="{FF2B5EF4-FFF2-40B4-BE49-F238E27FC236}">
                <a16:creationId xmlns:a16="http://schemas.microsoft.com/office/drawing/2014/main" id="{8FFE80E1-103F-4B5A-BA04-F7E2E5812375}"/>
              </a:ext>
            </a:extLst>
          </p:cNvPr>
          <p:cNvPicPr>
            <a:picLocks noChangeAspect="1"/>
          </p:cNvPicPr>
          <p:nvPr/>
        </p:nvPicPr>
        <p:blipFill>
          <a:blip r:embed="rId3"/>
          <a:stretch>
            <a:fillRect/>
          </a:stretch>
        </p:blipFill>
        <p:spPr>
          <a:xfrm>
            <a:off x="8627891" y="1825624"/>
            <a:ext cx="3404298" cy="4242279"/>
          </a:xfrm>
          <a:prstGeom prst="rect">
            <a:avLst/>
          </a:prstGeom>
        </p:spPr>
      </p:pic>
    </p:spTree>
    <p:extLst>
      <p:ext uri="{BB962C8B-B14F-4D97-AF65-F5344CB8AC3E}">
        <p14:creationId xmlns:p14="http://schemas.microsoft.com/office/powerpoint/2010/main" val="314554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lt-LT" b="1" dirty="0">
                <a:solidFill>
                  <a:schemeClr val="tx1">
                    <a:lumMod val="75000"/>
                    <a:lumOff val="25000"/>
                  </a:schemeClr>
                </a:solidFill>
                <a:latin typeface="+mn-lt"/>
              </a:rPr>
              <a:t>Conclusions:</a:t>
            </a: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199" y="1445342"/>
            <a:ext cx="10945761" cy="5047533"/>
          </a:xfrm>
        </p:spPr>
        <p:txBody>
          <a:bodyPr>
            <a:noAutofit/>
          </a:bodyPr>
          <a:lstStyle/>
          <a:p>
            <a:pPr marL="0" indent="0" algn="l">
              <a:buNone/>
            </a:pPr>
            <a:r>
              <a:rPr lang="lt-LT" sz="1600" dirty="0">
                <a:solidFill>
                  <a:schemeClr val="tx1">
                    <a:lumMod val="75000"/>
                    <a:lumOff val="25000"/>
                  </a:schemeClr>
                </a:solidFill>
              </a:rPr>
              <a:t>Based on</a:t>
            </a:r>
            <a:r>
              <a:rPr lang="en-GB" sz="1600" dirty="0">
                <a:solidFill>
                  <a:schemeClr val="tx1">
                    <a:lumMod val="75000"/>
                    <a:lumOff val="25000"/>
                  </a:schemeClr>
                </a:solidFill>
              </a:rPr>
              <a:t> the analysis we can see that there are quite a few factors which might have an impact on employees' attrition. Therefore, the organization could look into these factors:</a:t>
            </a:r>
          </a:p>
          <a:p>
            <a:pPr marL="442913" indent="-266700" algn="l">
              <a:buFont typeface="+mj-lt"/>
              <a:buAutoNum type="arabicPeriod"/>
            </a:pPr>
            <a:r>
              <a:rPr lang="en-GB" sz="1600" dirty="0">
                <a:solidFill>
                  <a:schemeClr val="tx1">
                    <a:lumMod val="75000"/>
                    <a:lumOff val="25000"/>
                  </a:schemeClr>
                </a:solidFill>
              </a:rPr>
              <a:t>Age: younger employees have a higher risk of attrition.</a:t>
            </a:r>
          </a:p>
          <a:p>
            <a:pPr marL="442913" indent="-266700" algn="l">
              <a:buFont typeface="+mj-lt"/>
              <a:buAutoNum type="arabicPeriod"/>
            </a:pPr>
            <a:r>
              <a:rPr lang="en-GB" sz="1600" dirty="0">
                <a:solidFill>
                  <a:schemeClr val="tx1">
                    <a:lumMod val="75000"/>
                    <a:lumOff val="25000"/>
                  </a:schemeClr>
                </a:solidFill>
              </a:rPr>
              <a:t>Monthly Income: employees with lower monthly income have a higher risk of attrition</a:t>
            </a:r>
          </a:p>
          <a:p>
            <a:pPr marL="442913" indent="-266700" algn="l">
              <a:buFont typeface="+mj-lt"/>
              <a:buAutoNum type="arabicPeriod"/>
            </a:pPr>
            <a:r>
              <a:rPr lang="en-GB" sz="1600" dirty="0">
                <a:solidFill>
                  <a:schemeClr val="tx1">
                    <a:lumMod val="75000"/>
                    <a:lumOff val="25000"/>
                  </a:schemeClr>
                </a:solidFill>
              </a:rPr>
              <a:t>Number Companies Worked: employees who worked in more different companies have a tendency to leave.</a:t>
            </a:r>
          </a:p>
          <a:p>
            <a:pPr marL="442913" indent="-266700" algn="l">
              <a:buFont typeface="+mj-lt"/>
              <a:buAutoNum type="arabicPeriod"/>
            </a:pPr>
            <a:r>
              <a:rPr lang="en-GB" sz="1600" dirty="0">
                <a:solidFill>
                  <a:schemeClr val="tx1">
                    <a:lumMod val="75000"/>
                    <a:lumOff val="25000"/>
                  </a:schemeClr>
                </a:solidFill>
              </a:rPr>
              <a:t>Training Times Last Year: employees with longer training hours have lower risk of attrition.</a:t>
            </a:r>
          </a:p>
          <a:p>
            <a:pPr marL="442913" indent="-266700" algn="l">
              <a:buFont typeface="+mj-lt"/>
              <a:buAutoNum type="arabicPeriod"/>
            </a:pPr>
            <a:r>
              <a:rPr lang="en-GB" sz="1600" dirty="0">
                <a:solidFill>
                  <a:schemeClr val="tx1">
                    <a:lumMod val="75000"/>
                    <a:lumOff val="25000"/>
                  </a:schemeClr>
                </a:solidFill>
              </a:rPr>
              <a:t>Years Since Last Promotion: employees who did not get a promotion for the last 5 years have higher risk of attrition.</a:t>
            </a:r>
          </a:p>
          <a:p>
            <a:pPr marL="442913" indent="-266700" algn="l">
              <a:buFont typeface="+mj-lt"/>
              <a:buAutoNum type="arabicPeriod"/>
            </a:pPr>
            <a:r>
              <a:rPr lang="en-GB" sz="1600" dirty="0">
                <a:solidFill>
                  <a:schemeClr val="tx1">
                    <a:lumMod val="75000"/>
                    <a:lumOff val="25000"/>
                  </a:schemeClr>
                </a:solidFill>
              </a:rPr>
              <a:t>Years With Current Manager: the more years worked with the same manager the less risk of attrition.</a:t>
            </a:r>
          </a:p>
          <a:p>
            <a:pPr marL="442913" indent="-266700" algn="l">
              <a:buFont typeface="+mj-lt"/>
              <a:buAutoNum type="arabicPeriod"/>
            </a:pPr>
            <a:r>
              <a:rPr lang="en-GB" sz="1600" dirty="0">
                <a:solidFill>
                  <a:schemeClr val="tx1">
                    <a:lumMod val="75000"/>
                    <a:lumOff val="25000"/>
                  </a:schemeClr>
                </a:solidFill>
              </a:rPr>
              <a:t>Average Working Hours: longer average working hours increase the risk of attrition.</a:t>
            </a:r>
          </a:p>
          <a:p>
            <a:pPr marL="442913" indent="-266700" algn="l">
              <a:buFont typeface="+mj-lt"/>
              <a:buAutoNum type="arabicPeriod"/>
            </a:pPr>
            <a:r>
              <a:rPr lang="en-GB" sz="1600" dirty="0">
                <a:solidFill>
                  <a:schemeClr val="tx1">
                    <a:lumMod val="75000"/>
                    <a:lumOff val="25000"/>
                  </a:schemeClr>
                </a:solidFill>
              </a:rPr>
              <a:t>Business Travel: employees who travel frequently have a higher risk of attrition.</a:t>
            </a:r>
          </a:p>
          <a:p>
            <a:pPr marL="442913" indent="-266700" algn="l">
              <a:buFont typeface="+mj-lt"/>
              <a:buAutoNum type="arabicPeriod"/>
            </a:pPr>
            <a:r>
              <a:rPr lang="en-GB" sz="1600" dirty="0">
                <a:solidFill>
                  <a:schemeClr val="tx1">
                    <a:lumMod val="75000"/>
                    <a:lumOff val="25000"/>
                  </a:schemeClr>
                </a:solidFill>
              </a:rPr>
              <a:t>Marital Status: employees with the marital status of single have a higher risk of attrition.</a:t>
            </a:r>
          </a:p>
          <a:p>
            <a:pPr marL="442913" indent="-266700" algn="l">
              <a:buFont typeface="+mj-lt"/>
              <a:buAutoNum type="arabicPeriod"/>
            </a:pPr>
            <a:r>
              <a:rPr lang="en-GB" sz="1600" dirty="0">
                <a:solidFill>
                  <a:schemeClr val="tx1">
                    <a:lumMod val="75000"/>
                    <a:lumOff val="25000"/>
                  </a:schemeClr>
                </a:solidFill>
              </a:rPr>
              <a:t>Environment Satisfaction: employees with Low Environment Satisfaction have a higher risk of attrition.</a:t>
            </a:r>
          </a:p>
          <a:p>
            <a:pPr marL="442913" indent="-266700" algn="l">
              <a:buFont typeface="+mj-lt"/>
              <a:buAutoNum type="arabicPeriod"/>
            </a:pPr>
            <a:r>
              <a:rPr lang="en-GB" sz="1600" dirty="0">
                <a:solidFill>
                  <a:schemeClr val="tx1">
                    <a:lumMod val="75000"/>
                    <a:lumOff val="25000"/>
                  </a:schemeClr>
                </a:solidFill>
              </a:rPr>
              <a:t>Job Satisfaction: employees with very high Job Satisfaction have lower risk of attrition.</a:t>
            </a:r>
          </a:p>
          <a:p>
            <a:pPr marL="442913" indent="-266700" algn="l">
              <a:buFont typeface="+mj-lt"/>
              <a:buAutoNum type="arabicPeriod"/>
            </a:pPr>
            <a:r>
              <a:rPr lang="en-GB" sz="1600" dirty="0">
                <a:solidFill>
                  <a:schemeClr val="tx1">
                    <a:lumMod val="75000"/>
                    <a:lumOff val="25000"/>
                  </a:schemeClr>
                </a:solidFill>
              </a:rPr>
              <a:t>Work Life Balance: the better Work Life Balance level the lower risk of attrition.</a:t>
            </a:r>
          </a:p>
          <a:p>
            <a:pPr marL="0" indent="0" algn="l">
              <a:buNone/>
            </a:pPr>
            <a:r>
              <a:rPr lang="en-GB" sz="1600" dirty="0">
                <a:solidFill>
                  <a:schemeClr val="tx1">
                    <a:lumMod val="75000"/>
                    <a:lumOff val="25000"/>
                  </a:schemeClr>
                </a:solidFill>
              </a:rPr>
              <a:t>By looking into these factors the organization could make some decisions and organizational changes in order to improve the overall environment and, in turn, reduce the attrition rate in the company.</a:t>
            </a:r>
            <a:endParaRPr lang="lt-LT" sz="1600" dirty="0">
              <a:solidFill>
                <a:schemeClr val="tx1">
                  <a:lumMod val="75000"/>
                  <a:lumOff val="25000"/>
                </a:schemeClr>
              </a:solidFill>
            </a:endParaRPr>
          </a:p>
        </p:txBody>
      </p:sp>
    </p:spTree>
    <p:extLst>
      <p:ext uri="{BB962C8B-B14F-4D97-AF65-F5344CB8AC3E}">
        <p14:creationId xmlns:p14="http://schemas.microsoft.com/office/powerpoint/2010/main" val="21708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i="0" dirty="0">
                <a:solidFill>
                  <a:schemeClr val="tx1">
                    <a:lumMod val="75000"/>
                    <a:lumOff val="25000"/>
                  </a:schemeClr>
                </a:solidFill>
                <a:effectLst/>
                <a:latin typeface="-apple-system"/>
              </a:rPr>
              <a:t>Excerpt from the description of the data set (Edited)</a:t>
            </a:r>
            <a:endParaRPr lang="lt-LT"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10515600" cy="4667250"/>
          </a:xfrm>
        </p:spPr>
        <p:txBody>
          <a:bodyPr>
            <a:normAutofit fontScale="62500" lnSpcReduction="20000"/>
          </a:bodyPr>
          <a:lstStyle/>
          <a:p>
            <a:pPr marL="0" indent="0" algn="l">
              <a:buNone/>
            </a:pPr>
            <a:r>
              <a:rPr lang="en-GB" b="1" i="0" dirty="0">
                <a:solidFill>
                  <a:schemeClr val="tx1">
                    <a:lumMod val="75000"/>
                    <a:lumOff val="25000"/>
                  </a:schemeClr>
                </a:solidFill>
                <a:effectLst/>
                <a:latin typeface="-apple-system"/>
              </a:rPr>
              <a:t>Problem Statement</a:t>
            </a:r>
          </a:p>
          <a:p>
            <a:pPr marL="0" indent="0" algn="l">
              <a:buNone/>
            </a:pPr>
            <a:r>
              <a:rPr lang="en-GB" b="0" i="0" dirty="0">
                <a:solidFill>
                  <a:schemeClr val="tx1">
                    <a:lumMod val="75000"/>
                    <a:lumOff val="25000"/>
                  </a:schemeClr>
                </a:solidFill>
                <a:effectLst/>
                <a:latin typeface="-apple-system"/>
              </a:rPr>
              <a:t>A large company named XYZ, employs, at any given point in time, around 4000 employees. However, every year, around 15% of its employees leave the company and need to be replaced with the talent pool available in the job market. The management believes that this level of attrition (employees leaving, either on their own or because they got fired) is bad for the company, because of the following reasons:</a:t>
            </a:r>
          </a:p>
          <a:p>
            <a:pPr algn="l">
              <a:buFont typeface="+mj-lt"/>
              <a:buAutoNum type="arabicPeriod"/>
            </a:pPr>
            <a:r>
              <a:rPr lang="en-GB" b="0" i="0" dirty="0">
                <a:solidFill>
                  <a:schemeClr val="tx1">
                    <a:lumMod val="75000"/>
                    <a:lumOff val="25000"/>
                  </a:schemeClr>
                </a:solidFill>
                <a:effectLst/>
                <a:latin typeface="-apple-system"/>
              </a:rPr>
              <a:t>The former employees’ projects get delayed, which makes it difficult to meet deadlines, resulting in reputation loss among consumers and partners</a:t>
            </a:r>
          </a:p>
          <a:p>
            <a:pPr algn="l">
              <a:buFont typeface="+mj-lt"/>
              <a:buAutoNum type="arabicPeriod"/>
            </a:pPr>
            <a:r>
              <a:rPr lang="en-GB" b="0" i="0" dirty="0">
                <a:solidFill>
                  <a:schemeClr val="tx1">
                    <a:lumMod val="75000"/>
                    <a:lumOff val="25000"/>
                  </a:schemeClr>
                </a:solidFill>
                <a:effectLst/>
                <a:latin typeface="-apple-system"/>
              </a:rPr>
              <a:t>A sizeable department has to be maintained, for the purposes of recruiting new talent</a:t>
            </a:r>
          </a:p>
          <a:p>
            <a:pPr algn="l">
              <a:buFont typeface="+mj-lt"/>
              <a:buAutoNum type="arabicPeriod"/>
            </a:pPr>
            <a:r>
              <a:rPr lang="en-GB" b="0" i="0" dirty="0">
                <a:solidFill>
                  <a:schemeClr val="tx1">
                    <a:lumMod val="75000"/>
                    <a:lumOff val="25000"/>
                  </a:schemeClr>
                </a:solidFill>
                <a:effectLst/>
                <a:latin typeface="-apple-system"/>
              </a:rPr>
              <a:t>More often than not, the new employees have to be trained for the job and/or given time to acclimatise themselves to the company</a:t>
            </a:r>
          </a:p>
          <a:p>
            <a:pPr marL="0" indent="0" algn="l">
              <a:buNone/>
            </a:pPr>
            <a:r>
              <a:rPr lang="en-GB" b="0" i="0" dirty="0">
                <a:solidFill>
                  <a:schemeClr val="tx1">
                    <a:lumMod val="75000"/>
                    <a:lumOff val="25000"/>
                  </a:schemeClr>
                </a:solidFill>
                <a:effectLst/>
                <a:latin typeface="-apple-system"/>
              </a:rPr>
              <a:t>Hence, the management has contracted an HR analytics firm to understand what factors they should focus on, in order to curb attrition. In other words, they want to know what changes they should make to their workplace, in order to get most of their employees to stay. Also, they want to know which of these variables are most important and need to be addressed right away.</a:t>
            </a:r>
          </a:p>
          <a:p>
            <a:pPr marL="0" indent="0" algn="l">
              <a:buNone/>
            </a:pPr>
            <a:r>
              <a:rPr lang="en-GB" b="1" i="0" dirty="0">
                <a:solidFill>
                  <a:schemeClr val="tx1">
                    <a:lumMod val="75000"/>
                    <a:lumOff val="25000"/>
                  </a:schemeClr>
                </a:solidFill>
                <a:effectLst/>
                <a:latin typeface="-apple-system"/>
              </a:rPr>
              <a:t>Goal of case study:</a:t>
            </a:r>
          </a:p>
          <a:p>
            <a:pPr marL="0" indent="0" algn="l">
              <a:buNone/>
            </a:pPr>
            <a:r>
              <a:rPr lang="en-GB" b="0" i="0" dirty="0">
                <a:solidFill>
                  <a:schemeClr val="tx1">
                    <a:lumMod val="75000"/>
                    <a:lumOff val="25000"/>
                  </a:schemeClr>
                </a:solidFill>
                <a:effectLst/>
                <a:latin typeface="-apple-system"/>
              </a:rPr>
              <a:t>You are required to model the probability of attrition using a logistic regression. The results obtained will be used by the management to understand what changes they should make to their workplace in order to get most of their employees to stay.</a:t>
            </a:r>
          </a:p>
          <a:p>
            <a:endParaRPr lang="lt-LT" dirty="0">
              <a:solidFill>
                <a:schemeClr val="tx1">
                  <a:lumMod val="75000"/>
                  <a:lumOff val="25000"/>
                </a:schemeClr>
              </a:solidFill>
            </a:endParaRPr>
          </a:p>
        </p:txBody>
      </p:sp>
    </p:spTree>
    <p:extLst>
      <p:ext uri="{BB962C8B-B14F-4D97-AF65-F5344CB8AC3E}">
        <p14:creationId xmlns:p14="http://schemas.microsoft.com/office/powerpoint/2010/main" val="68360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i="0" dirty="0">
                <a:solidFill>
                  <a:schemeClr val="tx1">
                    <a:lumMod val="75000"/>
                    <a:lumOff val="25000"/>
                  </a:schemeClr>
                </a:solidFill>
                <a:effectLst/>
                <a:latin typeface="-apple-system"/>
              </a:rPr>
              <a:t>Libraries</a:t>
            </a:r>
            <a:r>
              <a:rPr lang="lt-LT" b="1" i="0" dirty="0">
                <a:solidFill>
                  <a:schemeClr val="tx1">
                    <a:lumMod val="75000"/>
                    <a:lumOff val="25000"/>
                  </a:schemeClr>
                </a:solidFill>
                <a:effectLst/>
                <a:latin typeface="-apple-system"/>
              </a:rPr>
              <a:t> and modules</a:t>
            </a:r>
            <a:r>
              <a:rPr lang="en-GB" b="1" i="0" dirty="0">
                <a:solidFill>
                  <a:schemeClr val="tx1">
                    <a:lumMod val="75000"/>
                    <a:lumOff val="25000"/>
                  </a:schemeClr>
                </a:solidFill>
                <a:effectLst/>
                <a:latin typeface="-apple-system"/>
              </a:rPr>
              <a:t> used in the analysis</a:t>
            </a:r>
            <a:endParaRPr lang="lt-LT"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10515600" cy="4667250"/>
          </a:xfrm>
        </p:spPr>
        <p:txBody>
          <a:bodyPr>
            <a:normAutofit fontScale="47500" lnSpcReduction="20000"/>
          </a:bodyPr>
          <a:lstStyle/>
          <a:p>
            <a:pPr marL="0" indent="0" algn="l">
              <a:buNone/>
            </a:pPr>
            <a:r>
              <a:rPr lang="en-GB" b="0" i="0" dirty="0">
                <a:solidFill>
                  <a:schemeClr val="tx1">
                    <a:lumMod val="75000"/>
                    <a:lumOff val="25000"/>
                  </a:schemeClr>
                </a:solidFill>
                <a:effectLst/>
                <a:latin typeface="-apple-system"/>
              </a:rPr>
              <a:t>pandas as pd</a:t>
            </a:r>
          </a:p>
          <a:p>
            <a:pPr marL="0" indent="0" algn="l">
              <a:buNone/>
            </a:pPr>
            <a:r>
              <a:rPr lang="en-GB" b="0" i="0" dirty="0" err="1">
                <a:solidFill>
                  <a:schemeClr val="tx1">
                    <a:lumMod val="75000"/>
                    <a:lumOff val="25000"/>
                  </a:schemeClr>
                </a:solidFill>
                <a:effectLst/>
                <a:latin typeface="-apple-system"/>
              </a:rPr>
              <a:t>matplotlib.pyplot</a:t>
            </a:r>
            <a:r>
              <a:rPr lang="en-GB" b="0" i="0" dirty="0">
                <a:solidFill>
                  <a:schemeClr val="tx1">
                    <a:lumMod val="75000"/>
                    <a:lumOff val="25000"/>
                  </a:schemeClr>
                </a:solidFill>
                <a:effectLst/>
                <a:latin typeface="-apple-system"/>
              </a:rPr>
              <a:t> as </a:t>
            </a:r>
            <a:r>
              <a:rPr lang="en-GB" b="0" i="0" dirty="0" err="1">
                <a:solidFill>
                  <a:schemeClr val="tx1">
                    <a:lumMod val="75000"/>
                    <a:lumOff val="25000"/>
                  </a:schemeClr>
                </a:solidFill>
                <a:effectLst/>
                <a:latin typeface="-apple-system"/>
              </a:rPr>
              <a:t>plt</a:t>
            </a:r>
            <a:endParaRPr lang="en-GB" b="0" i="0" dirty="0">
              <a:solidFill>
                <a:schemeClr val="tx1">
                  <a:lumMod val="75000"/>
                  <a:lumOff val="25000"/>
                </a:schemeClr>
              </a:solidFill>
              <a:effectLst/>
              <a:latin typeface="-apple-system"/>
            </a:endParaRPr>
          </a:p>
          <a:p>
            <a:pPr marL="0" indent="0" algn="l">
              <a:buNone/>
            </a:pPr>
            <a:r>
              <a:rPr lang="en-GB" b="0" i="0" dirty="0" err="1">
                <a:solidFill>
                  <a:schemeClr val="tx1">
                    <a:lumMod val="75000"/>
                    <a:lumOff val="25000"/>
                  </a:schemeClr>
                </a:solidFill>
                <a:effectLst/>
                <a:latin typeface="-apple-system"/>
              </a:rPr>
              <a:t>numpy</a:t>
            </a:r>
            <a:r>
              <a:rPr lang="en-GB" b="0" i="0" dirty="0">
                <a:solidFill>
                  <a:schemeClr val="tx1">
                    <a:lumMod val="75000"/>
                    <a:lumOff val="25000"/>
                  </a:schemeClr>
                </a:solidFill>
                <a:effectLst/>
                <a:latin typeface="-apple-system"/>
              </a:rPr>
              <a:t> as np</a:t>
            </a:r>
          </a:p>
          <a:p>
            <a:pPr marL="0" indent="0" algn="l">
              <a:buNone/>
            </a:pPr>
            <a:r>
              <a:rPr lang="en-GB" b="0" i="0" dirty="0">
                <a:solidFill>
                  <a:schemeClr val="tx1">
                    <a:lumMod val="75000"/>
                    <a:lumOff val="25000"/>
                  </a:schemeClr>
                </a:solidFill>
                <a:effectLst/>
                <a:latin typeface="-apple-system"/>
              </a:rPr>
              <a:t>seaborn as </a:t>
            </a:r>
            <a:r>
              <a:rPr lang="en-GB" b="0" i="0" dirty="0" err="1">
                <a:solidFill>
                  <a:schemeClr val="tx1">
                    <a:lumMod val="75000"/>
                    <a:lumOff val="25000"/>
                  </a:schemeClr>
                </a:solidFill>
                <a:effectLst/>
                <a:latin typeface="-apple-system"/>
              </a:rPr>
              <a:t>sns</a:t>
            </a:r>
            <a:endParaRPr lang="en-GB" b="0" i="0" dirty="0">
              <a:solidFill>
                <a:schemeClr val="tx1">
                  <a:lumMod val="75000"/>
                  <a:lumOff val="25000"/>
                </a:schemeClr>
              </a:solidFill>
              <a:effectLst/>
              <a:latin typeface="-apple-system"/>
            </a:endParaRPr>
          </a:p>
          <a:p>
            <a:pPr marL="0" indent="0" algn="l">
              <a:buNone/>
            </a:pPr>
            <a:r>
              <a:rPr lang="en-GB" b="0" i="0" dirty="0" err="1">
                <a:solidFill>
                  <a:schemeClr val="tx1">
                    <a:lumMod val="75000"/>
                    <a:lumOff val="25000"/>
                  </a:schemeClr>
                </a:solidFill>
                <a:effectLst/>
                <a:latin typeface="-apple-system"/>
              </a:rPr>
              <a:t>sklearn</a:t>
            </a:r>
            <a:r>
              <a:rPr lang="en-GB" b="0" i="0" dirty="0">
                <a:solidFill>
                  <a:schemeClr val="tx1">
                    <a:lumMod val="75000"/>
                    <a:lumOff val="25000"/>
                  </a:schemeClr>
                </a:solidFill>
                <a:effectLst/>
                <a:latin typeface="-apple-system"/>
              </a:rPr>
              <a:t> </a:t>
            </a:r>
          </a:p>
          <a:p>
            <a:pPr marL="0" indent="0" algn="l">
              <a:buNone/>
            </a:pPr>
            <a:r>
              <a:rPr lang="en-GB" b="0" i="0" dirty="0">
                <a:solidFill>
                  <a:schemeClr val="tx1">
                    <a:lumMod val="75000"/>
                    <a:lumOff val="25000"/>
                  </a:schemeClr>
                </a:solidFill>
                <a:effectLst/>
                <a:latin typeface="-apple-system"/>
              </a:rPr>
              <a:t>%matplotlib inline</a:t>
            </a:r>
          </a:p>
          <a:p>
            <a:pPr marL="0" indent="0">
              <a:buNone/>
            </a:pPr>
            <a:r>
              <a:rPr lang="en-GB" b="0" i="0" dirty="0">
                <a:solidFill>
                  <a:schemeClr val="tx1">
                    <a:lumMod val="75000"/>
                    <a:lumOff val="25000"/>
                  </a:schemeClr>
                </a:solidFill>
                <a:effectLst/>
                <a:latin typeface="-apple-system"/>
              </a:rPr>
              <a:t>scale from </a:t>
            </a:r>
            <a:r>
              <a:rPr lang="en-GB" b="0" i="0" dirty="0" err="1">
                <a:solidFill>
                  <a:schemeClr val="tx1">
                    <a:lumMod val="75000"/>
                    <a:lumOff val="25000"/>
                  </a:schemeClr>
                </a:solidFill>
                <a:effectLst/>
                <a:latin typeface="-apple-system"/>
              </a:rPr>
              <a:t>sklearn.preprocessing</a:t>
            </a:r>
            <a:endParaRPr lang="en-GB" b="0" i="0" dirty="0">
              <a:solidFill>
                <a:schemeClr val="tx1">
                  <a:lumMod val="75000"/>
                  <a:lumOff val="25000"/>
                </a:schemeClr>
              </a:solidFill>
              <a:effectLst/>
              <a:latin typeface="-apple-system"/>
            </a:endParaRPr>
          </a:p>
          <a:p>
            <a:pPr marL="0" indent="0">
              <a:buNone/>
            </a:pPr>
            <a:r>
              <a:rPr lang="en-GB" b="0" i="0" dirty="0" err="1">
                <a:solidFill>
                  <a:schemeClr val="tx1">
                    <a:lumMod val="75000"/>
                    <a:lumOff val="25000"/>
                  </a:schemeClr>
                </a:solidFill>
                <a:effectLst/>
                <a:latin typeface="-apple-system"/>
              </a:rPr>
              <a:t>mean_squared_error</a:t>
            </a:r>
            <a:r>
              <a:rPr lang="en-GB" b="0" i="0" dirty="0">
                <a:solidFill>
                  <a:schemeClr val="tx1">
                    <a:lumMod val="75000"/>
                    <a:lumOff val="25000"/>
                  </a:schemeClr>
                </a:solidFill>
                <a:effectLst/>
                <a:latin typeface="-apple-system"/>
              </a:rPr>
              <a:t>, r2_score from </a:t>
            </a:r>
            <a:r>
              <a:rPr lang="en-GB" b="0" i="0" dirty="0" err="1">
                <a:solidFill>
                  <a:schemeClr val="tx1">
                    <a:lumMod val="75000"/>
                    <a:lumOff val="25000"/>
                  </a:schemeClr>
                </a:solidFill>
                <a:effectLst/>
                <a:latin typeface="-apple-system"/>
              </a:rPr>
              <a:t>sklearn.metrics</a:t>
            </a:r>
            <a:endParaRPr lang="en-GB" b="0" i="0" dirty="0">
              <a:solidFill>
                <a:schemeClr val="tx1">
                  <a:lumMod val="75000"/>
                  <a:lumOff val="25000"/>
                </a:schemeClr>
              </a:solidFill>
              <a:effectLst/>
              <a:latin typeface="-apple-system"/>
            </a:endParaRPr>
          </a:p>
          <a:p>
            <a:pPr marL="0" indent="0" algn="l">
              <a:buNone/>
            </a:pPr>
            <a:r>
              <a:rPr lang="en-GB" b="0" i="0" dirty="0" err="1">
                <a:solidFill>
                  <a:schemeClr val="tx1">
                    <a:lumMod val="75000"/>
                    <a:lumOff val="25000"/>
                  </a:schemeClr>
                </a:solidFill>
                <a:effectLst/>
                <a:latin typeface="-apple-system"/>
              </a:rPr>
              <a:t>statsmodels.api</a:t>
            </a:r>
            <a:r>
              <a:rPr lang="en-GB" b="0" i="0" dirty="0">
                <a:solidFill>
                  <a:schemeClr val="tx1">
                    <a:lumMod val="75000"/>
                    <a:lumOff val="25000"/>
                  </a:schemeClr>
                </a:solidFill>
                <a:effectLst/>
                <a:latin typeface="-apple-system"/>
              </a:rPr>
              <a:t> as </a:t>
            </a:r>
            <a:r>
              <a:rPr lang="en-GB" b="0" i="0" dirty="0" err="1">
                <a:solidFill>
                  <a:schemeClr val="tx1">
                    <a:lumMod val="75000"/>
                    <a:lumOff val="25000"/>
                  </a:schemeClr>
                </a:solidFill>
                <a:effectLst/>
                <a:latin typeface="-apple-system"/>
              </a:rPr>
              <a:t>sm</a:t>
            </a:r>
            <a:endParaRPr lang="en-GB" b="0" i="0" dirty="0">
              <a:solidFill>
                <a:schemeClr val="tx1">
                  <a:lumMod val="75000"/>
                  <a:lumOff val="25000"/>
                </a:schemeClr>
              </a:solidFill>
              <a:effectLst/>
              <a:latin typeface="-apple-system"/>
            </a:endParaRPr>
          </a:p>
          <a:p>
            <a:pPr marL="0" indent="0" algn="l">
              <a:buNone/>
            </a:pPr>
            <a:r>
              <a:rPr lang="en-GB" b="0" i="0" dirty="0" err="1">
                <a:solidFill>
                  <a:schemeClr val="tx1">
                    <a:lumMod val="75000"/>
                    <a:lumOff val="25000"/>
                  </a:schemeClr>
                </a:solidFill>
                <a:effectLst/>
                <a:latin typeface="-apple-system"/>
              </a:rPr>
              <a:t>statsmodels.formula.api</a:t>
            </a:r>
            <a:r>
              <a:rPr lang="en-GB" b="0" i="0" dirty="0">
                <a:solidFill>
                  <a:schemeClr val="tx1">
                    <a:lumMod val="75000"/>
                    <a:lumOff val="25000"/>
                  </a:schemeClr>
                </a:solidFill>
                <a:effectLst/>
                <a:latin typeface="-apple-system"/>
              </a:rPr>
              <a:t> as </a:t>
            </a:r>
            <a:r>
              <a:rPr lang="en-GB" b="0" i="0" dirty="0" err="1">
                <a:solidFill>
                  <a:schemeClr val="tx1">
                    <a:lumMod val="75000"/>
                    <a:lumOff val="25000"/>
                  </a:schemeClr>
                </a:solidFill>
                <a:effectLst/>
                <a:latin typeface="-apple-system"/>
              </a:rPr>
              <a:t>smf</a:t>
            </a:r>
            <a:endParaRPr lang="en-GB" b="0" i="0" dirty="0">
              <a:solidFill>
                <a:schemeClr val="tx1">
                  <a:lumMod val="75000"/>
                  <a:lumOff val="25000"/>
                </a:schemeClr>
              </a:solidFill>
              <a:effectLst/>
              <a:latin typeface="-apple-system"/>
            </a:endParaRPr>
          </a:p>
          <a:p>
            <a:pPr marL="0" indent="0">
              <a:buNone/>
            </a:pPr>
            <a:r>
              <a:rPr lang="en-GB" b="0" i="0" dirty="0" err="1">
                <a:solidFill>
                  <a:schemeClr val="tx1">
                    <a:lumMod val="75000"/>
                    <a:lumOff val="25000"/>
                  </a:schemeClr>
                </a:solidFill>
                <a:effectLst/>
                <a:latin typeface="-apple-system"/>
              </a:rPr>
              <a:t>train_test_split</a:t>
            </a:r>
            <a:r>
              <a:rPr lang="en-GB" b="0" i="0" dirty="0">
                <a:solidFill>
                  <a:schemeClr val="tx1">
                    <a:lumMod val="75000"/>
                    <a:lumOff val="25000"/>
                  </a:schemeClr>
                </a:solidFill>
                <a:effectLst/>
                <a:latin typeface="-apple-system"/>
              </a:rPr>
              <a:t> from </a:t>
            </a:r>
            <a:r>
              <a:rPr lang="en-GB" b="0" i="0" dirty="0" err="1">
                <a:solidFill>
                  <a:schemeClr val="tx1">
                    <a:lumMod val="75000"/>
                    <a:lumOff val="25000"/>
                  </a:schemeClr>
                </a:solidFill>
                <a:effectLst/>
                <a:latin typeface="-apple-system"/>
              </a:rPr>
              <a:t>sklearn.model_selection</a:t>
            </a:r>
            <a:endParaRPr lang="en-GB" b="0" i="0" dirty="0">
              <a:solidFill>
                <a:schemeClr val="tx1">
                  <a:lumMod val="75000"/>
                  <a:lumOff val="25000"/>
                </a:schemeClr>
              </a:solidFill>
              <a:effectLst/>
              <a:latin typeface="-apple-system"/>
            </a:endParaRPr>
          </a:p>
          <a:p>
            <a:pPr marL="0" indent="0">
              <a:buNone/>
            </a:pPr>
            <a:r>
              <a:rPr lang="lt-LT" dirty="0">
                <a:solidFill>
                  <a:schemeClr val="tx1">
                    <a:lumMod val="75000"/>
                    <a:lumOff val="25000"/>
                  </a:schemeClr>
                </a:solidFill>
              </a:rPr>
              <a:t>variance_inflation_factor from statsmodels.stats.outliers_influence</a:t>
            </a:r>
          </a:p>
          <a:p>
            <a:pPr marL="0" indent="0">
              <a:buNone/>
            </a:pPr>
            <a:r>
              <a:rPr lang="lt-LT" dirty="0">
                <a:solidFill>
                  <a:schemeClr val="tx1">
                    <a:lumMod val="75000"/>
                    <a:lumOff val="25000"/>
                  </a:schemeClr>
                </a:solidFill>
              </a:rPr>
              <a:t>add_constant</a:t>
            </a:r>
            <a:r>
              <a:rPr lang="en-US" dirty="0">
                <a:solidFill>
                  <a:schemeClr val="tx1">
                    <a:lumMod val="75000"/>
                    <a:lumOff val="25000"/>
                  </a:schemeClr>
                </a:solidFill>
              </a:rPr>
              <a:t> </a:t>
            </a:r>
            <a:r>
              <a:rPr lang="lt-LT" dirty="0">
                <a:solidFill>
                  <a:schemeClr val="tx1">
                    <a:lumMod val="75000"/>
                    <a:lumOff val="25000"/>
                  </a:schemeClr>
                </a:solidFill>
              </a:rPr>
              <a:t>from statsmodels.tools.tools</a:t>
            </a:r>
            <a:endParaRPr lang="en-US" dirty="0">
              <a:solidFill>
                <a:schemeClr val="tx1">
                  <a:lumMod val="75000"/>
                  <a:lumOff val="25000"/>
                </a:schemeClr>
              </a:solidFill>
            </a:endParaRPr>
          </a:p>
          <a:p>
            <a:pPr marL="0" indent="0">
              <a:buNone/>
            </a:pPr>
            <a:r>
              <a:rPr lang="lt-LT" dirty="0">
                <a:solidFill>
                  <a:schemeClr val="tx1">
                    <a:lumMod val="75000"/>
                    <a:lumOff val="25000"/>
                  </a:schemeClr>
                </a:solidFill>
              </a:rPr>
              <a:t>LogisticRegression</a:t>
            </a:r>
            <a:r>
              <a:rPr lang="en-US" dirty="0">
                <a:solidFill>
                  <a:schemeClr val="tx1">
                    <a:lumMod val="75000"/>
                    <a:lumOff val="25000"/>
                  </a:schemeClr>
                </a:solidFill>
              </a:rPr>
              <a:t> </a:t>
            </a:r>
            <a:r>
              <a:rPr lang="lt-LT" dirty="0">
                <a:solidFill>
                  <a:schemeClr val="tx1">
                    <a:lumMod val="75000"/>
                    <a:lumOff val="25000"/>
                  </a:schemeClr>
                </a:solidFill>
              </a:rPr>
              <a:t>from sklearn.linear_model</a:t>
            </a:r>
          </a:p>
          <a:p>
            <a:pPr marL="0" indent="0">
              <a:buNone/>
            </a:pPr>
            <a:r>
              <a:rPr lang="lt-LT" dirty="0">
                <a:solidFill>
                  <a:schemeClr val="tx1">
                    <a:lumMod val="75000"/>
                    <a:lumOff val="25000"/>
                  </a:schemeClr>
                </a:solidFill>
              </a:rPr>
              <a:t>classification_report, confusion_matrix</a:t>
            </a:r>
            <a:r>
              <a:rPr lang="en-US" dirty="0">
                <a:solidFill>
                  <a:schemeClr val="tx1">
                    <a:lumMod val="75000"/>
                    <a:lumOff val="25000"/>
                  </a:schemeClr>
                </a:solidFill>
              </a:rPr>
              <a:t> </a:t>
            </a:r>
            <a:r>
              <a:rPr lang="lt-LT" dirty="0">
                <a:solidFill>
                  <a:schemeClr val="tx1">
                    <a:lumMod val="75000"/>
                    <a:lumOff val="25000"/>
                  </a:schemeClr>
                </a:solidFill>
              </a:rPr>
              <a:t>from sklearn.metrics</a:t>
            </a:r>
            <a:endParaRPr lang="en-US" dirty="0">
              <a:solidFill>
                <a:schemeClr val="tx1">
                  <a:lumMod val="75000"/>
                  <a:lumOff val="25000"/>
                </a:schemeClr>
              </a:solidFill>
            </a:endParaRPr>
          </a:p>
          <a:p>
            <a:pPr marL="0" indent="0">
              <a:buNone/>
            </a:pPr>
            <a:r>
              <a:rPr lang="en-GB" dirty="0" err="1">
                <a:solidFill>
                  <a:schemeClr val="tx1">
                    <a:lumMod val="75000"/>
                    <a:lumOff val="25000"/>
                  </a:schemeClr>
                </a:solidFill>
              </a:rPr>
              <a:t>accuracy_score</a:t>
            </a:r>
            <a:r>
              <a:rPr lang="en-GB" dirty="0">
                <a:solidFill>
                  <a:schemeClr val="tx1">
                    <a:lumMod val="75000"/>
                    <a:lumOff val="25000"/>
                  </a:schemeClr>
                </a:solidFill>
              </a:rPr>
              <a:t> from </a:t>
            </a:r>
            <a:r>
              <a:rPr lang="en-GB" dirty="0" err="1">
                <a:solidFill>
                  <a:schemeClr val="tx1">
                    <a:lumMod val="75000"/>
                    <a:lumOff val="25000"/>
                  </a:schemeClr>
                </a:solidFill>
              </a:rPr>
              <a:t>sklearn.metrics</a:t>
            </a:r>
            <a:endParaRPr lang="en-GB" dirty="0">
              <a:solidFill>
                <a:schemeClr val="tx1">
                  <a:lumMod val="75000"/>
                  <a:lumOff val="25000"/>
                </a:schemeClr>
              </a:solidFill>
            </a:endParaRPr>
          </a:p>
          <a:p>
            <a:pPr marL="0" indent="0">
              <a:buNone/>
            </a:pPr>
            <a:r>
              <a:rPr lang="lt-LT" dirty="0">
                <a:solidFill>
                  <a:schemeClr val="tx1">
                    <a:lumMod val="75000"/>
                    <a:lumOff val="25000"/>
                  </a:schemeClr>
                </a:solidFill>
              </a:rPr>
              <a:t>metrics</a:t>
            </a:r>
            <a:r>
              <a:rPr lang="en-US" dirty="0">
                <a:solidFill>
                  <a:schemeClr val="tx1">
                    <a:lumMod val="75000"/>
                    <a:lumOff val="25000"/>
                  </a:schemeClr>
                </a:solidFill>
              </a:rPr>
              <a:t> </a:t>
            </a:r>
            <a:r>
              <a:rPr lang="lt-LT" dirty="0">
                <a:solidFill>
                  <a:schemeClr val="tx1">
                    <a:lumMod val="75000"/>
                    <a:lumOff val="25000"/>
                  </a:schemeClr>
                </a:solidFill>
              </a:rPr>
              <a:t>from sklearn</a:t>
            </a:r>
          </a:p>
        </p:txBody>
      </p:sp>
    </p:spTree>
    <p:extLst>
      <p:ext uri="{BB962C8B-B14F-4D97-AF65-F5344CB8AC3E}">
        <p14:creationId xmlns:p14="http://schemas.microsoft.com/office/powerpoint/2010/main" val="85465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lt-LT" b="1" i="0" dirty="0">
                <a:solidFill>
                  <a:schemeClr val="tx1">
                    <a:lumMod val="75000"/>
                    <a:lumOff val="25000"/>
                  </a:schemeClr>
                </a:solidFill>
                <a:effectLst/>
                <a:latin typeface="-apple-system"/>
              </a:rPr>
              <a:t>Information obtained from data sample</a:t>
            </a:r>
            <a:endParaRPr lang="lt-LT"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12403" y="1561514"/>
            <a:ext cx="2622452" cy="5148775"/>
          </a:xfrm>
        </p:spPr>
        <p:txBody>
          <a:bodyPr>
            <a:normAutofit fontScale="47500" lnSpcReduction="20000"/>
          </a:bodyPr>
          <a:lstStyle/>
          <a:p>
            <a:pPr marL="0" indent="0" algn="l">
              <a:lnSpc>
                <a:spcPct val="120000"/>
              </a:lnSpc>
              <a:spcBef>
                <a:spcPts val="0"/>
              </a:spcBef>
              <a:buNone/>
            </a:pPr>
            <a:r>
              <a:rPr lang="lt-LT" b="1" u="sng" dirty="0">
                <a:solidFill>
                  <a:schemeClr val="tx1">
                    <a:lumMod val="75000"/>
                    <a:lumOff val="25000"/>
                  </a:schemeClr>
                </a:solidFill>
              </a:rPr>
              <a:t>From general data set:</a:t>
            </a:r>
          </a:p>
          <a:p>
            <a:pPr algn="l">
              <a:lnSpc>
                <a:spcPct val="120000"/>
              </a:lnSpc>
              <a:spcBef>
                <a:spcPts val="0"/>
              </a:spcBef>
            </a:pPr>
            <a:r>
              <a:rPr lang="lt-LT" dirty="0">
                <a:solidFill>
                  <a:schemeClr val="tx1">
                    <a:lumMod val="75000"/>
                    <a:lumOff val="25000"/>
                  </a:schemeClr>
                </a:solidFill>
              </a:rPr>
              <a:t>Age     </a:t>
            </a:r>
          </a:p>
          <a:p>
            <a:pPr algn="l">
              <a:lnSpc>
                <a:spcPct val="120000"/>
              </a:lnSpc>
              <a:spcBef>
                <a:spcPts val="0"/>
              </a:spcBef>
            </a:pPr>
            <a:r>
              <a:rPr lang="lt-LT" dirty="0">
                <a:solidFill>
                  <a:schemeClr val="tx1">
                    <a:lumMod val="75000"/>
                    <a:lumOff val="25000"/>
                  </a:schemeClr>
                </a:solidFill>
              </a:rPr>
              <a:t>Attrition         </a:t>
            </a:r>
          </a:p>
          <a:p>
            <a:pPr algn="l">
              <a:lnSpc>
                <a:spcPct val="120000"/>
              </a:lnSpc>
              <a:spcBef>
                <a:spcPts val="0"/>
              </a:spcBef>
            </a:pPr>
            <a:r>
              <a:rPr lang="lt-LT" dirty="0">
                <a:solidFill>
                  <a:schemeClr val="tx1">
                    <a:lumMod val="75000"/>
                    <a:lumOff val="25000"/>
                  </a:schemeClr>
                </a:solidFill>
              </a:rPr>
              <a:t>BusinessTravel </a:t>
            </a:r>
          </a:p>
          <a:p>
            <a:pPr algn="l">
              <a:lnSpc>
                <a:spcPct val="120000"/>
              </a:lnSpc>
              <a:spcBef>
                <a:spcPts val="0"/>
              </a:spcBef>
            </a:pPr>
            <a:r>
              <a:rPr lang="lt-LT" dirty="0">
                <a:solidFill>
                  <a:schemeClr val="tx1">
                    <a:lumMod val="75000"/>
                    <a:lumOff val="25000"/>
                  </a:schemeClr>
                </a:solidFill>
              </a:rPr>
              <a:t>Department        </a:t>
            </a:r>
          </a:p>
          <a:p>
            <a:pPr algn="l">
              <a:lnSpc>
                <a:spcPct val="120000"/>
              </a:lnSpc>
              <a:spcBef>
                <a:spcPts val="0"/>
              </a:spcBef>
            </a:pPr>
            <a:r>
              <a:rPr lang="lt-LT" dirty="0">
                <a:solidFill>
                  <a:schemeClr val="tx1">
                    <a:lumMod val="75000"/>
                    <a:lumOff val="25000"/>
                  </a:schemeClr>
                </a:solidFill>
              </a:rPr>
              <a:t>DistanceFromHome   </a:t>
            </a:r>
          </a:p>
          <a:p>
            <a:pPr algn="l">
              <a:lnSpc>
                <a:spcPct val="120000"/>
              </a:lnSpc>
              <a:spcBef>
                <a:spcPts val="0"/>
              </a:spcBef>
            </a:pPr>
            <a:r>
              <a:rPr lang="lt-LT" sz="2700" dirty="0">
                <a:solidFill>
                  <a:schemeClr val="tx1">
                    <a:lumMod val="75000"/>
                    <a:lumOff val="25000"/>
                  </a:schemeClr>
                </a:solidFill>
                <a:latin typeface="-apple-system"/>
              </a:rPr>
              <a:t>Education</a:t>
            </a:r>
            <a:r>
              <a:rPr lang="lt-LT" dirty="0">
                <a:solidFill>
                  <a:schemeClr val="tx1">
                    <a:lumMod val="75000"/>
                    <a:lumOff val="25000"/>
                  </a:schemeClr>
                </a:solidFill>
              </a:rPr>
              <a:t>        </a:t>
            </a:r>
          </a:p>
          <a:p>
            <a:pPr algn="l">
              <a:lnSpc>
                <a:spcPct val="120000"/>
              </a:lnSpc>
              <a:spcBef>
                <a:spcPts val="0"/>
              </a:spcBef>
            </a:pPr>
            <a:r>
              <a:rPr lang="lt-LT" dirty="0">
                <a:solidFill>
                  <a:schemeClr val="tx1">
                    <a:lumMod val="75000"/>
                    <a:lumOff val="25000"/>
                  </a:schemeClr>
                </a:solidFill>
              </a:rPr>
              <a:t>EducationField    </a:t>
            </a:r>
          </a:p>
          <a:p>
            <a:pPr algn="l">
              <a:lnSpc>
                <a:spcPct val="120000"/>
              </a:lnSpc>
              <a:spcBef>
                <a:spcPts val="0"/>
              </a:spcBef>
            </a:pPr>
            <a:r>
              <a:rPr lang="lt-LT" dirty="0">
                <a:solidFill>
                  <a:schemeClr val="tx1">
                    <a:lumMod val="75000"/>
                    <a:lumOff val="25000"/>
                  </a:schemeClr>
                </a:solidFill>
              </a:rPr>
              <a:t>EmployeeCount      </a:t>
            </a:r>
          </a:p>
          <a:p>
            <a:pPr algn="l">
              <a:lnSpc>
                <a:spcPct val="120000"/>
              </a:lnSpc>
              <a:spcBef>
                <a:spcPts val="0"/>
              </a:spcBef>
            </a:pPr>
            <a:r>
              <a:rPr lang="lt-LT" dirty="0">
                <a:solidFill>
                  <a:schemeClr val="tx1">
                    <a:lumMod val="75000"/>
                    <a:lumOff val="25000"/>
                  </a:schemeClr>
                </a:solidFill>
              </a:rPr>
              <a:t>EmployeeID         </a:t>
            </a:r>
          </a:p>
          <a:p>
            <a:pPr algn="l">
              <a:lnSpc>
                <a:spcPct val="120000"/>
              </a:lnSpc>
              <a:spcBef>
                <a:spcPts val="0"/>
              </a:spcBef>
            </a:pPr>
            <a:r>
              <a:rPr lang="lt-LT" dirty="0">
                <a:solidFill>
                  <a:schemeClr val="tx1">
                    <a:lumMod val="75000"/>
                    <a:lumOff val="25000"/>
                  </a:schemeClr>
                </a:solidFill>
              </a:rPr>
              <a:t>Gender             </a:t>
            </a:r>
          </a:p>
          <a:p>
            <a:pPr algn="l">
              <a:lnSpc>
                <a:spcPct val="120000"/>
              </a:lnSpc>
              <a:spcBef>
                <a:spcPts val="0"/>
              </a:spcBef>
            </a:pPr>
            <a:r>
              <a:rPr lang="lt-LT" dirty="0">
                <a:solidFill>
                  <a:schemeClr val="tx1">
                    <a:lumMod val="75000"/>
                    <a:lumOff val="25000"/>
                  </a:schemeClr>
                </a:solidFill>
              </a:rPr>
              <a:t>JobLevel         </a:t>
            </a:r>
          </a:p>
          <a:p>
            <a:pPr algn="l">
              <a:lnSpc>
                <a:spcPct val="120000"/>
              </a:lnSpc>
              <a:spcBef>
                <a:spcPts val="0"/>
              </a:spcBef>
            </a:pPr>
            <a:r>
              <a:rPr lang="lt-LT" dirty="0">
                <a:solidFill>
                  <a:schemeClr val="tx1">
                    <a:lumMod val="75000"/>
                    <a:lumOff val="25000"/>
                  </a:schemeClr>
                </a:solidFill>
              </a:rPr>
              <a:t>JobRole            </a:t>
            </a:r>
          </a:p>
          <a:p>
            <a:pPr algn="l">
              <a:lnSpc>
                <a:spcPct val="120000"/>
              </a:lnSpc>
              <a:spcBef>
                <a:spcPts val="0"/>
              </a:spcBef>
            </a:pPr>
            <a:r>
              <a:rPr lang="lt-LT" dirty="0">
                <a:solidFill>
                  <a:schemeClr val="tx1">
                    <a:lumMod val="75000"/>
                    <a:lumOff val="25000"/>
                  </a:schemeClr>
                </a:solidFill>
              </a:rPr>
              <a:t>MaritalStatus         </a:t>
            </a:r>
          </a:p>
          <a:p>
            <a:pPr algn="l">
              <a:lnSpc>
                <a:spcPct val="120000"/>
              </a:lnSpc>
              <a:spcBef>
                <a:spcPts val="0"/>
              </a:spcBef>
            </a:pPr>
            <a:r>
              <a:rPr lang="lt-LT" dirty="0">
                <a:solidFill>
                  <a:schemeClr val="tx1">
                    <a:lumMod val="75000"/>
                    <a:lumOff val="25000"/>
                  </a:schemeClr>
                </a:solidFill>
              </a:rPr>
              <a:t>MonthlyIncome     </a:t>
            </a:r>
          </a:p>
          <a:p>
            <a:pPr algn="l">
              <a:lnSpc>
                <a:spcPct val="120000"/>
              </a:lnSpc>
              <a:spcBef>
                <a:spcPts val="0"/>
              </a:spcBef>
            </a:pPr>
            <a:r>
              <a:rPr lang="lt-LT" dirty="0">
                <a:solidFill>
                  <a:schemeClr val="tx1">
                    <a:lumMod val="75000"/>
                    <a:lumOff val="25000"/>
                  </a:schemeClr>
                </a:solidFill>
              </a:rPr>
              <a:t>NumCompaniesWorked  </a:t>
            </a:r>
          </a:p>
          <a:p>
            <a:pPr algn="l">
              <a:lnSpc>
                <a:spcPct val="120000"/>
              </a:lnSpc>
              <a:spcBef>
                <a:spcPts val="0"/>
              </a:spcBef>
            </a:pPr>
            <a:r>
              <a:rPr lang="lt-LT" dirty="0">
                <a:solidFill>
                  <a:schemeClr val="tx1">
                    <a:lumMod val="75000"/>
                    <a:lumOff val="25000"/>
                  </a:schemeClr>
                </a:solidFill>
              </a:rPr>
              <a:t>Over18            </a:t>
            </a:r>
          </a:p>
          <a:p>
            <a:pPr algn="l">
              <a:lnSpc>
                <a:spcPct val="120000"/>
              </a:lnSpc>
              <a:spcBef>
                <a:spcPts val="0"/>
              </a:spcBef>
            </a:pPr>
            <a:r>
              <a:rPr lang="lt-LT" dirty="0">
                <a:solidFill>
                  <a:schemeClr val="tx1">
                    <a:lumMod val="75000"/>
                    <a:lumOff val="25000"/>
                  </a:schemeClr>
                </a:solidFill>
              </a:rPr>
              <a:t>PercentSalaryHike   </a:t>
            </a:r>
          </a:p>
          <a:p>
            <a:pPr algn="l">
              <a:lnSpc>
                <a:spcPct val="120000"/>
              </a:lnSpc>
              <a:spcBef>
                <a:spcPts val="0"/>
              </a:spcBef>
            </a:pPr>
            <a:r>
              <a:rPr lang="lt-LT" dirty="0">
                <a:solidFill>
                  <a:schemeClr val="tx1">
                    <a:lumMod val="75000"/>
                    <a:lumOff val="25000"/>
                  </a:schemeClr>
                </a:solidFill>
              </a:rPr>
              <a:t>StandardHours        </a:t>
            </a:r>
          </a:p>
          <a:p>
            <a:pPr algn="l">
              <a:lnSpc>
                <a:spcPct val="120000"/>
              </a:lnSpc>
              <a:spcBef>
                <a:spcPts val="0"/>
              </a:spcBef>
            </a:pPr>
            <a:r>
              <a:rPr lang="lt-LT" dirty="0">
                <a:solidFill>
                  <a:schemeClr val="tx1">
                    <a:lumMod val="75000"/>
                    <a:lumOff val="25000"/>
                  </a:schemeClr>
                </a:solidFill>
              </a:rPr>
              <a:t>StockOptionLevel       </a:t>
            </a:r>
          </a:p>
          <a:p>
            <a:pPr algn="l">
              <a:lnSpc>
                <a:spcPct val="120000"/>
              </a:lnSpc>
              <a:spcBef>
                <a:spcPts val="0"/>
              </a:spcBef>
            </a:pPr>
            <a:r>
              <a:rPr lang="lt-LT" dirty="0">
                <a:solidFill>
                  <a:schemeClr val="tx1">
                    <a:lumMod val="75000"/>
                    <a:lumOff val="25000"/>
                  </a:schemeClr>
                </a:solidFill>
              </a:rPr>
              <a:t>TotalWorkingYears     </a:t>
            </a:r>
          </a:p>
          <a:p>
            <a:pPr algn="l">
              <a:lnSpc>
                <a:spcPct val="120000"/>
              </a:lnSpc>
              <a:spcBef>
                <a:spcPts val="0"/>
              </a:spcBef>
            </a:pPr>
            <a:r>
              <a:rPr lang="lt-LT" dirty="0">
                <a:solidFill>
                  <a:schemeClr val="tx1">
                    <a:lumMod val="75000"/>
                    <a:lumOff val="25000"/>
                  </a:schemeClr>
                </a:solidFill>
              </a:rPr>
              <a:t>TrainingTimesLastYear  </a:t>
            </a:r>
          </a:p>
          <a:p>
            <a:pPr algn="l">
              <a:lnSpc>
                <a:spcPct val="120000"/>
              </a:lnSpc>
              <a:spcBef>
                <a:spcPts val="0"/>
              </a:spcBef>
            </a:pPr>
            <a:r>
              <a:rPr lang="lt-LT" dirty="0">
                <a:solidFill>
                  <a:schemeClr val="tx1">
                    <a:lumMod val="75000"/>
                    <a:lumOff val="25000"/>
                  </a:schemeClr>
                </a:solidFill>
              </a:rPr>
              <a:t>YearsAtCompany     </a:t>
            </a:r>
          </a:p>
          <a:p>
            <a:pPr algn="l">
              <a:lnSpc>
                <a:spcPct val="120000"/>
              </a:lnSpc>
              <a:spcBef>
                <a:spcPts val="0"/>
              </a:spcBef>
            </a:pPr>
            <a:r>
              <a:rPr lang="lt-LT" dirty="0">
                <a:solidFill>
                  <a:schemeClr val="tx1">
                    <a:lumMod val="75000"/>
                    <a:lumOff val="25000"/>
                  </a:schemeClr>
                </a:solidFill>
              </a:rPr>
              <a:t>YearsSinceLastPromotion </a:t>
            </a:r>
          </a:p>
          <a:p>
            <a:pPr algn="l">
              <a:lnSpc>
                <a:spcPct val="120000"/>
              </a:lnSpc>
              <a:spcBef>
                <a:spcPts val="0"/>
              </a:spcBef>
            </a:pPr>
            <a:r>
              <a:rPr lang="lt-LT" dirty="0">
                <a:solidFill>
                  <a:schemeClr val="tx1">
                    <a:lumMod val="75000"/>
                    <a:lumOff val="25000"/>
                  </a:schemeClr>
                </a:solidFill>
              </a:rPr>
              <a:t>YearsWithCurrManager </a:t>
            </a:r>
          </a:p>
        </p:txBody>
      </p:sp>
      <p:sp>
        <p:nvSpPr>
          <p:cNvPr id="6" name="Content Placeholder 2">
            <a:extLst>
              <a:ext uri="{FF2B5EF4-FFF2-40B4-BE49-F238E27FC236}">
                <a16:creationId xmlns:a16="http://schemas.microsoft.com/office/drawing/2014/main" id="{26F08679-EBAE-45B4-99A8-6DB273408F72}"/>
              </a:ext>
            </a:extLst>
          </p:cNvPr>
          <p:cNvSpPr txBox="1">
            <a:spLocks/>
          </p:cNvSpPr>
          <p:nvPr/>
        </p:nvSpPr>
        <p:spPr>
          <a:xfrm>
            <a:off x="3460651" y="1561514"/>
            <a:ext cx="2622452" cy="5148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lt-LT" sz="1300" b="1" u="sng" dirty="0">
                <a:solidFill>
                  <a:schemeClr val="tx1">
                    <a:lumMod val="75000"/>
                    <a:lumOff val="25000"/>
                  </a:schemeClr>
                </a:solidFill>
              </a:rPr>
              <a:t>From employee survey data set:</a:t>
            </a:r>
          </a:p>
          <a:p>
            <a:pPr>
              <a:lnSpc>
                <a:spcPct val="120000"/>
              </a:lnSpc>
              <a:spcBef>
                <a:spcPts val="0"/>
              </a:spcBef>
            </a:pPr>
            <a:r>
              <a:rPr lang="lt-LT" sz="1300" dirty="0">
                <a:solidFill>
                  <a:schemeClr val="tx1">
                    <a:lumMod val="75000"/>
                    <a:lumOff val="25000"/>
                  </a:schemeClr>
                </a:solidFill>
              </a:rPr>
              <a:t>EmployeeID</a:t>
            </a:r>
          </a:p>
          <a:p>
            <a:pPr>
              <a:lnSpc>
                <a:spcPct val="120000"/>
              </a:lnSpc>
              <a:spcBef>
                <a:spcPts val="0"/>
              </a:spcBef>
            </a:pPr>
            <a:r>
              <a:rPr lang="lt-LT" sz="1300" dirty="0">
                <a:solidFill>
                  <a:schemeClr val="tx1">
                    <a:lumMod val="75000"/>
                    <a:lumOff val="25000"/>
                  </a:schemeClr>
                </a:solidFill>
              </a:rPr>
              <a:t>EnvironmentSatisfaction</a:t>
            </a:r>
          </a:p>
          <a:p>
            <a:pPr>
              <a:lnSpc>
                <a:spcPct val="120000"/>
              </a:lnSpc>
              <a:spcBef>
                <a:spcPts val="0"/>
              </a:spcBef>
            </a:pPr>
            <a:r>
              <a:rPr lang="lt-LT" sz="1300" dirty="0">
                <a:solidFill>
                  <a:schemeClr val="tx1">
                    <a:lumMod val="75000"/>
                    <a:lumOff val="25000"/>
                  </a:schemeClr>
                </a:solidFill>
              </a:rPr>
              <a:t>JobSatisfaction</a:t>
            </a:r>
          </a:p>
          <a:p>
            <a:pPr>
              <a:lnSpc>
                <a:spcPct val="120000"/>
              </a:lnSpc>
              <a:spcBef>
                <a:spcPts val="0"/>
              </a:spcBef>
            </a:pPr>
            <a:r>
              <a:rPr lang="lt-LT" sz="1300" dirty="0">
                <a:solidFill>
                  <a:schemeClr val="tx1">
                    <a:lumMod val="75000"/>
                    <a:lumOff val="25000"/>
                  </a:schemeClr>
                </a:solidFill>
              </a:rPr>
              <a:t>WorkLifeBalance</a:t>
            </a:r>
          </a:p>
          <a:p>
            <a:pPr marL="0" indent="0">
              <a:lnSpc>
                <a:spcPct val="120000"/>
              </a:lnSpc>
              <a:spcBef>
                <a:spcPts val="0"/>
              </a:spcBef>
              <a:buFont typeface="Arial" panose="020B0604020202020204" pitchFamily="34" charset="0"/>
              <a:buNone/>
            </a:pPr>
            <a:endParaRPr lang="lt-LT" sz="1300" b="1" u="sng" dirty="0">
              <a:solidFill>
                <a:schemeClr val="tx1">
                  <a:lumMod val="75000"/>
                  <a:lumOff val="25000"/>
                </a:schemeClr>
              </a:solidFill>
            </a:endParaRPr>
          </a:p>
        </p:txBody>
      </p:sp>
      <p:sp>
        <p:nvSpPr>
          <p:cNvPr id="7" name="Content Placeholder 2">
            <a:extLst>
              <a:ext uri="{FF2B5EF4-FFF2-40B4-BE49-F238E27FC236}">
                <a16:creationId xmlns:a16="http://schemas.microsoft.com/office/drawing/2014/main" id="{8066A1CE-7927-4760-8ABB-6C5D3994ECC3}"/>
              </a:ext>
            </a:extLst>
          </p:cNvPr>
          <p:cNvSpPr txBox="1">
            <a:spLocks/>
          </p:cNvSpPr>
          <p:nvPr/>
        </p:nvSpPr>
        <p:spPr>
          <a:xfrm>
            <a:off x="6108898" y="1561514"/>
            <a:ext cx="2622452" cy="5148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lt-LT" sz="1300" b="1" u="sng" dirty="0">
                <a:solidFill>
                  <a:schemeClr val="tx1">
                    <a:lumMod val="75000"/>
                    <a:lumOff val="25000"/>
                  </a:schemeClr>
                </a:solidFill>
              </a:rPr>
              <a:t>From in time and out time data sets:</a:t>
            </a:r>
          </a:p>
          <a:p>
            <a:pPr>
              <a:lnSpc>
                <a:spcPct val="120000"/>
              </a:lnSpc>
              <a:spcBef>
                <a:spcPts val="0"/>
              </a:spcBef>
            </a:pPr>
            <a:r>
              <a:rPr lang="lt-LT" sz="1300" dirty="0">
                <a:solidFill>
                  <a:schemeClr val="tx1">
                    <a:lumMod val="75000"/>
                    <a:lumOff val="25000"/>
                  </a:schemeClr>
                </a:solidFill>
              </a:rPr>
              <a:t>EmployeeID</a:t>
            </a:r>
          </a:p>
          <a:p>
            <a:pPr>
              <a:lnSpc>
                <a:spcPct val="120000"/>
              </a:lnSpc>
              <a:spcBef>
                <a:spcPts val="0"/>
              </a:spcBef>
            </a:pPr>
            <a:r>
              <a:rPr lang="lt-LT" sz="1300" dirty="0">
                <a:solidFill>
                  <a:schemeClr val="tx1">
                    <a:lumMod val="75000"/>
                    <a:lumOff val="25000"/>
                  </a:schemeClr>
                </a:solidFill>
              </a:rPr>
              <a:t>Employees‘ in time</a:t>
            </a:r>
          </a:p>
          <a:p>
            <a:pPr>
              <a:lnSpc>
                <a:spcPct val="120000"/>
              </a:lnSpc>
              <a:spcBef>
                <a:spcPts val="0"/>
              </a:spcBef>
            </a:pPr>
            <a:r>
              <a:rPr lang="lt-LT" sz="1300" dirty="0">
                <a:solidFill>
                  <a:schemeClr val="tx1">
                    <a:lumMod val="75000"/>
                    <a:lumOff val="25000"/>
                  </a:schemeClr>
                </a:solidFill>
              </a:rPr>
              <a:t>Employees‘ out time</a:t>
            </a:r>
          </a:p>
        </p:txBody>
      </p:sp>
      <p:sp>
        <p:nvSpPr>
          <p:cNvPr id="8" name="Content Placeholder 2">
            <a:extLst>
              <a:ext uri="{FF2B5EF4-FFF2-40B4-BE49-F238E27FC236}">
                <a16:creationId xmlns:a16="http://schemas.microsoft.com/office/drawing/2014/main" id="{BFBB1FD2-72AF-4580-9BDE-E7EA5AB96DD9}"/>
              </a:ext>
            </a:extLst>
          </p:cNvPr>
          <p:cNvSpPr txBox="1">
            <a:spLocks/>
          </p:cNvSpPr>
          <p:nvPr/>
        </p:nvSpPr>
        <p:spPr>
          <a:xfrm>
            <a:off x="8757145" y="1561514"/>
            <a:ext cx="2622452" cy="5148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lt-LT" sz="1300" b="1" u="sng" dirty="0">
                <a:solidFill>
                  <a:schemeClr val="tx1">
                    <a:lumMod val="75000"/>
                    <a:lumOff val="25000"/>
                  </a:schemeClr>
                </a:solidFill>
              </a:rPr>
              <a:t>From data dictionary: </a:t>
            </a:r>
          </a:p>
          <a:p>
            <a:pPr marL="0" indent="0">
              <a:lnSpc>
                <a:spcPct val="120000"/>
              </a:lnSpc>
              <a:spcBef>
                <a:spcPts val="0"/>
              </a:spcBef>
              <a:buFont typeface="Arial" panose="020B0604020202020204" pitchFamily="34" charset="0"/>
              <a:buNone/>
            </a:pPr>
            <a:r>
              <a:rPr lang="lt-LT" sz="1300" dirty="0">
                <a:solidFill>
                  <a:schemeClr val="tx1">
                    <a:lumMod val="75000"/>
                    <a:lumOff val="25000"/>
                  </a:schemeClr>
                </a:solidFill>
              </a:rPr>
              <a:t>Descriptions of variables in general and survey data sets</a:t>
            </a:r>
          </a:p>
          <a:p>
            <a:pPr marL="0" indent="0">
              <a:lnSpc>
                <a:spcPct val="120000"/>
              </a:lnSpc>
              <a:spcBef>
                <a:spcPts val="0"/>
              </a:spcBef>
              <a:buFont typeface="Arial" panose="020B0604020202020204" pitchFamily="34" charset="0"/>
              <a:buNone/>
            </a:pPr>
            <a:endParaRPr lang="lt-LT" sz="1300" dirty="0">
              <a:solidFill>
                <a:schemeClr val="tx1">
                  <a:lumMod val="75000"/>
                  <a:lumOff val="25000"/>
                </a:schemeClr>
              </a:solidFill>
            </a:endParaRPr>
          </a:p>
          <a:p>
            <a:pPr marL="0" indent="0">
              <a:lnSpc>
                <a:spcPct val="120000"/>
              </a:lnSpc>
              <a:spcBef>
                <a:spcPts val="0"/>
              </a:spcBef>
              <a:buFont typeface="Arial" panose="020B0604020202020204" pitchFamily="34" charset="0"/>
              <a:buNone/>
            </a:pPr>
            <a:endParaRPr lang="lt-LT" dirty="0">
              <a:solidFill>
                <a:schemeClr val="tx1">
                  <a:lumMod val="75000"/>
                  <a:lumOff val="25000"/>
                </a:schemeClr>
              </a:solidFill>
            </a:endParaRPr>
          </a:p>
        </p:txBody>
      </p:sp>
    </p:spTree>
    <p:extLst>
      <p:ext uri="{BB962C8B-B14F-4D97-AF65-F5344CB8AC3E}">
        <p14:creationId xmlns:p14="http://schemas.microsoft.com/office/powerpoint/2010/main" val="118994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dirty="0">
                <a:solidFill>
                  <a:schemeClr val="tx1">
                    <a:lumMod val="75000"/>
                    <a:lumOff val="25000"/>
                  </a:schemeClr>
                </a:solidFill>
                <a:latin typeface="+mn-lt"/>
              </a:rPr>
              <a:t>First look at the Data</a:t>
            </a:r>
            <a:endParaRPr lang="lt-LT" b="1" dirty="0">
              <a:solidFill>
                <a:schemeClr val="tx1">
                  <a:lumMod val="75000"/>
                  <a:lumOff val="25000"/>
                </a:schemeClr>
              </a:solidFill>
              <a:latin typeface="+mn-lt"/>
            </a:endParaRP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5257800" cy="4667250"/>
          </a:xfrm>
        </p:spPr>
        <p:txBody>
          <a:bodyPr>
            <a:normAutofit/>
          </a:bodyPr>
          <a:lstStyle/>
          <a:p>
            <a:pPr marL="0" indent="0" algn="l">
              <a:buNone/>
            </a:pPr>
            <a:r>
              <a:rPr lang="lt-LT" sz="2000" dirty="0">
                <a:solidFill>
                  <a:schemeClr val="tx1">
                    <a:lumMod val="75000"/>
                    <a:lumOff val="25000"/>
                  </a:schemeClr>
                </a:solidFill>
              </a:rPr>
              <a:t>From the given data we can see that there is a 16.6</a:t>
            </a:r>
            <a:r>
              <a:rPr lang="en-GB" sz="2000" dirty="0">
                <a:solidFill>
                  <a:schemeClr val="tx1">
                    <a:lumMod val="75000"/>
                    <a:lumOff val="25000"/>
                  </a:schemeClr>
                </a:solidFill>
              </a:rPr>
              <a:t>% attrition in the company.</a:t>
            </a:r>
          </a:p>
          <a:p>
            <a:pPr marL="0" indent="0" algn="l">
              <a:buNone/>
            </a:pPr>
            <a:endParaRPr lang="lt-LT" dirty="0">
              <a:solidFill>
                <a:schemeClr val="tx1">
                  <a:lumMod val="75000"/>
                  <a:lumOff val="25000"/>
                </a:schemeClr>
              </a:solidFill>
            </a:endParaRPr>
          </a:p>
        </p:txBody>
      </p:sp>
      <p:pic>
        <p:nvPicPr>
          <p:cNvPr id="2052" name="Picture 4">
            <a:extLst>
              <a:ext uri="{FF2B5EF4-FFF2-40B4-BE49-F238E27FC236}">
                <a16:creationId xmlns:a16="http://schemas.microsoft.com/office/drawing/2014/main" id="{19D4B65D-C9CA-4398-ADF9-BF8EDA616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68" y="2831367"/>
            <a:ext cx="3646683" cy="366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0F5E4DF-D9AC-4A9D-8E8B-ED3F51B9868D}"/>
              </a:ext>
            </a:extLst>
          </p:cNvPr>
          <p:cNvSpPr txBox="1">
            <a:spLocks/>
          </p:cNvSpPr>
          <p:nvPr/>
        </p:nvSpPr>
        <p:spPr>
          <a:xfrm>
            <a:off x="6096000" y="1825625"/>
            <a:ext cx="5257800"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solidFill>
                  <a:schemeClr val="tx1">
                    <a:lumMod val="75000"/>
                    <a:lumOff val="25000"/>
                  </a:schemeClr>
                </a:solidFill>
              </a:rPr>
              <a:t>Attrition based on gender shows that 63 females and 102 males left the company over the last year. </a:t>
            </a:r>
          </a:p>
          <a:p>
            <a:pPr marL="0" indent="0">
              <a:buFont typeface="Arial" panose="020B0604020202020204" pitchFamily="34" charset="0"/>
              <a:buNone/>
            </a:pPr>
            <a:r>
              <a:rPr lang="en-GB" sz="2000" dirty="0">
                <a:solidFill>
                  <a:schemeClr val="tx1">
                    <a:lumMod val="75000"/>
                    <a:lumOff val="25000"/>
                  </a:schemeClr>
                </a:solidFill>
              </a:rPr>
              <a:t> </a:t>
            </a:r>
          </a:p>
          <a:p>
            <a:pPr marL="0" indent="0">
              <a:buFont typeface="Arial" panose="020B0604020202020204" pitchFamily="34" charset="0"/>
              <a:buNone/>
            </a:pPr>
            <a:endParaRPr lang="lt-LT" dirty="0">
              <a:solidFill>
                <a:schemeClr val="tx1">
                  <a:lumMod val="75000"/>
                  <a:lumOff val="25000"/>
                </a:schemeClr>
              </a:solidFill>
            </a:endParaRPr>
          </a:p>
        </p:txBody>
      </p:sp>
      <p:pic>
        <p:nvPicPr>
          <p:cNvPr id="2054" name="Picture 6">
            <a:extLst>
              <a:ext uri="{FF2B5EF4-FFF2-40B4-BE49-F238E27FC236}">
                <a16:creationId xmlns:a16="http://schemas.microsoft.com/office/drawing/2014/main" id="{3BC2C79F-0162-48FC-8FC7-67BA04BAA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367" y="2831368"/>
            <a:ext cx="4921065" cy="366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8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dirty="0">
                <a:solidFill>
                  <a:schemeClr val="tx1">
                    <a:lumMod val="75000"/>
                    <a:lumOff val="25000"/>
                  </a:schemeClr>
                </a:solidFill>
                <a:latin typeface="+mn-lt"/>
              </a:rPr>
              <a:t>First look at the Data</a:t>
            </a:r>
            <a:endParaRPr lang="lt-LT" b="1" dirty="0">
              <a:solidFill>
                <a:schemeClr val="tx1">
                  <a:lumMod val="75000"/>
                  <a:lumOff val="25000"/>
                </a:schemeClr>
              </a:solidFill>
              <a:latin typeface="+mn-lt"/>
            </a:endParaRPr>
          </a:p>
        </p:txBody>
      </p:sp>
      <p:pic>
        <p:nvPicPr>
          <p:cNvPr id="5" name="Content Placeholder 4">
            <a:extLst>
              <a:ext uri="{FF2B5EF4-FFF2-40B4-BE49-F238E27FC236}">
                <a16:creationId xmlns:a16="http://schemas.microsoft.com/office/drawing/2014/main" id="{C0995A05-8411-45C2-B147-49FB80AF4264}"/>
              </a:ext>
            </a:extLst>
          </p:cNvPr>
          <p:cNvPicPr>
            <a:picLocks noGrp="1" noChangeAspect="1"/>
          </p:cNvPicPr>
          <p:nvPr>
            <p:ph idx="1"/>
          </p:nvPr>
        </p:nvPicPr>
        <p:blipFill>
          <a:blip r:embed="rId2"/>
          <a:stretch>
            <a:fillRect/>
          </a:stretch>
        </p:blipFill>
        <p:spPr>
          <a:xfrm>
            <a:off x="838200" y="1509260"/>
            <a:ext cx="10515600" cy="1239734"/>
          </a:xfrm>
        </p:spPr>
      </p:pic>
      <p:pic>
        <p:nvPicPr>
          <p:cNvPr id="7" name="Picture 6">
            <a:extLst>
              <a:ext uri="{FF2B5EF4-FFF2-40B4-BE49-F238E27FC236}">
                <a16:creationId xmlns:a16="http://schemas.microsoft.com/office/drawing/2014/main" id="{5F407C48-538F-485B-A1F0-5FB609C79D62}"/>
              </a:ext>
            </a:extLst>
          </p:cNvPr>
          <p:cNvPicPr>
            <a:picLocks noChangeAspect="1"/>
          </p:cNvPicPr>
          <p:nvPr/>
        </p:nvPicPr>
        <p:blipFill>
          <a:blip r:embed="rId3"/>
          <a:stretch>
            <a:fillRect/>
          </a:stretch>
        </p:blipFill>
        <p:spPr>
          <a:xfrm>
            <a:off x="838200" y="2869273"/>
            <a:ext cx="9863017" cy="1239734"/>
          </a:xfrm>
          <a:prstGeom prst="rect">
            <a:avLst/>
          </a:prstGeom>
        </p:spPr>
      </p:pic>
      <p:sp>
        <p:nvSpPr>
          <p:cNvPr id="11" name="TextBox 10">
            <a:extLst>
              <a:ext uri="{FF2B5EF4-FFF2-40B4-BE49-F238E27FC236}">
                <a16:creationId xmlns:a16="http://schemas.microsoft.com/office/drawing/2014/main" id="{D6ADC7BC-1F4F-457C-855A-AC4191475C7F}"/>
              </a:ext>
            </a:extLst>
          </p:cNvPr>
          <p:cNvSpPr txBox="1"/>
          <p:nvPr/>
        </p:nvSpPr>
        <p:spPr>
          <a:xfrm>
            <a:off x="838200" y="4430772"/>
            <a:ext cx="10515600" cy="2062103"/>
          </a:xfrm>
          <a:prstGeom prst="rect">
            <a:avLst/>
          </a:prstGeom>
          <a:noFill/>
        </p:spPr>
        <p:txBody>
          <a:bodyPr wrap="square">
            <a:spAutoFit/>
          </a:bodyPr>
          <a:lstStyle/>
          <a:p>
            <a:pPr algn="l"/>
            <a:r>
              <a:rPr lang="en-GB" sz="1600" dirty="0">
                <a:solidFill>
                  <a:schemeClr val="tx1">
                    <a:lumMod val="75000"/>
                    <a:lumOff val="25000"/>
                  </a:schemeClr>
                </a:solidFill>
                <a:latin typeface="-apple-system"/>
              </a:rPr>
              <a:t>By looking into the averages based on Attrition we can see noticeable differences in some of the variables. </a:t>
            </a:r>
          </a:p>
          <a:p>
            <a:pPr marL="285750" indent="-285750" algn="l">
              <a:buFont typeface="Wingdings" panose="05000000000000000000" pitchFamily="2" charset="2"/>
              <a:buChar char="§"/>
            </a:pPr>
            <a:r>
              <a:rPr lang="en-GB" sz="1600" dirty="0">
                <a:solidFill>
                  <a:schemeClr val="tx1">
                    <a:lumMod val="75000"/>
                    <a:lumOff val="25000"/>
                  </a:schemeClr>
                </a:solidFill>
                <a:latin typeface="-apple-system"/>
              </a:rPr>
              <a:t>On average younger employees are more likely to leave the company. </a:t>
            </a:r>
          </a:p>
          <a:p>
            <a:pPr marL="285750" indent="-285750" algn="l">
              <a:buFont typeface="Wingdings" panose="05000000000000000000" pitchFamily="2" charset="2"/>
              <a:buChar char="§"/>
            </a:pPr>
            <a:r>
              <a:rPr lang="en-GB" sz="1600" dirty="0">
                <a:solidFill>
                  <a:schemeClr val="tx1">
                    <a:lumMod val="75000"/>
                    <a:lumOff val="25000"/>
                  </a:schemeClr>
                </a:solidFill>
                <a:latin typeface="-apple-system"/>
              </a:rPr>
              <a:t>Lower monthly income might also have an impact, as we can see that monthly income of those who have left the company is on average lower than of those who did not leave. </a:t>
            </a:r>
          </a:p>
          <a:p>
            <a:pPr marL="285750" indent="-285750" algn="l">
              <a:buFont typeface="Wingdings" panose="05000000000000000000" pitchFamily="2" charset="2"/>
              <a:buChar char="§"/>
            </a:pPr>
            <a:r>
              <a:rPr lang="en-GB" sz="1600" dirty="0">
                <a:solidFill>
                  <a:schemeClr val="tx1">
                    <a:lumMod val="75000"/>
                    <a:lumOff val="25000"/>
                  </a:schemeClr>
                </a:solidFill>
                <a:latin typeface="-apple-system"/>
              </a:rPr>
              <a:t>Employees with lower number of total working years as well as with lower number of years at the company might have a tendency to leave the company, as average Total Working Years and average Years At Company of those who have left are lower, than of those who stayed at the company. </a:t>
            </a:r>
          </a:p>
          <a:p>
            <a:pPr algn="l"/>
            <a:r>
              <a:rPr lang="en-GB" sz="1600" dirty="0">
                <a:solidFill>
                  <a:schemeClr val="tx1">
                    <a:lumMod val="75000"/>
                    <a:lumOff val="25000"/>
                  </a:schemeClr>
                </a:solidFill>
                <a:latin typeface="-apple-system"/>
              </a:rPr>
              <a:t>Therefore, these features should be looked into further, as they might have a great impact on the attrition.</a:t>
            </a:r>
          </a:p>
        </p:txBody>
      </p:sp>
    </p:spTree>
    <p:extLst>
      <p:ext uri="{BB962C8B-B14F-4D97-AF65-F5344CB8AC3E}">
        <p14:creationId xmlns:p14="http://schemas.microsoft.com/office/powerpoint/2010/main" val="139465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lt-LT" b="1" dirty="0">
                <a:solidFill>
                  <a:schemeClr val="tx1">
                    <a:lumMod val="75000"/>
                    <a:lumOff val="25000"/>
                  </a:schemeClr>
                </a:solidFill>
                <a:latin typeface="+mn-lt"/>
              </a:rPr>
              <a:t>General Analysis</a:t>
            </a:r>
          </a:p>
        </p:txBody>
      </p:sp>
      <p:sp>
        <p:nvSpPr>
          <p:cNvPr id="3" name="Content Placeholder 2">
            <a:extLst>
              <a:ext uri="{FF2B5EF4-FFF2-40B4-BE49-F238E27FC236}">
                <a16:creationId xmlns:a16="http://schemas.microsoft.com/office/drawing/2014/main" id="{7B1F2B77-119B-4259-9A48-4BB385474BAC}"/>
              </a:ext>
            </a:extLst>
          </p:cNvPr>
          <p:cNvSpPr>
            <a:spLocks noGrp="1"/>
          </p:cNvSpPr>
          <p:nvPr>
            <p:ph idx="1"/>
          </p:nvPr>
        </p:nvSpPr>
        <p:spPr>
          <a:xfrm>
            <a:off x="838200" y="1825625"/>
            <a:ext cx="10795782" cy="4667250"/>
          </a:xfrm>
        </p:spPr>
        <p:txBody>
          <a:bodyPr>
            <a:normAutofit/>
          </a:bodyPr>
          <a:lstStyle/>
          <a:p>
            <a:pPr marL="0" indent="0">
              <a:buNone/>
            </a:pPr>
            <a:r>
              <a:rPr lang="en-GB" sz="1600" dirty="0">
                <a:solidFill>
                  <a:schemeClr val="tx1">
                    <a:lumMod val="75000"/>
                    <a:lumOff val="25000"/>
                  </a:schemeClr>
                </a:solidFill>
                <a:latin typeface="-apple-system"/>
              </a:rPr>
              <a:t>From the graphs below we can see that there are some proportional differences in Attrition based on the Marital Status, Department and Business Travel variables. Therefore, these features might have a significant impact for Attrition and should be considered in further analysis.</a:t>
            </a:r>
          </a:p>
          <a:p>
            <a:pPr marL="0" indent="0">
              <a:buNone/>
            </a:pPr>
            <a:endParaRPr lang="en-GB" sz="1600" dirty="0">
              <a:solidFill>
                <a:schemeClr val="tx1">
                  <a:lumMod val="75000"/>
                  <a:lumOff val="25000"/>
                </a:schemeClr>
              </a:solidFill>
              <a:latin typeface="-apple-system"/>
            </a:endParaRPr>
          </a:p>
          <a:p>
            <a:pPr marL="0" indent="0" algn="l">
              <a:buNone/>
            </a:pPr>
            <a:endParaRPr lang="lt-LT" dirty="0">
              <a:solidFill>
                <a:schemeClr val="tx1">
                  <a:lumMod val="75000"/>
                  <a:lumOff val="25000"/>
                </a:schemeClr>
              </a:solidFill>
            </a:endParaRPr>
          </a:p>
        </p:txBody>
      </p:sp>
      <p:pic>
        <p:nvPicPr>
          <p:cNvPr id="3074" name="Picture 2">
            <a:extLst>
              <a:ext uri="{FF2B5EF4-FFF2-40B4-BE49-F238E27FC236}">
                <a16:creationId xmlns:a16="http://schemas.microsoft.com/office/drawing/2014/main" id="{2BE769DE-A011-4417-8915-5D8032EE3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8" y="2970920"/>
            <a:ext cx="3705226" cy="26860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8135CC8-7011-424C-9A15-02E65D77F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478" y="2970921"/>
            <a:ext cx="370522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19536D1-7A49-4080-B7C6-9F0DF1FF5E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937" y="2970920"/>
            <a:ext cx="37242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5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47F3-D386-49BC-9F6C-75C0EF34F6F9}"/>
              </a:ext>
            </a:extLst>
          </p:cNvPr>
          <p:cNvSpPr>
            <a:spLocks noGrp="1"/>
          </p:cNvSpPr>
          <p:nvPr>
            <p:ph type="title"/>
          </p:nvPr>
        </p:nvSpPr>
        <p:spPr/>
        <p:txBody>
          <a:bodyPr>
            <a:normAutofit/>
          </a:bodyPr>
          <a:lstStyle/>
          <a:p>
            <a:r>
              <a:rPr lang="en-GB" b="1" dirty="0">
                <a:solidFill>
                  <a:schemeClr val="tx1">
                    <a:lumMod val="75000"/>
                    <a:lumOff val="25000"/>
                  </a:schemeClr>
                </a:solidFill>
                <a:latin typeface="+mn-lt"/>
              </a:rPr>
              <a:t>Looking into Attrition proportions based on other variables</a:t>
            </a:r>
            <a:endParaRPr lang="lt-LT" b="1" dirty="0">
              <a:solidFill>
                <a:schemeClr val="tx1">
                  <a:lumMod val="75000"/>
                  <a:lumOff val="25000"/>
                </a:schemeClr>
              </a:solidFill>
              <a:latin typeface="+mn-lt"/>
            </a:endParaRPr>
          </a:p>
        </p:txBody>
      </p:sp>
      <p:pic>
        <p:nvPicPr>
          <p:cNvPr id="4098" name="Picture 2">
            <a:extLst>
              <a:ext uri="{FF2B5EF4-FFF2-40B4-BE49-F238E27FC236}">
                <a16:creationId xmlns:a16="http://schemas.microsoft.com/office/drawing/2014/main" id="{552A31E0-8753-4E26-83CA-4F645EC686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1704"/>
            <a:ext cx="5098366" cy="36583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2248FF3-DD84-43C9-ACAE-6F6BE2580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36" y="1901704"/>
            <a:ext cx="5098364" cy="473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2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9F59FEB-F7EB-443F-8ACE-F7C209023D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7128" y="1159353"/>
            <a:ext cx="4689803" cy="33998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C84E3D82-18E2-4266-80DC-1F5627FE8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071" y="1159353"/>
            <a:ext cx="4689803" cy="48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66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1335</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Wingdings</vt:lpstr>
      <vt:lpstr>Office Theme</vt:lpstr>
      <vt:lpstr>HR-data-analysis</vt:lpstr>
      <vt:lpstr>Excerpt from the description of the data set (Edited)</vt:lpstr>
      <vt:lpstr>Libraries and modules used in the analysis</vt:lpstr>
      <vt:lpstr>Information obtained from data sample</vt:lpstr>
      <vt:lpstr>First look at the Data</vt:lpstr>
      <vt:lpstr>First look at the Data</vt:lpstr>
      <vt:lpstr>General Analysis</vt:lpstr>
      <vt:lpstr>Looking into Attrition proportions based on other variables</vt:lpstr>
      <vt:lpstr>PowerPoint Presentation</vt:lpstr>
      <vt:lpstr>PowerPoint Presentation</vt:lpstr>
      <vt:lpstr>Looking into some variables’ distributions based on the attrition to see if certain differences can be spotted </vt:lpstr>
      <vt:lpstr>PowerPoint Presentation</vt:lpstr>
      <vt:lpstr>PowerPoint Presentation</vt:lpstr>
      <vt:lpstr>PowerPoint Presentation</vt:lpstr>
      <vt:lpstr>Looking into collinearity among predictor variables</vt:lpstr>
      <vt:lpstr>Variance Inflation Factor (VIF)</vt:lpstr>
      <vt:lpstr>Logit Regression</vt:lpstr>
      <vt:lpstr> Logistic Regression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18</cp:revision>
  <dcterms:created xsi:type="dcterms:W3CDTF">2021-03-31T09:00:17Z</dcterms:created>
  <dcterms:modified xsi:type="dcterms:W3CDTF">2021-03-31T12:36:10Z</dcterms:modified>
</cp:coreProperties>
</file>