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98" r:id="rId3"/>
    <p:sldId id="300" r:id="rId4"/>
    <p:sldId id="259" r:id="rId5"/>
    <p:sldId id="260" r:id="rId6"/>
    <p:sldId id="301" r:id="rId7"/>
    <p:sldId id="274" r:id="rId8"/>
    <p:sldId id="275" r:id="rId9"/>
    <p:sldId id="276" r:id="rId10"/>
    <p:sldId id="302" r:id="rId11"/>
    <p:sldId id="278"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howGuides="1">
      <p:cViewPr varScale="1">
        <p:scale>
          <a:sx n="78" d="100"/>
          <a:sy n="78" d="100"/>
        </p:scale>
        <p:origin x="878" y="6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8FA5833-99B8-482B-8635-8E6B99D3AC02}" type="datetimeFigureOut">
              <a:rPr lang="en-IN" smtClean="0"/>
              <a:t>10-04-2024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7700CAA-F211-4A1E-9BEA-8BC5B6C56248}" type="slidenum">
              <a:rPr lang="en-IN" smtClean="0"/>
              <a:t>‹#›</a:t>
            </a:fld>
            <a:endParaRPr lang="en-IN"/>
          </a:p>
        </p:txBody>
      </p:sp>
    </p:spTree>
    <p:extLst>
      <p:ext uri="{BB962C8B-B14F-4D97-AF65-F5344CB8AC3E}">
        <p14:creationId xmlns:p14="http://schemas.microsoft.com/office/powerpoint/2010/main" val="3751344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105400" y="2453322"/>
            <a:ext cx="4648201" cy="828040"/>
          </a:xfrm>
          <a:prstGeom prst="rect">
            <a:avLst/>
          </a:prstGeom>
        </p:spPr>
        <p:txBody>
          <a:bodyPr vert="horz" wrap="square" lIns="0" tIns="16510" rIns="0" bIns="0" rtlCol="0">
            <a:noAutofit/>
          </a:bodyPr>
          <a:lstStyle/>
          <a:p>
            <a:pPr marL="12700">
              <a:lnSpc>
                <a:spcPct val="100000"/>
              </a:lnSpc>
              <a:spcBef>
                <a:spcPts val="130"/>
              </a:spcBef>
            </a:pPr>
            <a:r>
              <a:rPr lang="en-US" altLang="en-US" sz="2600" b="1" dirty="0">
                <a:latin typeface="Segoe UI Light" panose="020B0502040204020203" pitchFamily="34" charset="0"/>
                <a:ea typeface="Tahoma" panose="020B0604030504040204" pitchFamily="34" charset="0"/>
                <a:cs typeface="Segoe UI Light" panose="020B0502040204020203" pitchFamily="34" charset="0"/>
              </a:rPr>
              <a:t>	  </a:t>
            </a:r>
            <a:r>
              <a:rPr lang="en-US" altLang="en-US" sz="3600" b="1" dirty="0">
                <a:latin typeface="Times New Roman" panose="02020603050405020304" pitchFamily="18" charset="0"/>
                <a:ea typeface="Tahoma" panose="020B0604030504040204" pitchFamily="34" charset="0"/>
                <a:cs typeface="Times New Roman" panose="02020603050405020304" pitchFamily="18" charset="0"/>
              </a:rPr>
              <a:t>AISWARIYA S</a:t>
            </a:r>
            <a:endParaRPr lang="en-US" altLang="en-US" sz="26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object 8"/>
          <p:cNvSpPr txBox="1"/>
          <p:nvPr/>
        </p:nvSpPr>
        <p:spPr>
          <a:xfrm>
            <a:off x="6248400" y="3281362"/>
            <a:ext cx="2209800" cy="295275"/>
          </a:xfrm>
          <a:prstGeom prst="rect">
            <a:avLst/>
          </a:prstGeom>
        </p:spPr>
        <p:txBody>
          <a:bodyPr vert="horz" wrap="square" lIns="0" tIns="12700" rIns="0" bIns="0" rtlCol="0">
            <a:noAutofit/>
          </a:bodyPr>
          <a:lstStyle/>
          <a:p>
            <a:pPr marL="12700">
              <a:lnSpc>
                <a:spcPct val="100000"/>
              </a:lnSpc>
              <a:spcBef>
                <a:spcPts val="100"/>
              </a:spcBef>
            </a:pPr>
            <a:r>
              <a:rPr lang="en-IN" sz="2400" b="1" dirty="0">
                <a:solidFill>
                  <a:srgbClr val="2D936B"/>
                </a:solidFill>
                <a:latin typeface="Times New Roman" panose="02020603050405020304" pitchFamily="18" charset="0"/>
                <a:cs typeface="Times New Roman" panose="02020603050405020304" pitchFamily="18" charset="0"/>
              </a:rPr>
              <a:t>au711721104007</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8508-F423-A57C-84B8-721419D49647}"/>
              </a:ext>
            </a:extLst>
          </p:cNvPr>
          <p:cNvSpPr>
            <a:spLocks noGrp="1"/>
          </p:cNvSpPr>
          <p:nvPr>
            <p:ph type="title"/>
          </p:nvPr>
        </p:nvSpPr>
        <p:spPr>
          <a:xfrm>
            <a:off x="381000" y="228600"/>
            <a:ext cx="9764395" cy="654025"/>
          </a:xfrm>
        </p:spPr>
        <p:txBody>
          <a:bodyPr/>
          <a:lstStyle/>
          <a:p>
            <a:r>
              <a:rPr lang="en-IN" dirty="0"/>
              <a:t>Results</a:t>
            </a:r>
          </a:p>
        </p:txBody>
      </p:sp>
      <p:sp>
        <p:nvSpPr>
          <p:cNvPr id="3" name="Text Placeholder 2">
            <a:extLst>
              <a:ext uri="{FF2B5EF4-FFF2-40B4-BE49-F238E27FC236}">
                <a16:creationId xmlns:a16="http://schemas.microsoft.com/office/drawing/2014/main" id="{2AC7939E-D58D-45F9-2DFF-24E634C9356E}"/>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4534419F-AEB1-7833-7247-859C9049167A}"/>
              </a:ext>
            </a:extLst>
          </p:cNvPr>
          <p:cNvPicPr>
            <a:picLocks noChangeAspect="1"/>
          </p:cNvPicPr>
          <p:nvPr/>
        </p:nvPicPr>
        <p:blipFill>
          <a:blip r:embed="rId2"/>
          <a:stretch>
            <a:fillRect/>
          </a:stretch>
        </p:blipFill>
        <p:spPr>
          <a:xfrm>
            <a:off x="1447800" y="2819400"/>
            <a:ext cx="7824126" cy="381000"/>
          </a:xfrm>
          <a:prstGeom prst="rect">
            <a:avLst/>
          </a:prstGeom>
        </p:spPr>
      </p:pic>
    </p:spTree>
    <p:extLst>
      <p:ext uri="{BB962C8B-B14F-4D97-AF65-F5344CB8AC3E}">
        <p14:creationId xmlns:p14="http://schemas.microsoft.com/office/powerpoint/2010/main" val="4218317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574" y="381000"/>
            <a:ext cx="8686800" cy="654025"/>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lang="en-IN" b="0" dirty="0">
                <a:latin typeface="Arial" panose="020B0604020202020204" pitchFamily="34" charset="0"/>
                <a:cs typeface="Arial" panose="020B0604020202020204" pitchFamily="34" charset="0"/>
              </a:rPr>
              <a:t>Accuracy of the model</a:t>
            </a:r>
            <a:endParaRPr kumimoji="0" lang="en-US" altLang="en-US" b="0" i="0" u="none" strike="noStrike" cap="none" normalizeH="0" baseline="0" dirty="0">
              <a:ln>
                <a:noFill/>
              </a:ln>
              <a:solidFill>
                <a:srgbClr val="1F1F1F"/>
              </a:solidFill>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26F0A165-249F-49FC-6C7C-7AC32244BC64}"/>
              </a:ext>
            </a:extLst>
          </p:cNvPr>
          <p:cNvSpPr txBox="1"/>
          <p:nvPr/>
        </p:nvSpPr>
        <p:spPr>
          <a:xfrm>
            <a:off x="464574" y="5791200"/>
            <a:ext cx="10813026" cy="369332"/>
          </a:xfrm>
          <a:prstGeom prst="rect">
            <a:avLst/>
          </a:prstGeom>
          <a:noFill/>
        </p:spPr>
        <p:txBody>
          <a:bodyPr wrap="square" rtlCol="0">
            <a:spAutoFit/>
          </a:bodyPr>
          <a:lstStyle/>
          <a:p>
            <a:r>
              <a:rPr lang="en-IN" dirty="0"/>
              <a:t>Demo Link: https://github.com/Aiswariya3a/gen_ai_nm</a:t>
            </a:r>
          </a:p>
        </p:txBody>
      </p:sp>
      <p:pic>
        <p:nvPicPr>
          <p:cNvPr id="6" name="Picture 5">
            <a:extLst>
              <a:ext uri="{FF2B5EF4-FFF2-40B4-BE49-F238E27FC236}">
                <a16:creationId xmlns:a16="http://schemas.microsoft.com/office/drawing/2014/main" id="{3A03DD50-78E9-CA6F-C257-00632FEDD3A2}"/>
              </a:ext>
            </a:extLst>
          </p:cNvPr>
          <p:cNvPicPr>
            <a:picLocks noChangeAspect="1"/>
          </p:cNvPicPr>
          <p:nvPr/>
        </p:nvPicPr>
        <p:blipFill>
          <a:blip r:embed="rId2"/>
          <a:stretch>
            <a:fillRect/>
          </a:stretch>
        </p:blipFill>
        <p:spPr>
          <a:xfrm>
            <a:off x="464574" y="1371600"/>
            <a:ext cx="8694173" cy="3429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990600"/>
            <a:ext cx="5810250" cy="653415"/>
          </a:xfrm>
        </p:spPr>
        <p:txBody>
          <a:bodyPr wrap="square"/>
          <a:lstStyle/>
          <a:p>
            <a:pPr algn="just"/>
            <a:r>
              <a:rPr lang="en-US" spc="-10" dirty="0">
                <a:latin typeface="Times New Roman" panose="02020603050405020304" pitchFamily="18" charset="0"/>
                <a:cs typeface="Times New Roman" panose="02020603050405020304" pitchFamily="18" charset="0"/>
                <a:sym typeface="+mn-ea"/>
              </a:rPr>
              <a:t>PROJECT TITLE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1371600" y="2971800"/>
            <a:ext cx="8534400" cy="1107996"/>
          </a:xfrm>
        </p:spPr>
        <p:txBody>
          <a:bodyPr/>
          <a:lstStyle/>
          <a:p>
            <a:r>
              <a:rPr lang="en-IN" sz="3600" b="1" i="0" dirty="0">
                <a:solidFill>
                  <a:srgbClr val="1F1F1F"/>
                </a:solidFill>
                <a:effectLst/>
                <a:highlight>
                  <a:srgbClr val="FFFFFF"/>
                </a:highlight>
                <a:latin typeface="Times New Roman" panose="02020603050405020304" pitchFamily="18" charset="0"/>
                <a:cs typeface="Times New Roman" panose="02020603050405020304" pitchFamily="18" charset="0"/>
              </a:rPr>
              <a:t>Liver Disease Prediction System - </a:t>
            </a:r>
            <a:r>
              <a:rPr lang="en-IN" sz="3600" b="0" i="0" dirty="0">
                <a:solidFill>
                  <a:srgbClr val="1F1F1F"/>
                </a:solidFill>
                <a:effectLst/>
                <a:highlight>
                  <a:srgbClr val="FFFFFF"/>
                </a:highlight>
                <a:latin typeface="Times New Roman" panose="02020603050405020304" pitchFamily="18" charset="0"/>
                <a:cs typeface="Times New Roman" panose="02020603050405020304" pitchFamily="18" charset="0"/>
              </a:rPr>
              <a:t>Using ANN</a:t>
            </a:r>
            <a:endParaRPr lang="en-US" sz="3600" b="1"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48101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34309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7391400" y="198564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8478" y="414298"/>
            <a:ext cx="2890522" cy="728702"/>
          </a:xfrm>
        </p:spPr>
        <p:txBody>
          <a:bodyPr wrap="square"/>
          <a:lstStyle/>
          <a:p>
            <a:pPr algn="just"/>
            <a:r>
              <a:rPr lang="en-US" sz="4800" spc="-10" dirty="0">
                <a:latin typeface="Times New Roman" panose="02020603050405020304" pitchFamily="18" charset="0"/>
                <a:cs typeface="Times New Roman" panose="02020603050405020304" pitchFamily="18" charset="0"/>
                <a:sym typeface="+mn-ea"/>
              </a:rPr>
              <a:t>AGENDA</a:t>
            </a:r>
            <a:endParaRPr lang="en-US" sz="4800" dirty="0">
              <a:latin typeface="Times New Roman" panose="02020603050405020304" pitchFamily="18" charset="0"/>
              <a:cs typeface="Times New Roman" panose="02020603050405020304"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TextBox 7"/>
          <p:cNvSpPr txBox="1"/>
          <p:nvPr/>
        </p:nvSpPr>
        <p:spPr>
          <a:xfrm>
            <a:off x="656303" y="1403615"/>
            <a:ext cx="8848725" cy="4524315"/>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This project aims on developing a system to predict the presence of liver disease by using a model that is trained using real time data set of the patients affected .</a:t>
            </a:r>
          </a:p>
          <a:p>
            <a:pPr algn="just"/>
            <a:r>
              <a:rPr lang="en-US" sz="2400" dirty="0">
                <a:latin typeface="Times New Roman" panose="02020603050405020304" pitchFamily="18" charset="0"/>
                <a:cs typeface="Times New Roman" panose="02020603050405020304" pitchFamily="18" charset="0"/>
              </a:rPr>
              <a:t>	1) Preprocessing Real-Time Patient Data:</a:t>
            </a:r>
          </a:p>
          <a:p>
            <a:pPr lvl="8" algn="just"/>
            <a:r>
              <a:rPr lang="en-US" sz="2400" dirty="0">
                <a:latin typeface="Times New Roman" panose="02020603050405020304" pitchFamily="18" charset="0"/>
                <a:cs typeface="Times New Roman" panose="02020603050405020304" pitchFamily="18" charset="0"/>
              </a:rPr>
              <a:t>		- Cleansing and organizing the dataset.</a:t>
            </a:r>
          </a:p>
          <a:p>
            <a:pPr lvl="4" algn="just"/>
            <a:r>
              <a:rPr lang="en-US" sz="2400" dirty="0">
                <a:latin typeface="Times New Roman" panose="02020603050405020304" pitchFamily="18" charset="0"/>
                <a:cs typeface="Times New Roman" panose="02020603050405020304" pitchFamily="18" charset="0"/>
              </a:rPr>
              <a:t>		- Handling missing values and outliers.</a:t>
            </a:r>
          </a:p>
          <a:p>
            <a:pPr lvl="4" algn="just"/>
            <a:r>
              <a:rPr lang="en-US" sz="2400" dirty="0">
                <a:latin typeface="Times New Roman" panose="02020603050405020304" pitchFamily="18" charset="0"/>
                <a:cs typeface="Times New Roman" panose="02020603050405020304" pitchFamily="18" charset="0"/>
              </a:rPr>
              <a:t>		- Normalizing features for model training.</a:t>
            </a:r>
          </a:p>
          <a:p>
            <a:pPr algn="just"/>
            <a:r>
              <a:rPr lang="en-US" sz="2400" dirty="0">
                <a:latin typeface="Times New Roman" panose="02020603050405020304" pitchFamily="18" charset="0"/>
                <a:cs typeface="Times New Roman" panose="02020603050405020304" pitchFamily="18" charset="0"/>
              </a:rPr>
              <a:t>	2) Developing and Implementing Prediction Models:</a:t>
            </a:r>
          </a:p>
          <a:p>
            <a:pPr algn="just"/>
            <a:r>
              <a:rPr lang="en-US" sz="2400" dirty="0">
                <a:latin typeface="Times New Roman" panose="02020603050405020304" pitchFamily="18" charset="0"/>
                <a:cs typeface="Times New Roman" panose="02020603050405020304" pitchFamily="18" charset="0"/>
              </a:rPr>
              <a:t>		- Building Genetic Algorithm (GA) and Artificial 			Neural Network (ANN) models.</a:t>
            </a:r>
          </a:p>
          <a:p>
            <a:pPr algn="just"/>
            <a:r>
              <a:rPr lang="en-US" sz="2400" dirty="0">
                <a:latin typeface="Times New Roman" panose="02020603050405020304" pitchFamily="18" charset="0"/>
                <a:cs typeface="Times New Roman" panose="02020603050405020304" pitchFamily="18" charset="0"/>
              </a:rPr>
              <a:t>		- Training models on preprocessed dataset.</a:t>
            </a:r>
          </a:p>
          <a:p>
            <a:pPr algn="just"/>
            <a:r>
              <a:rPr lang="en-US" sz="2400" dirty="0">
                <a:latin typeface="Times New Roman" panose="02020603050405020304" pitchFamily="18" charset="0"/>
                <a:cs typeface="Times New Roman" panose="02020603050405020304" pitchFamily="18" charset="0"/>
              </a:rPr>
              <a:t>		- Evaluating model accuracy using confusion matrix.</a:t>
            </a:r>
          </a:p>
        </p:txBody>
      </p:sp>
    </p:spTree>
    <p:extLst>
      <p:ext uri="{BB962C8B-B14F-4D97-AF65-F5344CB8AC3E}">
        <p14:creationId xmlns:p14="http://schemas.microsoft.com/office/powerpoint/2010/main" val="31356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0580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80999" y="291236"/>
            <a:ext cx="6629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lang="en-US" spc="-10"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4</a:t>
            </a:fld>
            <a:endParaRPr spc="10" dirty="0"/>
          </a:p>
        </p:txBody>
      </p:sp>
      <p:sp>
        <p:nvSpPr>
          <p:cNvPr id="12" name="Rectangle 2">
            <a:extLst>
              <a:ext uri="{FF2B5EF4-FFF2-40B4-BE49-F238E27FC236}">
                <a16:creationId xmlns:a16="http://schemas.microsoft.com/office/drawing/2014/main" id="{6DBA3E33-C787-3B2D-D31E-D85F455DB7EB}"/>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145E2B44-491D-36B8-41B3-581FEED34A3D}"/>
              </a:ext>
            </a:extLst>
          </p:cNvPr>
          <p:cNvSpPr>
            <a:spLocks noChangeArrowheads="1"/>
          </p:cNvSpPr>
          <p:nvPr/>
        </p:nvSpPr>
        <p:spPr bwMode="auto">
          <a:xfrm>
            <a:off x="381000" y="1556701"/>
            <a:ext cx="8305800" cy="3744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Design and implement an accurate predictive model </a:t>
            </a:r>
            <a:r>
              <a:rPr lang="en-US" sz="2400" dirty="0">
                <a:solidFill>
                  <a:srgbClr val="111111"/>
                </a:solidFill>
                <a:highlight>
                  <a:srgbClr val="FFFFFF"/>
                </a:highlight>
                <a:latin typeface="Times New Roman" panose="02020603050405020304" pitchFamily="18" charset="0"/>
                <a:cs typeface="Times New Roman" panose="02020603050405020304" pitchFamily="18" charset="0"/>
              </a:rPr>
              <a:t>to detect</a:t>
            </a: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 liver diseases using a combination of genetic algorithm (GA) and artificial neural network (ANN). The objective is to build a robust system capable of predicting the probability of liver diseases using clinical, genetic, and imaging data.</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solidFill>
                <a:srgbClr val="111111"/>
              </a:solidFill>
              <a:highlight>
                <a:srgbClr val="FFFFFF"/>
              </a:highligh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400" b="0" i="0" dirty="0">
                <a:solidFill>
                  <a:srgbClr val="111111"/>
                </a:solidFill>
                <a:effectLst/>
                <a:highlight>
                  <a:srgbClr val="FFFFFF"/>
                </a:highlight>
                <a:latin typeface="Times New Roman" panose="02020603050405020304" pitchFamily="18" charset="0"/>
                <a:cs typeface="Times New Roman" panose="02020603050405020304" pitchFamily="18" charset="0"/>
              </a:rPr>
              <a:t>The model will prioritize feature selection and hyperparameter optimization to achieve accuracy in disease prediction. Additionally, consider the practical applicability of the model in clinical settings and address any ethical and privacy concerns.</a:t>
            </a:r>
            <a:endParaRPr kumimoji="0" lang="en-US" altLang="en-US" sz="24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10600" y="2743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434722"/>
            <a:ext cx="609600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pc="-10" dirty="0">
                <a:latin typeface="Times New Roman" panose="02020603050405020304" pitchFamily="18" charset="0"/>
                <a:cs typeface="Times New Roman" panose="02020603050405020304" pitchFamily="18" charset="0"/>
              </a:rPr>
              <a:t>PROJECT</a:t>
            </a:r>
            <a:r>
              <a:rPr lang="en-US" spc="-1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t>5</a:t>
            </a:fld>
            <a:endParaRPr spc="10" dirty="0"/>
          </a:p>
        </p:txBody>
      </p:sp>
      <p:sp>
        <p:nvSpPr>
          <p:cNvPr id="14" name="TextBox 13"/>
          <p:cNvSpPr txBox="1"/>
          <p:nvPr/>
        </p:nvSpPr>
        <p:spPr>
          <a:xfrm>
            <a:off x="228600" y="1195341"/>
            <a:ext cx="8735290" cy="2062103"/>
          </a:xfrm>
          <a:prstGeom prst="rect">
            <a:avLst/>
          </a:prstGeom>
          <a:noFill/>
        </p:spPr>
        <p:txBody>
          <a:bodyPr wrap="square" rtlCol="0">
            <a:spAutoFit/>
          </a:bodyPr>
          <a:lstStyle/>
          <a:p>
            <a:pPr algn="just"/>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Our goal is to create a precise prediction model for liver diseases. For that we're combining genetic algorithms (GA) and artificial neural networks (ANN) and using clinical, genetic, and imaging data for training and testing. We'll measure how well our model works using accuracy, precision, recall, and ROC curves. In the future, we are aiming to work with healthcare experts and explore more data sources to make our model even better.</a:t>
            </a:r>
          </a:p>
          <a:p>
            <a:pPr algn="just"/>
            <a:endParaRPr lang="en-US"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Visual representation: </a:t>
            </a:r>
          </a:p>
        </p:txBody>
      </p:sp>
      <p:pic>
        <p:nvPicPr>
          <p:cNvPr id="9" name="Picture 8">
            <a:extLst>
              <a:ext uri="{FF2B5EF4-FFF2-40B4-BE49-F238E27FC236}">
                <a16:creationId xmlns:a16="http://schemas.microsoft.com/office/drawing/2014/main" id="{7E2772D6-5C23-6382-D4D6-7359BE2D3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3257444"/>
            <a:ext cx="5563215" cy="342301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66800"/>
            <a:ext cx="5810250" cy="653415"/>
          </a:xfrm>
        </p:spPr>
        <p:txBody>
          <a:bodyPr wrap="square"/>
          <a:lstStyle/>
          <a:p>
            <a:pPr algn="just"/>
            <a:r>
              <a:rPr lang="en-US" spc="-10" dirty="0">
                <a:latin typeface="Times New Roman" panose="02020603050405020304" pitchFamily="18" charset="0"/>
                <a:cs typeface="Times New Roman" panose="02020603050405020304" pitchFamily="18" charset="0"/>
                <a:sym typeface="+mn-ea"/>
              </a:rPr>
              <a:t>Who are the End Users ?</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1893743" y="2316134"/>
            <a:ext cx="7981950" cy="2954655"/>
          </a:xfrm>
        </p:spPr>
        <p:txBody>
          <a:bodyPr/>
          <a:lstStyle/>
          <a:p>
            <a:pPr marL="457200" indent="-457200">
              <a:buFont typeface="Wingdings" panose="05000000000000000000" pitchFamily="2" charset="2"/>
              <a:buChar char="§"/>
            </a:pPr>
            <a:r>
              <a:rPr lang="en-US" sz="3200" i="0" dirty="0">
                <a:solidFill>
                  <a:srgbClr val="1F1F1F"/>
                </a:solidFill>
                <a:effectLst/>
                <a:highlight>
                  <a:srgbClr val="FFFFFF"/>
                </a:highlight>
                <a:latin typeface="Times New Roman" panose="02020603050405020304" pitchFamily="18" charset="0"/>
                <a:cs typeface="Times New Roman" panose="02020603050405020304" pitchFamily="18" charset="0"/>
              </a:rPr>
              <a:t>Patients</a:t>
            </a:r>
          </a:p>
          <a:p>
            <a:pPr marL="457200" indent="-457200">
              <a:buFont typeface="Wingdings" panose="05000000000000000000" pitchFamily="2" charset="2"/>
              <a:buChar char="§"/>
            </a:pPr>
            <a:r>
              <a:rPr lang="en-US" sz="3200" i="0" dirty="0">
                <a:solidFill>
                  <a:srgbClr val="1F1F1F"/>
                </a:solidFill>
                <a:effectLst/>
                <a:highlight>
                  <a:srgbClr val="FFFFFF"/>
                </a:highlight>
                <a:latin typeface="Times New Roman" panose="02020603050405020304" pitchFamily="18" charset="0"/>
                <a:cs typeface="Times New Roman" panose="02020603050405020304" pitchFamily="18" charset="0"/>
              </a:rPr>
              <a:t>Healthcare institutions</a:t>
            </a:r>
          </a:p>
          <a:p>
            <a:pPr marL="457200" indent="-457200">
              <a:buFont typeface="Wingdings" panose="05000000000000000000" pitchFamily="2" charset="2"/>
              <a:buChar char="§"/>
            </a:pPr>
            <a:r>
              <a:rPr lang="en-US" sz="3200" i="0" dirty="0">
                <a:solidFill>
                  <a:srgbClr val="1F1F1F"/>
                </a:solidFill>
                <a:effectLst/>
                <a:highlight>
                  <a:srgbClr val="FFFFFF"/>
                </a:highlight>
                <a:latin typeface="Times New Roman" panose="02020603050405020304" pitchFamily="18" charset="0"/>
                <a:cs typeface="Times New Roman" panose="02020603050405020304" pitchFamily="18" charset="0"/>
              </a:rPr>
              <a:t>Hepatologists (Liver Specialists)</a:t>
            </a:r>
          </a:p>
          <a:p>
            <a:pPr marL="457200" indent="-457200">
              <a:buFont typeface="Wingdings" panose="05000000000000000000" pitchFamily="2" charset="2"/>
              <a:buChar char="§"/>
            </a:pPr>
            <a:r>
              <a:rPr lang="en-US" sz="3200" i="0" dirty="0">
                <a:solidFill>
                  <a:srgbClr val="1F1F1F"/>
                </a:solidFill>
                <a:effectLst/>
                <a:highlight>
                  <a:srgbClr val="FFFFFF"/>
                </a:highlight>
                <a:latin typeface="Times New Roman" panose="02020603050405020304" pitchFamily="18" charset="0"/>
                <a:cs typeface="Times New Roman" panose="02020603050405020304" pitchFamily="18" charset="0"/>
              </a:rPr>
              <a:t>Researchers</a:t>
            </a:r>
          </a:p>
          <a:p>
            <a:pPr marL="457200" indent="-457200">
              <a:buFont typeface="Wingdings" panose="05000000000000000000" pitchFamily="2" charset="2"/>
              <a:buChar char="§"/>
            </a:pPr>
            <a:r>
              <a:rPr lang="en-US" sz="3200" i="0" dirty="0">
                <a:solidFill>
                  <a:srgbClr val="1F1F1F"/>
                </a:solidFill>
                <a:effectLst/>
                <a:highlight>
                  <a:srgbClr val="FFFFFF"/>
                </a:highlight>
                <a:latin typeface="Times New Roman" panose="02020603050405020304" pitchFamily="18" charset="0"/>
                <a:cs typeface="Times New Roman" panose="02020603050405020304" pitchFamily="18" charset="0"/>
              </a:rPr>
              <a:t>Public health authorities</a:t>
            </a:r>
            <a:br>
              <a:rPr lang="en-US" sz="3200" i="0" dirty="0">
                <a:solidFill>
                  <a:srgbClr val="1F1F1F"/>
                </a:solidFill>
                <a:effectLst/>
                <a:highlight>
                  <a:srgbClr val="FFFFFF"/>
                </a:highligh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14" name="object 14"/>
          <p:cNvSpPr/>
          <p:nvPr/>
        </p:nvSpPr>
        <p:spPr>
          <a:xfrm>
            <a:off x="9353550" y="48101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34309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5" name="object 15"/>
          <p:cNvSpPr/>
          <p:nvPr/>
        </p:nvSpPr>
        <p:spPr>
          <a:xfrm>
            <a:off x="7391400" y="198564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extLst>
      <p:ext uri="{BB962C8B-B14F-4D97-AF65-F5344CB8AC3E}">
        <p14:creationId xmlns:p14="http://schemas.microsoft.com/office/powerpoint/2010/main" val="2760695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218" y="152400"/>
            <a:ext cx="10463981" cy="1046440"/>
          </a:xfrm>
        </p:spPr>
        <p:txBody>
          <a:bodyPr wrap="square"/>
          <a:lstStyle/>
          <a:p>
            <a:pPr marL="0" marR="0" lvl="0" indent="0" algn="just" defTabSz="914400" rtl="0" eaLnBrk="0" fontAlgn="base" latinLnBrk="0" hangingPunct="0">
              <a:lnSpc>
                <a:spcPct val="100000"/>
              </a:lnSpc>
              <a:spcBef>
                <a:spcPct val="0"/>
              </a:spcBef>
              <a:spcAft>
                <a:spcPct val="0"/>
              </a:spcAft>
              <a:buClrTx/>
              <a:buSzTx/>
              <a:buFontTx/>
              <a:buNone/>
              <a:tabLst/>
            </a:pPr>
            <a:br>
              <a:rPr lang="en-US" sz="3400" dirty="0">
                <a:latin typeface="Times New Roman" panose="02020603050405020304" pitchFamily="18" charset="0"/>
                <a:cs typeface="Times New Roman" panose="02020603050405020304" pitchFamily="18" charset="0"/>
              </a:rPr>
            </a:br>
            <a:r>
              <a:rPr lang="en-US" sz="3400" spc="-10" dirty="0">
                <a:latin typeface="Times New Roman" panose="02020603050405020304" pitchFamily="18" charset="0"/>
                <a:cs typeface="Times New Roman" panose="02020603050405020304" pitchFamily="18" charset="0"/>
              </a:rPr>
              <a:t>SOLUTION</a:t>
            </a:r>
            <a:r>
              <a:rPr lang="en-US" sz="3400" spc="-345"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AND</a:t>
            </a:r>
            <a:r>
              <a:rPr lang="en-US" sz="3400" spc="-20"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ITS </a:t>
            </a:r>
            <a:r>
              <a:rPr lang="en-US" sz="3400" spc="-20" dirty="0">
                <a:latin typeface="Times New Roman" panose="02020603050405020304" pitchFamily="18" charset="0"/>
                <a:cs typeface="Times New Roman" panose="02020603050405020304" pitchFamily="18" charset="0"/>
              </a:rPr>
              <a:t>VALUE</a:t>
            </a:r>
            <a:r>
              <a:rPr lang="en-US" sz="3400" spc="-120" dirty="0">
                <a:latin typeface="Times New Roman" panose="02020603050405020304" pitchFamily="18" charset="0"/>
                <a:cs typeface="Times New Roman" panose="02020603050405020304" pitchFamily="18" charset="0"/>
              </a:rPr>
              <a:t> </a:t>
            </a:r>
            <a:r>
              <a:rPr lang="en-US" sz="3400" spc="-10" dirty="0">
                <a:latin typeface="Times New Roman" panose="02020603050405020304" pitchFamily="18" charset="0"/>
                <a:cs typeface="Times New Roman" panose="02020603050405020304" pitchFamily="18" charset="0"/>
              </a:rPr>
              <a:t>PROPOSITION</a:t>
            </a:r>
            <a:endParaRPr kumimoji="0" lang="en-US" altLang="en-US" sz="340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grpSp>
        <p:nvGrpSpPr>
          <p:cNvPr id="4" name="object 2"/>
          <p:cNvGrpSpPr/>
          <p:nvPr/>
        </p:nvGrpSpPr>
        <p:grpSpPr>
          <a:xfrm>
            <a:off x="8610600" y="274320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
        <p:nvSpPr>
          <p:cNvPr id="3" name="Rectangle 1">
            <a:extLst>
              <a:ext uri="{FF2B5EF4-FFF2-40B4-BE49-F238E27FC236}">
                <a16:creationId xmlns:a16="http://schemas.microsoft.com/office/drawing/2014/main" id="{DF39F8A3-374A-19F9-EC96-5116AF847661}"/>
              </a:ext>
            </a:extLst>
          </p:cNvPr>
          <p:cNvSpPr>
            <a:spLocks noChangeArrowheads="1"/>
          </p:cNvSpPr>
          <p:nvPr/>
        </p:nvSpPr>
        <p:spPr bwMode="auto">
          <a:xfrm>
            <a:off x="417563" y="1431763"/>
            <a:ext cx="8863781" cy="448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just"/>
            <a:r>
              <a:rPr lang="en-US" dirty="0">
                <a:latin typeface="Times New Roman" panose="02020603050405020304" pitchFamily="18" charset="0"/>
                <a:cs typeface="Times New Roman" panose="02020603050405020304" pitchFamily="18" charset="0"/>
              </a:rPr>
              <a:t>Our solution offers a system for predicting liver disease using real-time patient data, powered by advanced machine learning models including Genetic Algorithm and Artificial Neural Networks (ANNs). </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Early Detection: </a:t>
            </a:r>
          </a:p>
          <a:p>
            <a:pPr algn="just"/>
            <a:r>
              <a:rPr lang="en-US" dirty="0">
                <a:latin typeface="Times New Roman" panose="02020603050405020304" pitchFamily="18" charset="0"/>
                <a:cs typeface="Times New Roman" panose="02020603050405020304" pitchFamily="18" charset="0"/>
              </a:rPr>
              <a:t>	1. Our system identify early signs and risk factors associated with liver disease, 	2. Enabling timely intervention and treatment to improve patient outcomes.</a:t>
            </a:r>
          </a:p>
          <a:p>
            <a:pPr algn="just"/>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2) Precision Medicine</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Tailored predictions allow personalized treatment plans.</a:t>
            </a:r>
          </a:p>
          <a:p>
            <a:pPr marL="742950" lvl="1" indent="-285750" algn="l">
              <a:buFont typeface="+mj-lt"/>
              <a:buAutoNum type="arabicPeriod"/>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Clinicians can focus on high-risk patients, optimizing resource allocation.</a:t>
            </a:r>
          </a:p>
          <a:p>
            <a:pPr algn="l"/>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3) Reduced Healthcare Costs</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Early diagnosis minimizes hospitalization and invasive procedures.</a:t>
            </a:r>
          </a:p>
          <a:p>
            <a:pPr marL="742950" lvl="1" indent="-285750" algn="l">
              <a:buFont typeface="+mj-lt"/>
              <a:buAutoNum type="arabicPeriod"/>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Cost-effective management benefits healthcare systems.</a:t>
            </a:r>
          </a:p>
          <a:p>
            <a:pPr marL="457200" lvl="1" algn="l"/>
            <a:endParaRPr lang="en-US" dirty="0">
              <a:solidFill>
                <a:srgbClr val="111111"/>
              </a:solidFill>
              <a:highlight>
                <a:srgbClr val="FFFFFF"/>
              </a:highlight>
              <a:latin typeface="Times New Roman" panose="02020603050405020304" pitchFamily="18" charset="0"/>
              <a:cs typeface="Times New Roman" panose="02020603050405020304" pitchFamily="18" charset="0"/>
            </a:endParaRPr>
          </a:p>
          <a:p>
            <a:pPr marL="457200" lvl="1" algn="l"/>
            <a:endPar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382000" cy="553998"/>
          </a:xfrm>
        </p:spPr>
        <p:txBody>
          <a:bodyPr wrap="square"/>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The Wow Factor in Your Solution</a:t>
            </a:r>
          </a:p>
        </p:txBody>
      </p:sp>
      <p:sp>
        <p:nvSpPr>
          <p:cNvPr id="5" name="Rectangle 1">
            <a:extLst>
              <a:ext uri="{FF2B5EF4-FFF2-40B4-BE49-F238E27FC236}">
                <a16:creationId xmlns:a16="http://schemas.microsoft.com/office/drawing/2014/main" id="{15282F08-8B96-BEFB-6022-E33922E2A3CD}"/>
              </a:ext>
            </a:extLst>
          </p:cNvPr>
          <p:cNvSpPr>
            <a:spLocks noGrp="1" noChangeArrowheads="1"/>
          </p:cNvSpPr>
          <p:nvPr>
            <p:ph type="subTitle" idx="4"/>
          </p:nvPr>
        </p:nvSpPr>
        <p:spPr bwMode="auto">
          <a:xfrm>
            <a:off x="685800" y="1544597"/>
            <a:ext cx="9448800" cy="448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algn="l">
              <a:buFont typeface="+mj-lt"/>
              <a:buAutoNum type="arabicPeriod"/>
            </a:pP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Hybrid Approach</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The integration of </a:t>
            </a: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genetic algorithms (GA)</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and </a:t>
            </a: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artificial neural networks (ANN)</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is a powerful combination.</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GA optimizes feature selection and hyperparameters, while ANN captures complex patterns.</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This </a:t>
            </a:r>
            <a:r>
              <a:rPr lang="en-US" dirty="0">
                <a:solidFill>
                  <a:srgbClr val="111111"/>
                </a:solidFill>
                <a:highlight>
                  <a:srgbClr val="FFFFFF"/>
                </a:highlight>
                <a:latin typeface="Times New Roman" panose="02020603050405020304" pitchFamily="18" charset="0"/>
                <a:cs typeface="Times New Roman" panose="02020603050405020304" pitchFamily="18" charset="0"/>
              </a:rPr>
              <a:t>combination</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enhances prediction accuracy and robustness.</a:t>
            </a:r>
          </a:p>
          <a:p>
            <a:pPr algn="l">
              <a:buFont typeface="+mj-lt"/>
              <a:buAutoNum type="arabicPeriod"/>
            </a:pP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Multi-Modal Data Fusion</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Leveraging diverse data sources—clinical records, genetic profiles, and medical images—sets the solution apart from others.</a:t>
            </a:r>
          </a:p>
          <a:p>
            <a:pPr algn="l">
              <a:buFont typeface="+mj-lt"/>
              <a:buAutoNum type="arabicPeriod"/>
            </a:pP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Clinical Applicability</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dirty="0">
                <a:solidFill>
                  <a:srgbClr val="111111"/>
                </a:solidFill>
                <a:highlight>
                  <a:srgbClr val="FFFFFF"/>
                </a:highlight>
                <a:latin typeface="Times New Roman" panose="02020603050405020304" pitchFamily="18" charset="0"/>
                <a:cs typeface="Times New Roman" panose="02020603050405020304" pitchFamily="18" charset="0"/>
              </a:rPr>
              <a:t>Our</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 solution bridges the gap between research and practice.</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Clinicians can use the model for early disease detection, personalized treatment, and resource allocation.</a:t>
            </a:r>
          </a:p>
          <a:p>
            <a:pPr algn="l">
              <a:buFont typeface="+mj-lt"/>
              <a:buAutoNum type="arabicPeriod"/>
            </a:pPr>
            <a:r>
              <a:rPr lang="en-US" b="1" i="0" dirty="0">
                <a:solidFill>
                  <a:srgbClr val="111111"/>
                </a:solidFill>
                <a:effectLst/>
                <a:highlight>
                  <a:srgbClr val="FFFFFF"/>
                </a:highlight>
                <a:latin typeface="Times New Roman" panose="02020603050405020304" pitchFamily="18" charset="0"/>
                <a:cs typeface="Times New Roman" panose="02020603050405020304" pitchFamily="18" charset="0"/>
              </a:rPr>
              <a:t>Ethical Considerations</a:t>
            </a: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Addressing privacy concerns and ensuring informed consent demonstrates responsibility.</a:t>
            </a:r>
          </a:p>
          <a:p>
            <a:pPr marL="742950" lvl="1" indent="-285750" algn="l">
              <a:buFont typeface="Arial" panose="020B0604020202020204" pitchFamily="34" charset="0"/>
              <a:buChar char="•"/>
            </a:pPr>
            <a:r>
              <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rPr>
              <a:t>Ethical AI implementation is crucial, especially in healthcare.</a:t>
            </a:r>
          </a:p>
          <a:p>
            <a:pPr algn="l"/>
            <a:endParaRPr lang="en-US" b="0" i="0" dirty="0">
              <a:solidFill>
                <a:srgbClr val="111111"/>
              </a:solidFill>
              <a:effectLst/>
              <a:highlight>
                <a:srgbClr val="FFFFFF"/>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413"/>
            <a:ext cx="7566025" cy="654025"/>
          </a:xfrm>
        </p:spPr>
        <p:txBody>
          <a:bodyPr/>
          <a:lstStyle/>
          <a:p>
            <a:pPr algn="l" rtl="0"/>
            <a:r>
              <a:rPr kumimoji="0" lang="en-US" altLang="en-US" b="1"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B1487445-8F50-E3CD-46EB-4AE139EEF3C9}"/>
              </a:ext>
            </a:extLst>
          </p:cNvPr>
          <p:cNvSpPr>
            <a:spLocks noChangeArrowheads="1"/>
          </p:cNvSpPr>
          <p:nvPr/>
        </p:nvSpPr>
        <p:spPr bwMode="auto">
          <a:xfrm>
            <a:off x="457200" y="3026896"/>
            <a:ext cx="9144000" cy="3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Aptos Narrow" panose="020B0004020202020204" pitchFamily="34" charset="0"/>
            </a:endParaRPr>
          </a:p>
        </p:txBody>
      </p:sp>
      <p:pic>
        <p:nvPicPr>
          <p:cNvPr id="4" name="Picture 3">
            <a:extLst>
              <a:ext uri="{FF2B5EF4-FFF2-40B4-BE49-F238E27FC236}">
                <a16:creationId xmlns:a16="http://schemas.microsoft.com/office/drawing/2014/main" id="{B3C99152-9F34-0DA0-6B0D-48960F0A5CEF}"/>
              </a:ext>
            </a:extLst>
          </p:cNvPr>
          <p:cNvPicPr>
            <a:picLocks noChangeAspect="1"/>
          </p:cNvPicPr>
          <p:nvPr/>
        </p:nvPicPr>
        <p:blipFill>
          <a:blip r:embed="rId2"/>
          <a:stretch>
            <a:fillRect/>
          </a:stretch>
        </p:blipFill>
        <p:spPr>
          <a:xfrm>
            <a:off x="609600" y="1144231"/>
            <a:ext cx="6477000" cy="51138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597</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 Narrow</vt:lpstr>
      <vt:lpstr>Arial</vt:lpstr>
      <vt:lpstr>Calibri</vt:lpstr>
      <vt:lpstr>Segoe UI Light</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 ?</vt:lpstr>
      <vt:lpstr> SOLUTION AND ITS VALUE PROPOSITION</vt:lpstr>
      <vt:lpstr>The Wow Factor in Your Solution</vt:lpstr>
      <vt:lpstr>Results</vt:lpstr>
      <vt:lpstr>Results</vt:lpstr>
      <vt:lpstr>Accuracy of the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S SHANMUKHAA</dc:creator>
  <cp:lastModifiedBy>Deepa Satheesh</cp:lastModifiedBy>
  <cp:revision>39</cp:revision>
  <dcterms:created xsi:type="dcterms:W3CDTF">2024-04-01T07:07:00Z</dcterms:created>
  <dcterms:modified xsi:type="dcterms:W3CDTF">2024-04-10T05:35:24Z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2024-03-22T14:30:00Z</vt:filetime>
  </property>
  <property fmtid="{D5CDD505-2E9C-101B-9397-08002B2CF9AE}" pid="3" name="LastSaved">
    <vt:filetime>2024-04-02T14:30:00Z</vt:filetime>
  </property>
  <property fmtid="{D5CDD505-2E9C-101B-9397-08002B2CF9AE}" pid="4" name="ICV">
    <vt:lpwstr>11C1AA17E28147D5960CD3CAE4C75485_13</vt:lpwstr>
  </property>
  <property fmtid="{D5CDD505-2E9C-101B-9397-08002B2CF9AE}" pid="5" name="KSOProductBuildVer">
    <vt:lpwstr>1033-12.2.0.13489</vt:lpwstr>
  </property>
</Properties>
</file>