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 xmlns:p15="http://schemas.microsoft.com/office/powerpoint/2012/main"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07" autoAdjust="0"/>
    <p:restoredTop sz="94660"/>
  </p:normalViewPr>
  <p:slideViewPr>
    <p:cSldViewPr snapToGrid="0">
      <p:cViewPr varScale="1">
        <p:scale>
          <a:sx n="61" d="100"/>
          <a:sy n="61" d="100"/>
        </p:scale>
        <p:origin x="-84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aiswa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lineChart>
        <c:grouping val="standard"/>
        <c:ser>
          <c:idx val="1"/>
          <c:order val="1"/>
          <c:tx>
            <c:strRef>
              <c:f>Sheet1!$B$1</c:f>
            </c:strRef>
          </c:tx>
          <c:marker>
            <c:symbol val="none"/>
          </c:marker>
          <c:cat>
            <c:multiLvlStrRef>
              <c:f>Sheet1!$A$2:$A$26</c:f>
            </c:multiLvlStrRef>
          </c:cat>
          <c:val>
            <c:numRef>
              <c:f>Sheet1!$B$2:$B$26</c:f>
            </c:numRef>
          </c:val>
        </c:ser>
        <c:ser>
          <c:idx val="2"/>
          <c:order val="2"/>
          <c:tx>
            <c:strRef>
              <c:f>[1]Sheet1!$B$1</c:f>
            </c:strRef>
          </c:tx>
          <c:marker>
            <c:symbol val="none"/>
          </c:marker>
          <c:cat>
            <c:multiLvlStrRef>
              <c:f>[1]Sheet1!$A$2:$A$26</c:f>
            </c:multiLvlStrRef>
          </c:cat>
          <c:val>
            <c:numRef>
              <c:f>[1]Sheet1!$B$2:$B$26</c:f>
            </c:numRef>
          </c:val>
        </c:ser>
        <c:ser>
          <c:idx val="0"/>
          <c:order val="0"/>
          <c:tx>
            <c:strRef>
              <c:f>[aiswar.xlsx]Sheet1!$B$1</c:f>
              <c:strCache>
                <c:ptCount val="1"/>
                <c:pt idx="0">
                  <c:v>displacement</c:v>
                </c:pt>
              </c:strCache>
            </c:strRef>
          </c:tx>
          <c:marker>
            <c:symbol val="none"/>
          </c:marker>
          <c:cat>
            <c:strRef>
              <c:f>[aiswar.xlsx]Sheet1!$A$2:$A$26</c:f>
              <c:strCache>
                <c:ptCount val="25"/>
                <c:pt idx="0">
                  <c:v>ford gran torino (sw)</c:v>
                </c:pt>
                <c:pt idx="1">
                  <c:v>plymouth satellite custom (sw)</c:v>
                </c:pt>
                <c:pt idx="2">
                  <c:v>volvo 145e (sw)</c:v>
                </c:pt>
                <c:pt idx="3">
                  <c:v>volkswagen 411 (sw)</c:v>
                </c:pt>
                <c:pt idx="4">
                  <c:v>peugeot 504 (sw)</c:v>
                </c:pt>
                <c:pt idx="5">
                  <c:v>renault 12 (sw)</c:v>
                </c:pt>
                <c:pt idx="6">
                  <c:v>ford pinto (sw)</c:v>
                </c:pt>
                <c:pt idx="7">
                  <c:v>datsun 510 (sw)</c:v>
                </c:pt>
                <c:pt idx="8">
                  <c:v>toyouta corona mark ii (sw)</c:v>
                </c:pt>
                <c:pt idx="9">
                  <c:v>dodge colt (sw)</c:v>
                </c:pt>
                <c:pt idx="10">
                  <c:v>toyota corolla 1600 (sw)</c:v>
                </c:pt>
                <c:pt idx="11">
                  <c:v>buick century 350</c:v>
                </c:pt>
                <c:pt idx="12">
                  <c:v>amc matador</c:v>
                </c:pt>
                <c:pt idx="13">
                  <c:v>chevrolet malibu</c:v>
                </c:pt>
                <c:pt idx="14">
                  <c:v>ford gran torino</c:v>
                </c:pt>
                <c:pt idx="15">
                  <c:v>dodge coronet custom</c:v>
                </c:pt>
                <c:pt idx="16">
                  <c:v>mercury marquis brougham</c:v>
                </c:pt>
                <c:pt idx="17">
                  <c:v>chevrolet caprice classic</c:v>
                </c:pt>
                <c:pt idx="18">
                  <c:v>ford ltd</c:v>
                </c:pt>
                <c:pt idx="19">
                  <c:v>plymouth fury gran sedan</c:v>
                </c:pt>
                <c:pt idx="20">
                  <c:v>chrysler new yorker brougham</c:v>
                </c:pt>
                <c:pt idx="21">
                  <c:v>buick electra 225 custom</c:v>
                </c:pt>
                <c:pt idx="22">
                  <c:v>amc ambassador brougham</c:v>
                </c:pt>
                <c:pt idx="23">
                  <c:v>plymouth valiant</c:v>
                </c:pt>
                <c:pt idx="24">
                  <c:v>chevrolet nova custom</c:v>
                </c:pt>
              </c:strCache>
            </c:strRef>
          </c:cat>
          <c:val>
            <c:numRef>
              <c:f>[aiswar.xlsx]Sheet1!$B$2:$B$26</c:f>
              <c:numCache>
                <c:formatCode>General</c:formatCode>
                <c:ptCount val="25"/>
                <c:pt idx="0">
                  <c:v>302</c:v>
                </c:pt>
                <c:pt idx="1">
                  <c:v>318</c:v>
                </c:pt>
                <c:pt idx="2">
                  <c:v>121</c:v>
                </c:pt>
                <c:pt idx="3">
                  <c:v>121</c:v>
                </c:pt>
                <c:pt idx="4">
                  <c:v>120</c:v>
                </c:pt>
                <c:pt idx="5">
                  <c:v>96</c:v>
                </c:pt>
                <c:pt idx="6">
                  <c:v>122</c:v>
                </c:pt>
                <c:pt idx="7">
                  <c:v>97</c:v>
                </c:pt>
                <c:pt idx="8">
                  <c:v>120</c:v>
                </c:pt>
                <c:pt idx="9">
                  <c:v>98</c:v>
                </c:pt>
                <c:pt idx="10">
                  <c:v>97</c:v>
                </c:pt>
                <c:pt idx="11">
                  <c:v>350</c:v>
                </c:pt>
                <c:pt idx="12">
                  <c:v>304</c:v>
                </c:pt>
                <c:pt idx="13">
                  <c:v>350</c:v>
                </c:pt>
                <c:pt idx="14">
                  <c:v>302</c:v>
                </c:pt>
                <c:pt idx="15">
                  <c:v>318</c:v>
                </c:pt>
                <c:pt idx="16">
                  <c:v>429</c:v>
                </c:pt>
                <c:pt idx="17">
                  <c:v>400</c:v>
                </c:pt>
                <c:pt idx="18">
                  <c:v>351</c:v>
                </c:pt>
                <c:pt idx="19">
                  <c:v>318</c:v>
                </c:pt>
                <c:pt idx="20">
                  <c:v>440</c:v>
                </c:pt>
                <c:pt idx="21">
                  <c:v>455</c:v>
                </c:pt>
                <c:pt idx="22">
                  <c:v>360</c:v>
                </c:pt>
                <c:pt idx="23">
                  <c:v>225</c:v>
                </c:pt>
                <c:pt idx="24">
                  <c:v>250</c:v>
                </c:pt>
              </c:numCache>
            </c:numRef>
          </c:val>
        </c:ser>
        <c:marker val="1"/>
        <c:axId val="109192704"/>
        <c:axId val="109194240"/>
      </c:lineChart>
      <c:catAx>
        <c:axId val="109192704"/>
        <c:scaling>
          <c:orientation val="minMax"/>
        </c:scaling>
        <c:axPos val="b"/>
        <c:tickLblPos val="nextTo"/>
        <c:crossAx val="109194240"/>
        <c:crosses val="autoZero"/>
        <c:auto val="1"/>
        <c:lblAlgn val="ctr"/>
        <c:lblOffset val="100"/>
      </c:catAx>
      <c:valAx>
        <c:axId val="109194240"/>
        <c:scaling>
          <c:orientation val="minMax"/>
        </c:scaling>
        <c:axPos val="l"/>
        <c:majorGridlines/>
        <c:numFmt formatCode="General" sourceLinked="1"/>
        <c:tickLblPos val="nextTo"/>
        <c:crossAx val="109192704"/>
        <c:crosses val="autoZero"/>
        <c:crossBetween val="between"/>
      </c:valAx>
    </c:plotArea>
    <c:legend>
      <c:legendPos val="r"/>
      <c:layout/>
    </c:legend>
    <c:plotVisOnly val="1"/>
  </c:chart>
  <c:spPr>
    <a:solidFill>
      <a:schemeClr val="bg2">
        <a:lumMod val="75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 xmlns:p14="http://schemas.microsoft.com/office/powerpoint/2010/main"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780AA-5D00-46EE-B3A7-AB336F3CE777}" type="datetimeFigureOut">
              <a:rPr lang="en-IN" smtClean="0"/>
              <a:pPr/>
              <a:t>29-08-2024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3817-5AD7-4856-B8EE-E022D7CADB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advClick="0" advTm="4000">
    <p:split dir="in"/>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14AED567-D489-5C7D-4DFE-3721BAE6C1C9}"/>
              </a:ext>
            </a:extLst>
          </p:cNvPr>
          <p:cNvSpPr txBox="1"/>
          <p:nvPr/>
        </p:nvSpPr>
        <p:spPr>
          <a:xfrm>
            <a:off x="2507849" y="713721"/>
            <a:ext cx="8154187" cy="1200329"/>
          </a:xfrm>
          <a:prstGeom prst="rect">
            <a:avLst/>
          </a:prstGeom>
          <a:blipFill>
            <a:blip r:embed="rId2"/>
            <a:tile tx="0" ty="0" sx="100000" sy="100000" flip="none" algn="tl"/>
          </a:blip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F005CA93-8F73-671F-6515-93DCBA03264A}"/>
              </a:ext>
            </a:extLst>
          </p:cNvPr>
          <p:cNvSpPr txBox="1"/>
          <p:nvPr/>
        </p:nvSpPr>
        <p:spPr>
          <a:xfrm rot="10800000" flipH="1" flipV="1">
            <a:off x="5546101" y="4898256"/>
            <a:ext cx="6139621" cy="1200329"/>
          </a:xfrm>
          <a:prstGeom prst="rect">
            <a:avLst/>
          </a:prstGeom>
          <a:blipFill>
            <a:blip r:embed="rId2"/>
            <a:tile tx="0" ty="0" sx="100000" sy="100000" flip="none" algn="tl"/>
          </a:blipFill>
        </p:spPr>
        <p:txBody>
          <a:bodyPr wrap="square" rtlCol="0">
            <a:spAutoFit/>
          </a:bodyPr>
          <a:lstStyle/>
          <a:p>
            <a:r>
              <a:rPr lang="en-GB" b="1" dirty="0"/>
              <a:t>STUDENT </a:t>
            </a:r>
            <a:r>
              <a:rPr lang="en-GB" b="1" dirty="0" smtClean="0"/>
              <a:t>NAME    </a:t>
            </a:r>
            <a:r>
              <a:rPr lang="en-GB" b="1" dirty="0"/>
              <a:t>: </a:t>
            </a:r>
            <a:r>
              <a:rPr lang="en-GB" b="1" dirty="0" smtClean="0"/>
              <a:t>AISWAR .M</a:t>
            </a:r>
            <a:endParaRPr lang="en-GB" b="1" dirty="0"/>
          </a:p>
          <a:p>
            <a:r>
              <a:rPr lang="en-GB" b="1" dirty="0"/>
              <a:t>REGISTER NO      </a:t>
            </a:r>
            <a:r>
              <a:rPr lang="en-GB" b="1" dirty="0" smtClean="0"/>
              <a:t>   </a:t>
            </a:r>
            <a:r>
              <a:rPr lang="en-GB" b="1" dirty="0"/>
              <a:t>: </a:t>
            </a:r>
            <a:r>
              <a:rPr lang="en-GB" b="1" dirty="0" smtClean="0">
                <a:latin typeface="Aptos" panose="020B0004020202020204" pitchFamily="34" charset="0"/>
              </a:rPr>
              <a:t>312207273</a:t>
            </a:r>
            <a:endParaRPr lang="en-GB" b="1" dirty="0">
              <a:latin typeface="Aptos" panose="020B0004020202020204" pitchFamily="34" charset="0"/>
            </a:endParaRPr>
          </a:p>
          <a:p>
            <a:r>
              <a:rPr lang="en-GB" b="1" dirty="0"/>
              <a:t>DEPARTMENT    </a:t>
            </a:r>
            <a:r>
              <a:rPr lang="en-GB" b="1" dirty="0" smtClean="0"/>
              <a:t>   </a:t>
            </a:r>
            <a:r>
              <a:rPr lang="en-GB" b="1" dirty="0" smtClean="0"/>
              <a:t> : </a:t>
            </a:r>
            <a:r>
              <a:rPr lang="en-GB" b="1" dirty="0"/>
              <a:t>COMMERCE</a:t>
            </a:r>
          </a:p>
          <a:p>
            <a:r>
              <a:rPr lang="en-GB" b="1" dirty="0"/>
              <a:t>COLLEGE               </a:t>
            </a:r>
            <a:r>
              <a:rPr lang="en-GB" b="1" dirty="0" smtClean="0"/>
              <a:t>   : </a:t>
            </a:r>
            <a:r>
              <a:rPr lang="en-GB" b="1" dirty="0"/>
              <a:t>CKNC</a:t>
            </a:r>
            <a:endParaRPr lang="en-IN" b="1" dirty="0"/>
          </a:p>
        </p:txBody>
      </p:sp>
    </p:spTree>
    <p:extLst>
      <p:ext uri="{BB962C8B-B14F-4D97-AF65-F5344CB8AC3E}">
        <p14:creationId xmlns="" xmlns:p14="http://schemas.microsoft.com/office/powerpoint/2010/main" val="1329857136"/>
      </p:ext>
    </p:extLst>
  </p:cSld>
  <p:clrMapOvr>
    <a:masterClrMapping/>
  </p:clrMapOvr>
  <p:transition spd="slow" advClick="0" advTm="4000">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26B1FA3-F017-4F31-610F-A3E8F530CD60}"/>
              </a:ext>
            </a:extLst>
          </p:cNvPr>
          <p:cNvSpPr txBox="1"/>
          <p:nvPr/>
        </p:nvSpPr>
        <p:spPr>
          <a:xfrm>
            <a:off x="1834775" y="1334147"/>
            <a:ext cx="4343400" cy="4154984"/>
          </a:xfrm>
          <a:prstGeom prst="rect">
            <a:avLst/>
          </a:prstGeom>
          <a:blipFill>
            <a:blip r:embed="rId2"/>
            <a:tile tx="0" ty="0" sx="100000" sy="100000" flip="none" algn="tl"/>
          </a:blip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 xmlns:a16="http://schemas.microsoft.com/office/drawing/2014/main" id="{2156A7FE-7994-B82B-E8F2-A66BCE5EC806}"/>
              </a:ext>
            </a:extLst>
          </p:cNvPr>
          <p:cNvSpPr txBox="1"/>
          <p:nvPr/>
        </p:nvSpPr>
        <p:spPr>
          <a:xfrm>
            <a:off x="6940174" y="417486"/>
            <a:ext cx="4143375" cy="4832092"/>
          </a:xfrm>
          <a:prstGeom prst="rect">
            <a:avLst/>
          </a:prstGeom>
          <a:blipFill>
            <a:blip r:embed="rId2"/>
            <a:tile tx="0" ty="0" sx="100000" sy="100000" flip="none" algn="tl"/>
          </a:blipFill>
        </p:spPr>
        <p:txBody>
          <a:bodyPr wrap="square" rtlCol="0">
            <a:spAutoFit/>
          </a:bodyPr>
          <a:lstStyle/>
          <a:p>
            <a:r>
              <a:rPr lang="en-US" sz="2800" b="1" dirty="0" smtClean="0"/>
              <a:t>Seasonality and External Factors</a:t>
            </a:r>
            <a:r>
              <a:rPr lang="en-US" sz="2800" b="1" dirty="0" smtClean="0"/>
              <a:t>: </a:t>
            </a:r>
            <a:r>
              <a:rPr lang="en-US" sz="2800" dirty="0" smtClean="0"/>
              <a:t>Investigate </a:t>
            </a:r>
            <a:r>
              <a:rPr lang="en-US" sz="2800" dirty="0" smtClean="0"/>
              <a:t>any seasonal trends in vehicle performance metrics and determine how external factors (e.g., fuel prices, environmental regulations) have influenced changes in displacement, </a:t>
            </a:r>
            <a:r>
              <a:rPr lang="en-US" sz="2800" dirty="0" smtClean="0"/>
              <a:t>horsepower, </a:t>
            </a:r>
            <a:r>
              <a:rPr lang="en-US" sz="2800" dirty="0" smtClean="0"/>
              <a:t>and weight.</a:t>
            </a:r>
            <a:endParaRPr lang="en-IN" sz="2800" dirty="0"/>
          </a:p>
        </p:txBody>
      </p:sp>
    </p:spTree>
    <p:extLst>
      <p:ext uri="{BB962C8B-B14F-4D97-AF65-F5344CB8AC3E}">
        <p14:creationId xmlns="" xmlns:p14="http://schemas.microsoft.com/office/powerpoint/2010/main" val="1741856788"/>
      </p:ext>
    </p:extLst>
  </p:cSld>
  <p:clrMapOvr>
    <a:masterClrMapping/>
  </p:clrMapOvr>
  <p:transition spd="slow" advClick="0" advTm="4000">
    <p:spli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3CBC935-F3D6-DE5A-E87A-E1BD75EE786C}"/>
              </a:ext>
            </a:extLst>
          </p:cNvPr>
          <p:cNvSpPr txBox="1"/>
          <p:nvPr/>
        </p:nvSpPr>
        <p:spPr>
          <a:xfrm>
            <a:off x="1895475" y="638177"/>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960175" y="2088882"/>
          <a:ext cx="6772275"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17695569"/>
      </p:ext>
    </p:extLst>
  </p:cSld>
  <p:clrMapOvr>
    <a:masterClrMapping/>
  </p:clrMapOvr>
  <p:transition spd="slow" advClick="0" advTm="4000">
    <p:spli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D7DA03-CDBB-A118-8E91-569043DA6C85}"/>
              </a:ext>
            </a:extLst>
          </p:cNvPr>
          <p:cNvSpPr txBox="1"/>
          <p:nvPr/>
        </p:nvSpPr>
        <p:spPr>
          <a:xfrm>
            <a:off x="1943101" y="495302"/>
            <a:ext cx="4486275" cy="646331"/>
          </a:xfrm>
          <a:prstGeom prst="rect">
            <a:avLst/>
          </a:prstGeom>
          <a:blipFill>
            <a:blip r:embed="rId2"/>
            <a:tile tx="0" ty="0" sx="100000" sy="100000" flip="none" algn="tl"/>
          </a:blip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 xmlns:a16="http://schemas.microsoft.com/office/drawing/2014/main" id="{80736B38-43F8-3F2A-BD4E-ABAAD5360DF4}"/>
              </a:ext>
            </a:extLst>
          </p:cNvPr>
          <p:cNvSpPr txBox="1"/>
          <p:nvPr/>
        </p:nvSpPr>
        <p:spPr>
          <a:xfrm>
            <a:off x="2914651" y="1962151"/>
            <a:ext cx="7096125" cy="2677656"/>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 xmlns:p14="http://schemas.microsoft.com/office/powerpoint/2010/main" val="855531049"/>
      </p:ext>
    </p:extLst>
  </p:cSld>
  <p:clrMapOvr>
    <a:masterClrMapping/>
  </p:clrMapOvr>
  <p:transition spd="slow" advClick="0" advTm="4000">
    <p:spli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723A82-2B03-008C-EED1-FF1426698405}"/>
              </a:ext>
            </a:extLst>
          </p:cNvPr>
          <p:cNvSpPr txBox="1"/>
          <p:nvPr/>
        </p:nvSpPr>
        <p:spPr>
          <a:xfrm>
            <a:off x="1487838" y="2612432"/>
            <a:ext cx="9903417" cy="1446550"/>
          </a:xfrm>
          <a:prstGeom prst="rect">
            <a:avLst/>
          </a:prstGeom>
          <a:blipFill>
            <a:blip r:embed="rId2"/>
            <a:tile tx="0" ty="0" sx="100000" sy="100000" flip="none" algn="tl"/>
          </a:blip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 xmlns:p14="http://schemas.microsoft.com/office/powerpoint/2010/main" val="837460826"/>
      </p:ext>
    </p:extLst>
  </p:cSld>
  <p:clrMapOvr>
    <a:masterClrMapping/>
  </p:clrMapOvr>
  <p:transition spd="slow" advClick="0" advTm="4000">
    <p:spli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5D7428F-8E4E-4895-6A6A-10BEBF9134E8}"/>
              </a:ext>
            </a:extLst>
          </p:cNvPr>
          <p:cNvSpPr txBox="1"/>
          <p:nvPr/>
        </p:nvSpPr>
        <p:spPr>
          <a:xfrm>
            <a:off x="2215299" y="2187020"/>
            <a:ext cx="8748075" cy="1938992"/>
          </a:xfrm>
          <a:prstGeom prst="rect">
            <a:avLst/>
          </a:prstGeom>
          <a:blipFill>
            <a:blip r:embed="rId2"/>
            <a:tile tx="0" ty="0" sx="100000" sy="100000" flip="none" algn="tl"/>
          </a:blip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 xmlns:p14="http://schemas.microsoft.com/office/powerpoint/2010/main" val="1758575448"/>
      </p:ext>
    </p:extLst>
  </p:cSld>
  <p:clrMapOvr>
    <a:masterClrMapping/>
  </p:clrMapOvr>
  <p:transition spd="slow" advClick="0" advTm="4000">
    <p:spli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835FD51-CDBB-7A12-26F9-04EAFBE62EC8}"/>
              </a:ext>
            </a:extLst>
          </p:cNvPr>
          <p:cNvSpPr txBox="1"/>
          <p:nvPr/>
        </p:nvSpPr>
        <p:spPr>
          <a:xfrm>
            <a:off x="3883845" y="2924708"/>
            <a:ext cx="3421929" cy="1631216"/>
          </a:xfrm>
          <a:prstGeom prst="rect">
            <a:avLst/>
          </a:prstGeom>
          <a:blipFill>
            <a:blip r:embed="rId2"/>
            <a:tile tx="0" ty="0" sx="100000" sy="100000" flip="none" algn="tl"/>
          </a:blipFill>
        </p:spPr>
        <p:txBody>
          <a:bodyPr wrap="square" rtlCol="0">
            <a:spAutoFit/>
          </a:bodyPr>
          <a:lstStyle/>
          <a:p>
            <a:pPr marL="342900" indent="-342900">
              <a:buAutoNum type="arabicPeriod"/>
            </a:pPr>
            <a:r>
              <a:rPr lang="en-GB" sz="2000" dirty="0">
                <a:latin typeface="Aptos" panose="020B0004020202020204" pitchFamily="34" charset="0"/>
              </a:rPr>
              <a:t>Problem Statement </a:t>
            </a:r>
          </a:p>
          <a:p>
            <a:pPr marL="342900" indent="-342900">
              <a:buAutoNum type="arabicPeriod"/>
            </a:pPr>
            <a:r>
              <a:rPr lang="en-IN" sz="2000" dirty="0">
                <a:latin typeface="Aptos" panose="020B0004020202020204" pitchFamily="34" charset="0"/>
              </a:rPr>
              <a:t>Project overview</a:t>
            </a:r>
          </a:p>
          <a:p>
            <a:pPr marL="342900" indent="-342900">
              <a:buAutoNum type="arabicPeriod"/>
            </a:pPr>
            <a:r>
              <a:rPr lang="en-IN" sz="2000" dirty="0">
                <a:latin typeface="Aptos" panose="020B0004020202020204" pitchFamily="34" charset="0"/>
              </a:rPr>
              <a:t>End </a:t>
            </a:r>
            <a:r>
              <a:rPr lang="en-GB" sz="2000" dirty="0">
                <a:latin typeface="Aptos" panose="020B0004020202020204" pitchFamily="34" charset="0"/>
              </a:rPr>
              <a:t>Users</a:t>
            </a:r>
          </a:p>
          <a:p>
            <a:pPr marL="342900" indent="-342900">
              <a:buAutoNum type="arabicPeriod"/>
            </a:pPr>
            <a:r>
              <a:rPr lang="en-GB" sz="2000" dirty="0">
                <a:latin typeface="Aptos" panose="020B0004020202020204" pitchFamily="34" charset="0"/>
              </a:rPr>
              <a:t>Our solution</a:t>
            </a:r>
          </a:p>
          <a:p>
            <a:pPr marL="342900" indent="-342900">
              <a:buAutoNum type="arabicPeriod"/>
            </a:pPr>
            <a:r>
              <a:rPr lang="en-GB" sz="2000" dirty="0">
                <a:latin typeface="Aptos" panose="020B0004020202020204" pitchFamily="34" charset="0"/>
              </a:rPr>
              <a:t>Dataset </a:t>
            </a:r>
            <a:r>
              <a:rPr lang="en-GB" sz="2000" dirty="0" smtClean="0">
                <a:latin typeface="Aptos" panose="020B0004020202020204" pitchFamily="34" charset="0"/>
              </a:rPr>
              <a:t>Description</a:t>
            </a:r>
            <a:endParaRPr lang="en-GB" sz="2000" dirty="0">
              <a:latin typeface="Aptos" panose="020B0004020202020204" pitchFamily="34" charset="0"/>
            </a:endParaRPr>
          </a:p>
        </p:txBody>
      </p:sp>
      <p:sp>
        <p:nvSpPr>
          <p:cNvPr id="3" name="TextBox 2">
            <a:extLst>
              <a:ext uri="{FF2B5EF4-FFF2-40B4-BE49-F238E27FC236}">
                <a16:creationId xmlns="" xmlns:a16="http://schemas.microsoft.com/office/drawing/2014/main" id="{7D2FE1E1-77EC-C0AD-012D-4BF1482D19A9}"/>
              </a:ext>
            </a:extLst>
          </p:cNvPr>
          <p:cNvSpPr txBox="1"/>
          <p:nvPr/>
        </p:nvSpPr>
        <p:spPr>
          <a:xfrm flipH="1">
            <a:off x="2126653" y="1593132"/>
            <a:ext cx="2812993" cy="646331"/>
          </a:xfrm>
          <a:prstGeom prst="rect">
            <a:avLst/>
          </a:prstGeom>
          <a:blipFill>
            <a:blip r:embed="rId2"/>
            <a:tile tx="0" ty="0" sx="100000" sy="100000" flip="none" algn="tl"/>
          </a:blip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197400215"/>
      </p:ext>
    </p:extLst>
  </p:cSld>
  <p:clrMapOvr>
    <a:masterClrMapping/>
  </p:clrMapOvr>
  <p:transition spd="slow" advClick="0" advTm="4000">
    <p:spli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842BDFB-6B15-D229-FF42-AF0306DD181B}"/>
              </a:ext>
            </a:extLst>
          </p:cNvPr>
          <p:cNvSpPr txBox="1"/>
          <p:nvPr/>
        </p:nvSpPr>
        <p:spPr>
          <a:xfrm>
            <a:off x="263951" y="631596"/>
            <a:ext cx="7927943" cy="646331"/>
          </a:xfrm>
          <a:prstGeom prst="rect">
            <a:avLst/>
          </a:prstGeom>
          <a:blipFill>
            <a:blip r:embed="rId2"/>
            <a:tile tx="0" ty="0" sx="100000" sy="100000" flip="none" algn="tl"/>
          </a:blip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 xmlns:a16="http://schemas.microsoft.com/office/drawing/2014/main" id="{2E855440-3DDA-C1F3-2692-25085B009968}"/>
              </a:ext>
            </a:extLst>
          </p:cNvPr>
          <p:cNvSpPr txBox="1"/>
          <p:nvPr/>
        </p:nvSpPr>
        <p:spPr>
          <a:xfrm>
            <a:off x="2243579" y="1885361"/>
            <a:ext cx="9181708" cy="3416320"/>
          </a:xfrm>
          <a:prstGeom prst="rect">
            <a:avLst/>
          </a:prstGeom>
          <a:blipFill>
            <a:blip r:embed="rId2"/>
            <a:tile tx="0" ty="0" sx="100000" sy="100000" flip="none" algn="tl"/>
          </a:blip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 xmlns:p14="http://schemas.microsoft.com/office/powerpoint/2010/main" val="2791505570"/>
      </p:ext>
    </p:extLst>
  </p:cSld>
  <p:clrMapOvr>
    <a:masterClrMapping/>
  </p:clrMapOvr>
  <p:transition spd="slow" advClick="0" advTm="4000">
    <p:spli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7184A46-5F0D-5ADA-1473-76C7440AE6BF}"/>
              </a:ext>
            </a:extLst>
          </p:cNvPr>
          <p:cNvSpPr txBox="1"/>
          <p:nvPr/>
        </p:nvSpPr>
        <p:spPr>
          <a:xfrm>
            <a:off x="2200275" y="571502"/>
            <a:ext cx="6191251" cy="646331"/>
          </a:xfrm>
          <a:prstGeom prst="rect">
            <a:avLst/>
          </a:prstGeom>
          <a:blipFill>
            <a:blip r:embed="rId2"/>
            <a:tile tx="0" ty="0" sx="100000" sy="100000" flip="none" algn="tl"/>
          </a:blip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 xmlns:a16="http://schemas.microsoft.com/office/drawing/2014/main" id="{0667E986-A097-3ACF-3B2C-87E0645B9F9F}"/>
              </a:ext>
            </a:extLst>
          </p:cNvPr>
          <p:cNvSpPr txBox="1"/>
          <p:nvPr/>
        </p:nvSpPr>
        <p:spPr>
          <a:xfrm>
            <a:off x="2894309" y="1493489"/>
            <a:ext cx="8001000" cy="4524315"/>
          </a:xfrm>
          <a:prstGeom prst="rect">
            <a:avLst/>
          </a:prstGeom>
          <a:blipFill>
            <a:blip r:embed="rId2"/>
            <a:tile tx="0" ty="0" sx="100000" sy="100000" flip="none" algn="tl"/>
          </a:blip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 xmlns:p14="http://schemas.microsoft.com/office/powerpoint/2010/main" val="398425019"/>
      </p:ext>
    </p:extLst>
  </p:cSld>
  <p:clrMapOvr>
    <a:masterClrMapping/>
  </p:clrMapOvr>
  <p:transition spd="slow" advClick="0" advTm="4000">
    <p:spli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44B5987-8DDF-CF9E-461B-FF29BFB19F37}"/>
              </a:ext>
            </a:extLst>
          </p:cNvPr>
          <p:cNvSpPr txBox="1"/>
          <p:nvPr/>
        </p:nvSpPr>
        <p:spPr>
          <a:xfrm>
            <a:off x="2276475" y="752477"/>
            <a:ext cx="7524751" cy="646331"/>
          </a:xfrm>
          <a:prstGeom prst="rect">
            <a:avLst/>
          </a:prstGeom>
          <a:blipFill>
            <a:blip r:embed="rId2"/>
            <a:tile tx="0" ty="0" sx="100000" sy="100000" flip="none" algn="tl"/>
          </a:blip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 xmlns:a16="http://schemas.microsoft.com/office/drawing/2014/main" id="{355948A1-B536-7603-1FAB-8A734252CBFA}"/>
              </a:ext>
            </a:extLst>
          </p:cNvPr>
          <p:cNvSpPr txBox="1"/>
          <p:nvPr/>
        </p:nvSpPr>
        <p:spPr>
          <a:xfrm>
            <a:off x="3181349" y="2390775"/>
            <a:ext cx="8172451" cy="3046988"/>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 xmlns:p14="http://schemas.microsoft.com/office/powerpoint/2010/main" val="967790178"/>
      </p:ext>
    </p:extLst>
  </p:cSld>
  <p:clrMapOvr>
    <a:masterClrMapping/>
  </p:clrMapOvr>
  <p:transition spd="slow" advClick="0" advTm="4000">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444EF91-6C69-D777-5DBF-92DDB51D22CA}"/>
              </a:ext>
            </a:extLst>
          </p:cNvPr>
          <p:cNvSpPr txBox="1"/>
          <p:nvPr/>
        </p:nvSpPr>
        <p:spPr>
          <a:xfrm>
            <a:off x="1762126" y="695327"/>
            <a:ext cx="9648825" cy="1200329"/>
          </a:xfrm>
          <a:prstGeom prst="rect">
            <a:avLst/>
          </a:prstGeom>
          <a:blipFill>
            <a:blip r:embed="rId2"/>
            <a:tile tx="0" ty="0" sx="100000" sy="100000" flip="none" algn="tl"/>
          </a:blip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 xmlns:a16="http://schemas.microsoft.com/office/drawing/2014/main" id="{3C3E423F-842E-7B10-55B2-5404D317BB40}"/>
              </a:ext>
            </a:extLst>
          </p:cNvPr>
          <p:cNvSpPr txBox="1"/>
          <p:nvPr/>
        </p:nvSpPr>
        <p:spPr>
          <a:xfrm>
            <a:off x="2438401" y="1943100"/>
            <a:ext cx="8505825" cy="4401205"/>
          </a:xfrm>
          <a:prstGeom prst="rect">
            <a:avLst/>
          </a:prstGeom>
          <a:blipFill>
            <a:blip r:embed="rId2"/>
            <a:tile tx="0" ty="0" sx="100000" sy="100000" flip="none" algn="tl"/>
          </a:blip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 xmlns:p14="http://schemas.microsoft.com/office/powerpoint/2010/main" val="772897640"/>
      </p:ext>
    </p:extLst>
  </p:cSld>
  <p:clrMapOvr>
    <a:masterClrMapping/>
  </p:clrMapOvr>
  <p:transition spd="slow" advClick="0" advTm="4000">
    <p:spli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642EED-A6C3-933D-9752-199F6C259EED}"/>
              </a:ext>
            </a:extLst>
          </p:cNvPr>
          <p:cNvSpPr txBox="1"/>
          <p:nvPr/>
        </p:nvSpPr>
        <p:spPr>
          <a:xfrm>
            <a:off x="2652309" y="535823"/>
            <a:ext cx="7410451" cy="1200329"/>
          </a:xfrm>
          <a:prstGeom prst="rect">
            <a:avLst/>
          </a:prstGeom>
          <a:blipFill>
            <a:blip r:embed="rId2"/>
            <a:tile tx="0" ty="0" sx="100000" sy="100000" flip="none" algn="tl"/>
          </a:blip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 xmlns:a16="http://schemas.microsoft.com/office/drawing/2014/main" id="{C423D9F0-A28F-911E-46F1-F08130231394}"/>
              </a:ext>
            </a:extLst>
          </p:cNvPr>
          <p:cNvSpPr txBox="1"/>
          <p:nvPr/>
        </p:nvSpPr>
        <p:spPr>
          <a:xfrm>
            <a:off x="2365750" y="2118587"/>
            <a:ext cx="8324851" cy="4031873"/>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 xmlns:p14="http://schemas.microsoft.com/office/powerpoint/2010/main" val="1487535737"/>
      </p:ext>
    </p:extLst>
  </p:cSld>
  <p:clrMapOvr>
    <a:masterClrMapping/>
  </p:clrMapOvr>
  <p:transition spd="slow" advClick="0" advTm="4000">
    <p:spli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F7D730-39B2-8673-A728-6FDB3F733FE1}"/>
              </a:ext>
            </a:extLst>
          </p:cNvPr>
          <p:cNvSpPr txBox="1"/>
          <p:nvPr/>
        </p:nvSpPr>
        <p:spPr>
          <a:xfrm>
            <a:off x="584737" y="367602"/>
            <a:ext cx="3714751" cy="646331"/>
          </a:xfrm>
          <a:prstGeom prst="rect">
            <a:avLst/>
          </a:prstGeom>
          <a:blipFill>
            <a:blip r:embed="rId2"/>
            <a:tile tx="0" ty="0" sx="100000" sy="100000" flip="none" algn="tl"/>
          </a:blip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 xmlns:a16="http://schemas.microsoft.com/office/drawing/2014/main" id="{B343E639-E38D-7492-42AE-97FFE1B27CE2}"/>
              </a:ext>
            </a:extLst>
          </p:cNvPr>
          <p:cNvSpPr txBox="1"/>
          <p:nvPr/>
        </p:nvSpPr>
        <p:spPr>
          <a:xfrm>
            <a:off x="644956" y="1293624"/>
            <a:ext cx="4819651" cy="5016758"/>
          </a:xfrm>
          <a:prstGeom prst="rect">
            <a:avLst/>
          </a:prstGeom>
          <a:blipFill>
            <a:blip r:embed="rId2"/>
            <a:tile tx="0" ty="0" sx="100000" sy="100000" flip="none" algn="tl"/>
          </a:blip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 xmlns:a16="http://schemas.microsoft.com/office/drawing/2014/main" id="{5763BAD3-CDE5-10C3-CAFA-50278F14D077}"/>
              </a:ext>
            </a:extLst>
          </p:cNvPr>
          <p:cNvSpPr txBox="1"/>
          <p:nvPr/>
        </p:nvSpPr>
        <p:spPr>
          <a:xfrm>
            <a:off x="6591945" y="363916"/>
            <a:ext cx="5181600" cy="6494085"/>
          </a:xfrm>
          <a:prstGeom prst="rect">
            <a:avLst/>
          </a:prstGeom>
          <a:blipFill>
            <a:blip r:embed="rId2"/>
            <a:tile tx="0" ty="0" sx="100000" sy="100000" flip="none" algn="tl"/>
          </a:blip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 xmlns:p14="http://schemas.microsoft.com/office/powerpoint/2010/main" val="3714298355"/>
      </p:ext>
    </p:extLst>
  </p:cSld>
  <p:clrMapOvr>
    <a:masterClrMapping/>
  </p:clrMapOvr>
  <p:transition spd="slow" advClick="0" advTm="4000">
    <p:split dir="in"/>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370</Words>
  <Application>Microsoft Office PowerPoint</Application>
  <PresentationFormat>Custom</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16</cp:revision>
  <dcterms:created xsi:type="dcterms:W3CDTF">2024-08-28T07:28:40Z</dcterms:created>
  <dcterms:modified xsi:type="dcterms:W3CDTF">2024-08-29T13:27:27Z</dcterms:modified>
</cp:coreProperties>
</file>