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16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6" r:id="rId28"/>
    <p:sldId id="287" r:id="rId29"/>
    <p:sldId id="288" r:id="rId30"/>
    <p:sldId id="280" r:id="rId31"/>
    <p:sldId id="281" r:id="rId3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warya Ks" userId="58450869-41c6-411a-89d9-6329a1e4a147" providerId="ADAL" clId="{15AF91A7-AF40-41B0-8732-F23EC33D111D}"/>
    <pc:docChg chg="modSld sldOrd">
      <pc:chgData name="Aiswarya Ks" userId="58450869-41c6-411a-89d9-6329a1e4a147" providerId="ADAL" clId="{15AF91A7-AF40-41B0-8732-F23EC33D111D}" dt="2024-01-26T11:55:34.541" v="5" actId="1076"/>
      <pc:docMkLst>
        <pc:docMk/>
      </pc:docMkLst>
      <pc:sldChg chg="modSp mod">
        <pc:chgData name="Aiswarya Ks" userId="58450869-41c6-411a-89d9-6329a1e4a147" providerId="ADAL" clId="{15AF91A7-AF40-41B0-8732-F23EC33D111D}" dt="2024-01-15T00:40:38.892" v="0" actId="13926"/>
        <pc:sldMkLst>
          <pc:docMk/>
          <pc:sldMk cId="0" sldId="262"/>
        </pc:sldMkLst>
        <pc:spChg chg="mod">
          <ac:chgData name="Aiswarya Ks" userId="58450869-41c6-411a-89d9-6329a1e4a147" providerId="ADAL" clId="{15AF91A7-AF40-41B0-8732-F23EC33D111D}" dt="2024-01-15T00:40:38.892" v="0" actId="13926"/>
          <ac:spMkLst>
            <pc:docMk/>
            <pc:sldMk cId="0" sldId="262"/>
            <ac:spMk id="6" creationId="{00000000-0000-0000-0000-000000000000}"/>
          </ac:spMkLst>
        </pc:spChg>
      </pc:sldChg>
      <pc:sldChg chg="modSp mod">
        <pc:chgData name="Aiswarya Ks" userId="58450869-41c6-411a-89d9-6329a1e4a147" providerId="ADAL" clId="{15AF91A7-AF40-41B0-8732-F23EC33D111D}" dt="2024-01-26T11:55:34.541" v="5" actId="1076"/>
        <pc:sldMkLst>
          <pc:docMk/>
          <pc:sldMk cId="0" sldId="265"/>
        </pc:sldMkLst>
        <pc:grpChg chg="mod">
          <ac:chgData name="Aiswarya Ks" userId="58450869-41c6-411a-89d9-6329a1e4a147" providerId="ADAL" clId="{15AF91A7-AF40-41B0-8732-F23EC33D111D}" dt="2024-01-15T00:54:55.998" v="2" actId="1036"/>
          <ac:grpSpMkLst>
            <pc:docMk/>
            <pc:sldMk cId="0" sldId="265"/>
            <ac:grpSpMk id="9" creationId="{00000000-0000-0000-0000-000000000000}"/>
          </ac:grpSpMkLst>
        </pc:grpChg>
        <pc:picChg chg="mod">
          <ac:chgData name="Aiswarya Ks" userId="58450869-41c6-411a-89d9-6329a1e4a147" providerId="ADAL" clId="{15AF91A7-AF40-41B0-8732-F23EC33D111D}" dt="2024-01-26T11:55:34.541" v="5" actId="1076"/>
          <ac:picMkLst>
            <pc:docMk/>
            <pc:sldMk cId="0" sldId="265"/>
            <ac:picMk id="11" creationId="{00000000-0000-0000-0000-000000000000}"/>
          </ac:picMkLst>
        </pc:picChg>
      </pc:sldChg>
      <pc:sldChg chg="ord">
        <pc:chgData name="Aiswarya Ks" userId="58450869-41c6-411a-89d9-6329a1e4a147" providerId="ADAL" clId="{15AF91A7-AF40-41B0-8732-F23EC33D111D}" dt="2024-01-15T01:03:06.487" v="4"/>
        <pc:sldMkLst>
          <pc:docMk/>
          <pc:sldMk cId="0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BE980-B306-4EB0-BB7C-FF6AFBC6D8C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21281-2AD7-4F25-A2DB-4F193E68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1B4BA-6B84-4529-9D98-2CEBB4EB0A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11611" y="6248400"/>
            <a:ext cx="1301496" cy="3550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811" y="528649"/>
            <a:ext cx="43954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99D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9ED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99D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9ED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738627"/>
            <a:ext cx="12192000" cy="41193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41193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11611" y="6248400"/>
            <a:ext cx="1301496" cy="3550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99D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1244"/>
            <a:ext cx="4950460" cy="439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84847" y="1571244"/>
            <a:ext cx="4950459" cy="439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1611" y="6248400"/>
            <a:ext cx="1301496" cy="35509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99D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F0D4EA0-D3B4-4B8D-BD0F-57282BACC0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63C5E9-1E6C-4C7A-9B5B-E235DDC40A13}"/>
              </a:ext>
            </a:extLst>
          </p:cNvPr>
          <p:cNvSpPr/>
          <p:nvPr userDrawn="1"/>
        </p:nvSpPr>
        <p:spPr>
          <a:xfrm rot="5400000">
            <a:off x="4035942" y="-1298058"/>
            <a:ext cx="4120116" cy="12192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 txBox="1">
            <a:spLocks/>
          </p:cNvSpPr>
          <p:nvPr userDrawn="1"/>
        </p:nvSpPr>
        <p:spPr>
          <a:xfrm>
            <a:off x="356250" y="6359235"/>
            <a:ext cx="5144070" cy="3991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400" kern="1200" dirty="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CA" sz="900" kern="1200" dirty="0">
                <a:solidFill>
                  <a:schemeClr val="bg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+mj-ea"/>
                <a:cs typeface="Segoe UI Semibold" panose="020B0702040204020203" pitchFamily="34" charset="0"/>
              </a:rPr>
              <a:t>SOTI Confidential - Only for use under NDA - Do not distribute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50" y="6248219"/>
            <a:ext cx="1302727" cy="3547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EC5DE3-06DB-44F1-BE23-6239D7E959AD}"/>
              </a:ext>
            </a:extLst>
          </p:cNvPr>
          <p:cNvSpPr/>
          <p:nvPr userDrawn="1"/>
        </p:nvSpPr>
        <p:spPr>
          <a:xfrm rot="16200000">
            <a:off x="4035942" y="-4035942"/>
            <a:ext cx="4120116" cy="12192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28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811" y="439927"/>
            <a:ext cx="11253470" cy="723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99D2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811" y="1305305"/>
            <a:ext cx="11235055" cy="392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9ED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051" y="6365292"/>
            <a:ext cx="3458845" cy="19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4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639" y="0"/>
              <a:ext cx="897636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466832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811" y="583691"/>
              <a:ext cx="2104644" cy="5730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051" y="1621916"/>
            <a:ext cx="403097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20" dirty="0"/>
              <a:t>OOPS </a:t>
            </a:r>
            <a:r>
              <a:rPr sz="6000" spc="-10" dirty="0"/>
              <a:t>CONCEPTS</a:t>
            </a:r>
            <a:endParaRPr sz="60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448767" y="3825928"/>
            <a:ext cx="3238500" cy="171200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000" b="0" spc="-10" dirty="0">
                <a:solidFill>
                  <a:srgbClr val="0099D2"/>
                </a:solidFill>
                <a:latin typeface="Segoe UI Semilight"/>
                <a:cs typeface="Segoe UI Semilight"/>
              </a:rPr>
              <a:t>Presenter</a:t>
            </a:r>
            <a:endParaRPr sz="2000" dirty="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lang="en-US" sz="2800" b="0" dirty="0">
                <a:solidFill>
                  <a:srgbClr val="0099D2"/>
                </a:solidFill>
                <a:latin typeface="Segoe UI Semilight"/>
                <a:cs typeface="Segoe UI Semilight"/>
              </a:rPr>
              <a:t>Kushagra Kapoor</a:t>
            </a:r>
          </a:p>
          <a:p>
            <a:pPr marL="12700">
              <a:spcBef>
                <a:spcPts val="234"/>
              </a:spcBef>
            </a:pPr>
            <a:r>
              <a:rPr lang="en-US" sz="2800" b="0" dirty="0">
                <a:solidFill>
                  <a:srgbClr val="0099D2"/>
                </a:solidFill>
                <a:latin typeface="Segoe UI Semilight"/>
                <a:cs typeface="Segoe UI Semilight"/>
              </a:rPr>
              <a:t>Mayukh Sinha</a:t>
            </a:r>
            <a:endParaRPr lang="en-US" sz="2800" dirty="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endParaRPr sz="2800" dirty="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38627"/>
              <a:ext cx="12192000" cy="41193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4119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C#</a:t>
            </a:r>
            <a:r>
              <a:rPr spc="-145" dirty="0"/>
              <a:t> </a:t>
            </a:r>
            <a:r>
              <a:rPr dirty="0"/>
              <a:t>PROPERTIES</a:t>
            </a:r>
            <a:r>
              <a:rPr spc="-110" dirty="0"/>
              <a:t> </a:t>
            </a:r>
            <a:r>
              <a:rPr dirty="0"/>
              <a:t>IN</a:t>
            </a:r>
            <a:r>
              <a:rPr spc="-135" dirty="0"/>
              <a:t> </a:t>
            </a:r>
            <a:r>
              <a:rPr dirty="0"/>
              <a:t>EMPLOYEE</a:t>
            </a:r>
            <a:r>
              <a:rPr spc="-114" dirty="0"/>
              <a:t> </a:t>
            </a:r>
            <a:r>
              <a:rPr spc="-10" dirty="0"/>
              <a:t>CLASS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042" y="1372870"/>
            <a:ext cx="801433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3745" algn="l"/>
              </a:tabLst>
            </a:pP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Without</a:t>
            </a:r>
            <a:r>
              <a:rPr sz="21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C#</a:t>
            </a:r>
            <a:r>
              <a:rPr sz="21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Properties</a:t>
            </a: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	</a:t>
            </a:r>
            <a:r>
              <a:rPr sz="3150" b="0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With</a:t>
            </a:r>
            <a:r>
              <a:rPr sz="3150" b="0" spc="-44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3150" b="0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C#</a:t>
            </a:r>
            <a:r>
              <a:rPr sz="3150" b="0" spc="-30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3150" b="0" spc="-15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Properties</a:t>
            </a:r>
            <a:endParaRPr sz="3150" baseline="2645">
              <a:latin typeface="Segoe UI Semilight"/>
              <a:cs typeface="Segoe UI Semi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4088129"/>
            <a:ext cx="38144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Accessing</a:t>
            </a:r>
            <a:r>
              <a:rPr sz="1900"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Fields/Properties</a:t>
            </a:r>
            <a:r>
              <a:rPr sz="19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1900"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Main()</a:t>
            </a:r>
            <a:endParaRPr sz="1900">
              <a:latin typeface="Segoe UI Semilight"/>
              <a:cs typeface="Segoe UI Semiligh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6259" y="1786128"/>
            <a:ext cx="10721340" cy="4462272"/>
            <a:chOff x="556259" y="1643380"/>
            <a:chExt cx="10721340" cy="4462272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259" y="1795272"/>
              <a:ext cx="4213860" cy="14112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399" y="1643380"/>
              <a:ext cx="5029200" cy="44622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499" y="4620767"/>
              <a:ext cx="4053840" cy="138226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ABSTRACTION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0074AA"/>
                </a:solidFill>
              </a:rPr>
              <a:t>It</a:t>
            </a:r>
            <a:r>
              <a:rPr sz="2000" spc="-35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is</a:t>
            </a:r>
            <a:r>
              <a:rPr sz="2000" spc="-25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the</a:t>
            </a:r>
            <a:r>
              <a:rPr sz="2000" spc="-45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ability</a:t>
            </a:r>
            <a:r>
              <a:rPr sz="2000" spc="-50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of</a:t>
            </a:r>
            <a:r>
              <a:rPr sz="2000" spc="-35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object-oriented</a:t>
            </a:r>
            <a:r>
              <a:rPr sz="2000" spc="-70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programming</a:t>
            </a:r>
            <a:r>
              <a:rPr sz="2000" spc="-75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that</a:t>
            </a:r>
            <a:r>
              <a:rPr sz="2000" spc="-25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allows</a:t>
            </a:r>
            <a:r>
              <a:rPr sz="2000" spc="-30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hiding</a:t>
            </a:r>
            <a:r>
              <a:rPr sz="2000" spc="-60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the</a:t>
            </a:r>
            <a:r>
              <a:rPr sz="2000" spc="-35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implementation</a:t>
            </a:r>
            <a:r>
              <a:rPr sz="2000" spc="-60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details</a:t>
            </a:r>
            <a:r>
              <a:rPr sz="2000" spc="-35" dirty="0">
                <a:solidFill>
                  <a:srgbClr val="0074AA"/>
                </a:solidFill>
              </a:rPr>
              <a:t> </a:t>
            </a:r>
            <a:r>
              <a:rPr sz="2000" spc="-25" dirty="0">
                <a:solidFill>
                  <a:srgbClr val="0074AA"/>
                </a:solidFill>
              </a:rPr>
              <a:t>of</a:t>
            </a:r>
            <a:endParaRPr sz="2000"/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0074AA"/>
                </a:solidFill>
              </a:rPr>
              <a:t>logic</a:t>
            </a:r>
            <a:r>
              <a:rPr sz="2000" spc="-50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yet</a:t>
            </a:r>
            <a:r>
              <a:rPr sz="2000" spc="-35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allows</a:t>
            </a:r>
            <a:r>
              <a:rPr sz="2000" spc="-20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for</a:t>
            </a:r>
            <a:r>
              <a:rPr sz="2000" spc="-35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access</a:t>
            </a:r>
            <a:r>
              <a:rPr sz="2000" spc="-40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to</a:t>
            </a:r>
            <a:r>
              <a:rPr sz="2000" spc="-25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only</a:t>
            </a:r>
            <a:r>
              <a:rPr sz="2000" spc="-30" dirty="0">
                <a:solidFill>
                  <a:srgbClr val="0074AA"/>
                </a:solidFill>
              </a:rPr>
              <a:t> </a:t>
            </a:r>
            <a:r>
              <a:rPr sz="2000" dirty="0">
                <a:solidFill>
                  <a:srgbClr val="0074AA"/>
                </a:solidFill>
              </a:rPr>
              <a:t>important</a:t>
            </a:r>
            <a:r>
              <a:rPr sz="2000" spc="-40" dirty="0">
                <a:solidFill>
                  <a:srgbClr val="0074AA"/>
                </a:solidFill>
              </a:rPr>
              <a:t> </a:t>
            </a:r>
            <a:r>
              <a:rPr sz="2000" spc="-10" dirty="0">
                <a:solidFill>
                  <a:srgbClr val="0074AA"/>
                </a:solidFill>
              </a:rPr>
              <a:t>information.</a:t>
            </a:r>
            <a:endParaRPr sz="2000"/>
          </a:p>
          <a:p>
            <a:pPr marL="12700" marR="243204">
              <a:lnSpc>
                <a:spcPct val="120000"/>
              </a:lnSpc>
              <a:spcBef>
                <a:spcPts val="1590"/>
              </a:spcBef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shows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only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necessary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details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client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object.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i.e.,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shows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only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required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details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for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an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object,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not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inner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constructors,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object.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Ex: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while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riding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CAR,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you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know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that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if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you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raise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accelerator,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speed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will increase,</a:t>
            </a:r>
            <a:r>
              <a:rPr sz="2000"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but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you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don’t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know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how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happens.</a:t>
            </a:r>
            <a:endParaRPr sz="2000">
              <a:latin typeface="Segoe UI Semilight"/>
              <a:cs typeface="Segoe UI Semi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3220" y="3785615"/>
            <a:ext cx="6385559" cy="237591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419811" y="1311401"/>
            <a:ext cx="11240135" cy="317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An</a:t>
            </a:r>
            <a:r>
              <a:rPr sz="2000" b="1" spc="-3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interface</a:t>
            </a:r>
            <a:r>
              <a:rPr sz="20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is</a:t>
            </a:r>
            <a:r>
              <a:rPr sz="2000" b="1" spc="-1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a</a:t>
            </a:r>
            <a:r>
              <a:rPr sz="2000" b="1" spc="-1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collection</a:t>
            </a:r>
            <a:r>
              <a:rPr sz="20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of</a:t>
            </a:r>
            <a:r>
              <a:rPr sz="2000" b="1" spc="-2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an</a:t>
            </a:r>
            <a:r>
              <a:rPr sz="2000" b="1" spc="-1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abstract</a:t>
            </a:r>
            <a:r>
              <a:rPr sz="2000" b="1" spc="-2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spc="-10" dirty="0">
                <a:solidFill>
                  <a:srgbClr val="0074AA"/>
                </a:solidFill>
                <a:latin typeface="Segoe UI Semibold"/>
                <a:cs typeface="Segoe UI Semibold"/>
              </a:rPr>
              <a:t>method.</a:t>
            </a:r>
            <a:endParaRPr sz="2000">
              <a:latin typeface="Segoe UI Semibold"/>
              <a:cs typeface="Segoe UI Semibold"/>
            </a:endParaRPr>
          </a:p>
          <a:p>
            <a:pPr marL="355600" marR="5080" indent="-342900">
              <a:lnSpc>
                <a:spcPct val="120100"/>
              </a:lnSpc>
              <a:spcBef>
                <a:spcPts val="2140"/>
              </a:spcBef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concept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OOPs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that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allows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you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declare</a:t>
            </a:r>
            <a:r>
              <a:rPr sz="2000"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methods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without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defining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them.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Interfaces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specify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what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must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do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not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how.</a:t>
            </a:r>
            <a:endParaRPr sz="2000">
              <a:latin typeface="Segoe UI Semilight"/>
              <a:cs typeface="Segoe UI Semilight"/>
            </a:endParaRPr>
          </a:p>
          <a:p>
            <a:pPr marL="355600" marR="552450" indent="-342900">
              <a:lnSpc>
                <a:spcPct val="120000"/>
              </a:lnSpc>
              <a:spcBef>
                <a:spcPts val="994"/>
              </a:spcBef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You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cannot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create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objects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interface.</a:t>
            </a:r>
            <a:r>
              <a:rPr sz="2000"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When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implements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interface,</a:t>
            </a:r>
            <a:r>
              <a:rPr sz="2000"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needs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to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implement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methods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provided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by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interface.</a:t>
            </a:r>
            <a:endParaRPr sz="20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490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Interfaces</a:t>
            </a:r>
            <a:r>
              <a:rPr sz="2000" b="0" spc="-7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can’t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have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private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members.</a:t>
            </a:r>
            <a:endParaRPr sz="20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By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default,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all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members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are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public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abstract.</a:t>
            </a:r>
            <a:endParaRPr sz="2000">
              <a:latin typeface="Segoe UI Semilight"/>
              <a:cs typeface="Segoe UI S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187" y="4597908"/>
            <a:ext cx="11108690" cy="16306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88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2400" b="1" dirty="0">
                <a:solidFill>
                  <a:srgbClr val="7B7C81"/>
                </a:solidFill>
                <a:latin typeface="Arial"/>
                <a:cs typeface="Arial"/>
              </a:rPr>
              <a:t>Syntax</a:t>
            </a:r>
            <a:r>
              <a:rPr sz="2400" b="1" spc="-60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B7C81"/>
                </a:solidFill>
                <a:latin typeface="Arial"/>
                <a:cs typeface="Arial"/>
              </a:rPr>
              <a:t>for</a:t>
            </a:r>
            <a:r>
              <a:rPr sz="2400" b="1" spc="-70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B7C81"/>
                </a:solidFill>
                <a:latin typeface="Arial"/>
                <a:cs typeface="Arial"/>
              </a:rPr>
              <a:t>Interface</a:t>
            </a:r>
            <a:r>
              <a:rPr sz="2400" b="1" spc="-85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7B7C81"/>
                </a:solidFill>
                <a:latin typeface="Arial"/>
                <a:cs typeface="Arial"/>
              </a:rPr>
              <a:t>Declaration: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interface</a:t>
            </a:r>
            <a:r>
              <a:rPr sz="2000" spc="-3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&lt;interface_name</a:t>
            </a:r>
            <a:r>
              <a:rPr sz="2000" spc="-3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7B7C81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solidFill>
                  <a:srgbClr val="7B7C81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//</a:t>
            </a:r>
            <a:r>
              <a:rPr sz="2000" spc="-2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declare</a:t>
            </a:r>
            <a:r>
              <a:rPr sz="2000" spc="-2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methods</a:t>
            </a:r>
            <a:r>
              <a:rPr sz="2000" spc="-2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and</a:t>
            </a:r>
            <a:r>
              <a:rPr sz="2000" spc="-2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7B7C81"/>
                </a:solidFill>
                <a:latin typeface="Consolas"/>
                <a:cs typeface="Consolas"/>
              </a:rPr>
              <a:t>properties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solidFill>
                  <a:srgbClr val="7B7C81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38627"/>
              <a:ext cx="12192000" cy="41193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4119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INTERFACE</a:t>
            </a:r>
            <a:r>
              <a:rPr spc="-130" dirty="0"/>
              <a:t> </a:t>
            </a:r>
            <a:r>
              <a:rPr dirty="0"/>
              <a:t>FOR</a:t>
            </a:r>
            <a:r>
              <a:rPr spc="-170" dirty="0"/>
              <a:t> </a:t>
            </a:r>
            <a:r>
              <a:rPr dirty="0"/>
              <a:t>EMPLOYEE</a:t>
            </a:r>
            <a:r>
              <a:rPr spc="-130" dirty="0"/>
              <a:t> </a:t>
            </a:r>
            <a:r>
              <a:rPr spc="-10" dirty="0"/>
              <a:t>CLASS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042" y="1372870"/>
            <a:ext cx="102361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</a:t>
            </a:r>
            <a:endParaRPr sz="2100">
              <a:latin typeface="Segoe UI Semilight"/>
              <a:cs typeface="Segoe UI Semi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5796" y="1200048"/>
            <a:ext cx="165862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700"/>
              </a:lnSpc>
              <a:spcBef>
                <a:spcPts val="100"/>
              </a:spcBef>
            </a:pPr>
            <a:r>
              <a:rPr sz="19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 Implementation</a:t>
            </a:r>
            <a:endParaRPr sz="1900">
              <a:latin typeface="Segoe UI Semilight"/>
              <a:cs typeface="Segoe UI Semi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042" y="4203954"/>
            <a:ext cx="35248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Creating</a:t>
            </a:r>
            <a:r>
              <a:rPr sz="21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&amp;</a:t>
            </a:r>
            <a:r>
              <a:rPr sz="21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Accessing</a:t>
            </a:r>
            <a:r>
              <a:rPr sz="21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Main()</a:t>
            </a:r>
            <a:endParaRPr sz="2100">
              <a:latin typeface="Segoe UI Semilight"/>
              <a:cs typeface="Segoe UI Semi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7387" y="1318260"/>
            <a:ext cx="10337800" cy="5181600"/>
            <a:chOff x="437387" y="1318260"/>
            <a:chExt cx="10337800" cy="51816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2014728"/>
              <a:ext cx="2819400" cy="17327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599" y="1318260"/>
              <a:ext cx="2926079" cy="5181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7" y="4895088"/>
              <a:ext cx="6877811" cy="73304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ABSTRACT</a:t>
            </a:r>
            <a:r>
              <a:rPr spc="-235" dirty="0"/>
              <a:t> </a:t>
            </a:r>
            <a:r>
              <a:rPr spc="-10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419811" y="1311401"/>
            <a:ext cx="10876915" cy="294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An</a:t>
            </a:r>
            <a:r>
              <a:rPr sz="20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abstract</a:t>
            </a:r>
            <a:r>
              <a:rPr sz="2000" b="1" spc="-3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class</a:t>
            </a:r>
            <a:r>
              <a:rPr sz="2000" b="1" spc="-3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is</a:t>
            </a:r>
            <a:r>
              <a:rPr sz="2000" b="1" spc="-2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a</a:t>
            </a:r>
            <a:r>
              <a:rPr sz="2000" b="1" spc="-2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class</a:t>
            </a:r>
            <a:r>
              <a:rPr sz="2000" b="1" spc="-3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which</a:t>
            </a:r>
            <a:r>
              <a:rPr sz="2000" b="1" spc="-3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cannot</a:t>
            </a:r>
            <a:r>
              <a:rPr sz="20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0074AA"/>
                </a:solidFill>
                <a:latin typeface="Segoe UI Semibold"/>
                <a:cs typeface="Segoe UI Semibold"/>
              </a:rPr>
              <a:t>be</a:t>
            </a:r>
            <a:r>
              <a:rPr sz="2000" b="1" spc="-3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b="1" spc="-10" dirty="0">
                <a:solidFill>
                  <a:srgbClr val="0074AA"/>
                </a:solidFill>
                <a:latin typeface="Segoe UI Semibold"/>
                <a:cs typeface="Segoe UI Semibold"/>
              </a:rPr>
              <a:t>instantiated.</a:t>
            </a:r>
            <a:endParaRPr sz="2000">
              <a:latin typeface="Segoe UI Semibold"/>
              <a:cs typeface="Segoe UI Semibold"/>
            </a:endParaRPr>
          </a:p>
          <a:p>
            <a:pPr marL="354965" indent="-342265">
              <a:lnSpc>
                <a:spcPct val="100000"/>
              </a:lnSpc>
              <a:spcBef>
                <a:spcPts val="26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Creation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object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not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possible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with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endParaRPr sz="20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made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both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non-abstract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methods.</a:t>
            </a:r>
            <a:endParaRPr sz="20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490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methods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are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only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declared,</a:t>
            </a:r>
            <a:r>
              <a:rPr sz="2000"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however,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not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implemented.</a:t>
            </a:r>
            <a:endParaRPr sz="20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that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contains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some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methods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as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known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as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b="0" spc="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Base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Class.</a:t>
            </a:r>
            <a:endParaRPr sz="20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480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that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contains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all the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methods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as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known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as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pure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Base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Class.</a:t>
            </a:r>
            <a:endParaRPr sz="2000">
              <a:latin typeface="Segoe UI Semilight"/>
              <a:cs typeface="Segoe UI S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812" y="4399788"/>
            <a:ext cx="11069320" cy="16173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070"/>
              </a:lnSpc>
            </a:pPr>
            <a:r>
              <a:rPr sz="2000" b="1" dirty="0">
                <a:solidFill>
                  <a:srgbClr val="7B7C81"/>
                </a:solidFill>
                <a:latin typeface="Arial"/>
                <a:cs typeface="Arial"/>
              </a:rPr>
              <a:t>Syntax</a:t>
            </a:r>
            <a:r>
              <a:rPr sz="2000" b="1" spc="-30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B7C81"/>
                </a:solidFill>
                <a:latin typeface="Arial"/>
                <a:cs typeface="Arial"/>
              </a:rPr>
              <a:t>for</a:t>
            </a:r>
            <a:r>
              <a:rPr sz="2000" b="1" spc="-140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B7C81"/>
                </a:solidFill>
                <a:latin typeface="Arial"/>
                <a:cs typeface="Arial"/>
              </a:rPr>
              <a:t>Abstract</a:t>
            </a:r>
            <a:r>
              <a:rPr sz="2000" b="1" spc="-80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7B7C81"/>
                </a:solidFill>
                <a:latin typeface="Arial"/>
                <a:cs typeface="Arial"/>
              </a:rPr>
              <a:t>Declaration: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ts val="2160"/>
              </a:lnSpc>
            </a:pP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abstract</a:t>
            </a:r>
            <a:r>
              <a:rPr sz="1800" spc="-3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class</a:t>
            </a:r>
            <a:r>
              <a:rPr sz="1800" spc="-4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&lt;abstractClass_name</a:t>
            </a:r>
            <a:r>
              <a:rPr sz="1800" spc="-7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7B7C81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solidFill>
                  <a:srgbClr val="7B7C81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//</a:t>
            </a:r>
            <a:r>
              <a:rPr sz="1800" spc="-3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declare</a:t>
            </a:r>
            <a:r>
              <a:rPr sz="1800" spc="-2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or</a:t>
            </a:r>
            <a:r>
              <a:rPr sz="1800" spc="-2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define</a:t>
            </a:r>
            <a:r>
              <a:rPr sz="1800" spc="-1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7B7C81"/>
                </a:solidFill>
                <a:latin typeface="Consolas"/>
                <a:cs typeface="Consolas"/>
              </a:rPr>
              <a:t>methods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solidFill>
                  <a:srgbClr val="7B7C81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38627"/>
              <a:ext cx="12192000" cy="41193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4119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ABSTRACT</a:t>
            </a:r>
            <a:r>
              <a:rPr spc="-140" dirty="0"/>
              <a:t> </a:t>
            </a:r>
            <a:r>
              <a:rPr dirty="0"/>
              <a:t>CLASS</a:t>
            </a:r>
            <a:r>
              <a:rPr spc="-145" dirty="0"/>
              <a:t> </a:t>
            </a:r>
            <a:r>
              <a:rPr dirty="0"/>
              <a:t>FOR</a:t>
            </a:r>
            <a:r>
              <a:rPr spc="-155" dirty="0"/>
              <a:t> </a:t>
            </a:r>
            <a:r>
              <a:rPr dirty="0"/>
              <a:t>EMPLOYEE</a:t>
            </a:r>
            <a:r>
              <a:rPr spc="-114" dirty="0"/>
              <a:t> </a:t>
            </a:r>
            <a:r>
              <a:rPr spc="-10" dirty="0"/>
              <a:t>CLASS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042" y="1372870"/>
            <a:ext cx="93198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3745" algn="l"/>
              </a:tabLst>
            </a:pP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1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	</a:t>
            </a:r>
            <a:r>
              <a:rPr sz="3150" b="0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3150" b="0" spc="-44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3150" b="0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3150" b="0" spc="-52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3150" b="0" spc="-15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Implementation</a:t>
            </a:r>
            <a:endParaRPr sz="3150" baseline="2645">
              <a:latin typeface="Segoe UI Semilight"/>
              <a:cs typeface="Segoe UI Semi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3461" y="4321555"/>
            <a:ext cx="35248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Creating</a:t>
            </a:r>
            <a:r>
              <a:rPr sz="21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&amp;</a:t>
            </a:r>
            <a:r>
              <a:rPr sz="21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Accessing</a:t>
            </a:r>
            <a:r>
              <a:rPr sz="21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Main()</a:t>
            </a:r>
            <a:endParaRPr sz="2100">
              <a:latin typeface="Segoe UI Semilight"/>
              <a:cs typeface="Segoe UI Semiligh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7387" y="1743455"/>
            <a:ext cx="9257030" cy="4639310"/>
            <a:chOff x="437387" y="1743455"/>
            <a:chExt cx="9257030" cy="46393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1743455"/>
              <a:ext cx="3058667" cy="46390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3452" y="1824227"/>
              <a:ext cx="3410711" cy="23241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3452" y="4971288"/>
              <a:ext cx="3038855" cy="58978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1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dirty="0"/>
              <a:t>ABSTRACT</a:t>
            </a:r>
            <a:r>
              <a:rPr spc="-114" dirty="0"/>
              <a:t> </a:t>
            </a:r>
            <a:r>
              <a:rPr dirty="0"/>
              <a:t>CLASS</a:t>
            </a:r>
            <a:r>
              <a:rPr spc="-110" dirty="0"/>
              <a:t> </a:t>
            </a:r>
            <a:r>
              <a:rPr dirty="0"/>
              <a:t>VS</a:t>
            </a:r>
            <a:r>
              <a:rPr spc="-140" dirty="0"/>
              <a:t> </a:t>
            </a:r>
            <a:r>
              <a:rPr spc="-10" dirty="0"/>
              <a:t>INTERFACE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6931152" y="1571244"/>
            <a:ext cx="4803775" cy="4005579"/>
          </a:xfrm>
          <a:prstGeom prst="rect">
            <a:avLst/>
          </a:prstGeom>
          <a:solidFill>
            <a:srgbClr val="0099D2"/>
          </a:solidFill>
        </p:spPr>
        <p:txBody>
          <a:bodyPr vert="horz" wrap="square" lIns="0" tIns="1016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30810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Interface</a:t>
            </a:r>
            <a:endParaRPr sz="1800">
              <a:latin typeface="Segoe UI Semibold"/>
              <a:cs typeface="Segoe UI Semibold"/>
            </a:endParaRPr>
          </a:p>
          <a:p>
            <a:pPr marL="434340">
              <a:lnSpc>
                <a:spcPct val="100000"/>
              </a:lnSpc>
              <a:spcBef>
                <a:spcPts val="1215"/>
              </a:spcBef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It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can’t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have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implementation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for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any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endParaRPr sz="1800">
              <a:latin typeface="Segoe UI Semibold"/>
              <a:cs typeface="Segoe UI Semibold"/>
            </a:endParaRPr>
          </a:p>
          <a:p>
            <a:pPr marL="43434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its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members(Methods).</a:t>
            </a: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1985"/>
              </a:spcBef>
            </a:pPr>
            <a:endParaRPr sz="1800">
              <a:latin typeface="Segoe UI Semibold"/>
              <a:cs typeface="Segoe UI Semibold"/>
            </a:endParaRPr>
          </a:p>
          <a:p>
            <a:pPr marL="434340" marR="360045">
              <a:lnSpc>
                <a:spcPct val="11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Interface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members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cannot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have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access modifiers.</a:t>
            </a: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2185"/>
              </a:spcBef>
            </a:pPr>
            <a:endParaRPr sz="1800">
              <a:latin typeface="Segoe UI Semibold"/>
              <a:cs typeface="Segoe UI Semibold"/>
            </a:endParaRPr>
          </a:p>
          <a:p>
            <a:pPr marL="43434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It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can’t</a:t>
            </a:r>
            <a:r>
              <a:rPr sz="18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contain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fields.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571244"/>
            <a:ext cx="4803775" cy="4005579"/>
          </a:xfrm>
          <a:prstGeom prst="rect">
            <a:avLst/>
          </a:prstGeom>
          <a:solidFill>
            <a:srgbClr val="4BB9E7"/>
          </a:solidFill>
        </p:spPr>
        <p:txBody>
          <a:bodyPr vert="horz" wrap="square" lIns="0" tIns="1212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Times New Roman"/>
              <a:cs typeface="Times New Roman"/>
            </a:endParaRPr>
          </a:p>
          <a:p>
            <a:pPr marL="160337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Abstract</a:t>
            </a:r>
            <a:r>
              <a:rPr sz="1800" b="1" spc="-1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Class</a:t>
            </a:r>
            <a:endParaRPr sz="1800">
              <a:latin typeface="Segoe UI Semibold"/>
              <a:cs typeface="Segoe UI Semibold"/>
            </a:endParaRPr>
          </a:p>
          <a:p>
            <a:pPr marL="294005" marR="572770">
              <a:lnSpc>
                <a:spcPct val="120000"/>
              </a:lnSpc>
              <a:spcBef>
                <a:spcPts val="994"/>
              </a:spcBef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It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can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have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implementations</a:t>
            </a:r>
            <a:r>
              <a:rPr sz="1800" b="1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for</a:t>
            </a:r>
            <a:r>
              <a:rPr sz="1800" b="1" spc="-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some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its</a:t>
            </a:r>
            <a:r>
              <a:rPr sz="18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member(Methods).</a:t>
            </a: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sz="1800">
              <a:latin typeface="Segoe UI Semibold"/>
              <a:cs typeface="Segoe UI Semibold"/>
            </a:endParaRPr>
          </a:p>
          <a:p>
            <a:pPr marL="294005" marR="1078230">
              <a:lnSpc>
                <a:spcPct val="12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Abstract</a:t>
            </a:r>
            <a:r>
              <a:rPr sz="1800" b="1" spc="-6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class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members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can</a:t>
            </a:r>
            <a:r>
              <a:rPr sz="1800" b="1" spc="-6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have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access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modifiers.</a:t>
            </a: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</a:pP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Segoe UI Semibold"/>
              <a:cs typeface="Segoe UI Semibold"/>
            </a:endParaRPr>
          </a:p>
          <a:p>
            <a:pPr marL="29400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It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can</a:t>
            </a:r>
            <a:r>
              <a:rPr sz="18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contain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fields.</a:t>
            </a:r>
            <a:endParaRPr sz="18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874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ENCAPSULATION</a:t>
            </a:r>
            <a:r>
              <a:rPr sz="3600" spc="-85" dirty="0"/>
              <a:t> </a:t>
            </a:r>
            <a:r>
              <a:rPr sz="3600" dirty="0"/>
              <a:t>VS</a:t>
            </a:r>
            <a:r>
              <a:rPr sz="3600" spc="-50" dirty="0"/>
              <a:t> </a:t>
            </a:r>
            <a:r>
              <a:rPr sz="3600" spc="-10" dirty="0"/>
              <a:t>ABSTRACTION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6784847" y="1571244"/>
            <a:ext cx="4950460" cy="4392295"/>
          </a:xfrm>
          <a:prstGeom prst="rect">
            <a:avLst/>
          </a:prstGeom>
          <a:solidFill>
            <a:srgbClr val="0099D2"/>
          </a:solidFill>
        </p:spPr>
        <p:txBody>
          <a:bodyPr vert="horz" wrap="square" lIns="0" tIns="666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5"/>
              </a:spcBef>
            </a:pPr>
            <a:endParaRPr sz="1800">
              <a:latin typeface="Times New Roman"/>
              <a:cs typeface="Times New Roman"/>
            </a:endParaRPr>
          </a:p>
          <a:p>
            <a:pPr marL="451484" marR="390525">
              <a:lnSpc>
                <a:spcPct val="120000"/>
              </a:lnSpc>
            </a:pP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Abstraction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is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method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hiding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the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unwanted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information.</a:t>
            </a: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</a:pP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Segoe UI Semibold"/>
              <a:cs typeface="Segoe UI Semibold"/>
            </a:endParaRPr>
          </a:p>
          <a:p>
            <a:pPr marL="451484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Abstraction</a:t>
            </a:r>
            <a:r>
              <a:rPr sz="1800" b="1" spc="-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can</a:t>
            </a:r>
            <a:r>
              <a:rPr sz="1800" b="1" spc="-6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be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implemented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using</a:t>
            </a:r>
            <a:endParaRPr sz="1800">
              <a:latin typeface="Segoe UI Semibold"/>
              <a:cs typeface="Segoe UI Semibold"/>
            </a:endParaRPr>
          </a:p>
          <a:p>
            <a:pPr marL="451484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abstract</a:t>
            </a:r>
            <a:r>
              <a:rPr sz="1800" b="1" spc="-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class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and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interfaces.</a:t>
            </a: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2185"/>
              </a:spcBef>
            </a:pPr>
            <a:endParaRPr sz="1800">
              <a:latin typeface="Segoe UI Semibold"/>
              <a:cs typeface="Segoe UI Semibold"/>
            </a:endParaRPr>
          </a:p>
          <a:p>
            <a:pPr marL="451484" marR="485140">
              <a:lnSpc>
                <a:spcPct val="120100"/>
              </a:lnSpc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In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abstraction,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implementation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complexities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are</a:t>
            </a:r>
            <a:r>
              <a:rPr sz="1800" b="1" spc="-7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hidden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using</a:t>
            </a:r>
            <a:r>
              <a:rPr sz="1800" b="1" spc="-8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abstract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classes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and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interfaces.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571244"/>
            <a:ext cx="4950460" cy="4392295"/>
          </a:xfrm>
          <a:prstGeom prst="rect">
            <a:avLst/>
          </a:prstGeom>
          <a:solidFill>
            <a:srgbClr val="4BB9E7"/>
          </a:solidFill>
        </p:spPr>
        <p:txBody>
          <a:bodyPr vert="horz" wrap="square" lIns="0" tIns="666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5"/>
              </a:spcBef>
            </a:pPr>
            <a:endParaRPr sz="1800">
              <a:latin typeface="Times New Roman"/>
              <a:cs typeface="Times New Roman"/>
            </a:endParaRPr>
          </a:p>
          <a:p>
            <a:pPr marL="294005" marR="496570">
              <a:lnSpc>
                <a:spcPct val="120000"/>
              </a:lnSpc>
            </a:pP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Encapsulation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is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method</a:t>
            </a:r>
            <a:r>
              <a:rPr sz="1800" b="1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to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hide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the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data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in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single</a:t>
            </a:r>
            <a:r>
              <a:rPr sz="1800" b="1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entity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or</a:t>
            </a:r>
            <a:r>
              <a:rPr sz="18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unit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along</a:t>
            </a:r>
            <a:r>
              <a:rPr sz="18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with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method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to</a:t>
            </a:r>
            <a:r>
              <a:rPr sz="1800" b="1" spc="-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protect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information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from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outside.</a:t>
            </a:r>
            <a:endParaRPr sz="1800">
              <a:latin typeface="Segoe UI Semibold"/>
              <a:cs typeface="Segoe UI Semibold"/>
            </a:endParaRPr>
          </a:p>
          <a:p>
            <a:pPr marL="294005" marR="912494">
              <a:lnSpc>
                <a:spcPct val="120000"/>
              </a:lnSpc>
              <a:spcBef>
                <a:spcPts val="1000"/>
              </a:spcBef>
            </a:pP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Encapsulation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can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be</a:t>
            </a:r>
            <a:r>
              <a:rPr sz="1800" b="1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implemented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using</a:t>
            </a:r>
            <a:r>
              <a:rPr sz="1800" b="1" spc="-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access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modifier</a:t>
            </a:r>
            <a:r>
              <a:rPr sz="18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i.e.</a:t>
            </a:r>
            <a:r>
              <a:rPr sz="18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private,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protected</a:t>
            </a:r>
            <a:r>
              <a:rPr sz="1800" b="1" spc="-6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and</a:t>
            </a:r>
            <a:r>
              <a:rPr sz="1800" b="1" spc="-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public.</a:t>
            </a:r>
            <a:endParaRPr sz="1800">
              <a:latin typeface="Segoe UI Semibold"/>
              <a:cs typeface="Segoe UI Semibold"/>
            </a:endParaRPr>
          </a:p>
          <a:p>
            <a:pPr marL="294005" marR="774700">
              <a:lnSpc>
                <a:spcPct val="120100"/>
              </a:lnSpc>
              <a:spcBef>
                <a:spcPts val="1005"/>
              </a:spcBef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In</a:t>
            </a:r>
            <a:r>
              <a:rPr sz="1800" b="1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encapsulation,</a:t>
            </a:r>
            <a:r>
              <a:rPr sz="1800" b="1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800" b="1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data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is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hidden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using</a:t>
            </a:r>
            <a:r>
              <a:rPr sz="1800" b="1" spc="-6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methods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getters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and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setters.</a:t>
            </a:r>
            <a:endParaRPr sz="18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INHERITANCE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419811" y="1305305"/>
            <a:ext cx="11202670" cy="25317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812800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It</a:t>
            </a:r>
            <a:r>
              <a:rPr sz="2400" b="1" spc="-6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is</a:t>
            </a:r>
            <a:r>
              <a:rPr sz="24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</a:t>
            </a:r>
            <a:r>
              <a:rPr sz="2400" b="1" spc="-3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concept</a:t>
            </a:r>
            <a:r>
              <a:rPr sz="24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where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one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class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shares</a:t>
            </a:r>
            <a:r>
              <a:rPr sz="2400" b="1" spc="-2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the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structure</a:t>
            </a:r>
            <a:r>
              <a:rPr sz="24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and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behavior</a:t>
            </a:r>
            <a:r>
              <a:rPr sz="2400" b="1" spc="-3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defined</a:t>
            </a:r>
            <a:r>
              <a:rPr sz="2400" b="1" spc="-5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spc="-25" dirty="0">
                <a:solidFill>
                  <a:srgbClr val="0074AA"/>
                </a:solidFill>
                <a:latin typeface="Segoe UI Semibold"/>
                <a:cs typeface="Segoe UI Semibold"/>
              </a:rPr>
              <a:t>in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another</a:t>
            </a:r>
            <a:r>
              <a:rPr sz="2400" b="1" spc="-2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spc="-10" dirty="0">
                <a:solidFill>
                  <a:srgbClr val="0074AA"/>
                </a:solidFill>
                <a:latin typeface="Segoe UI Semibold"/>
                <a:cs typeface="Segoe UI Semibold"/>
              </a:rPr>
              <a:t>class.</a:t>
            </a:r>
            <a:endParaRPr sz="2400">
              <a:latin typeface="Segoe UI Semibold"/>
              <a:cs typeface="Segoe UI Semibold"/>
            </a:endParaRPr>
          </a:p>
          <a:p>
            <a:pPr marL="354965" indent="-342265">
              <a:lnSpc>
                <a:spcPct val="100000"/>
              </a:lnSpc>
              <a:spcBef>
                <a:spcPts val="1180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mechanism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by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which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inherit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features(fields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methods)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another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class.</a:t>
            </a:r>
            <a:endParaRPr sz="2000">
              <a:latin typeface="Segoe UI Semilight"/>
              <a:cs typeface="Segoe UI Semilight"/>
            </a:endParaRPr>
          </a:p>
          <a:p>
            <a:pPr marL="355600" marR="590550" indent="-342900">
              <a:lnSpc>
                <a:spcPct val="120000"/>
              </a:lnSpc>
              <a:spcBef>
                <a:spcPts val="994"/>
              </a:spcBef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Some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classes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have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some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things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common.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common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things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promoted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Parent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(Base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Class).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specific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things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remain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Child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(Derived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Class).</a:t>
            </a:r>
            <a:endParaRPr sz="20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490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Inheritance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supports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concept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“reusability”</a:t>
            </a:r>
            <a:endParaRPr sz="2000">
              <a:latin typeface="Segoe UI Semilight"/>
              <a:cs typeface="Segoe UI S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375" y="4268723"/>
            <a:ext cx="6590030" cy="180911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08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75"/>
              </a:spcBef>
            </a:pPr>
            <a:r>
              <a:rPr sz="2400" b="1" dirty="0">
                <a:solidFill>
                  <a:srgbClr val="7B7C81"/>
                </a:solidFill>
                <a:latin typeface="Arial"/>
                <a:cs typeface="Arial"/>
              </a:rPr>
              <a:t>Inheritance</a:t>
            </a:r>
            <a:r>
              <a:rPr sz="2400" b="1" spc="-80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7B7C81"/>
                </a:solidFill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class</a:t>
            </a:r>
            <a:r>
              <a:rPr sz="2000" spc="1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7B7C81"/>
                </a:solidFill>
                <a:latin typeface="Consolas"/>
                <a:cs typeface="Consolas"/>
              </a:rPr>
              <a:t>derived-</a:t>
            </a: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class</a:t>
            </a:r>
            <a:r>
              <a:rPr sz="2000" spc="1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: </a:t>
            </a:r>
            <a:r>
              <a:rPr sz="2000" spc="-10" dirty="0">
                <a:solidFill>
                  <a:srgbClr val="7B7C81"/>
                </a:solidFill>
                <a:latin typeface="Consolas"/>
                <a:cs typeface="Consolas"/>
              </a:rPr>
              <a:t>base-</a:t>
            </a: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class </a:t>
            </a:r>
            <a:r>
              <a:rPr sz="2000" spc="-50" dirty="0">
                <a:solidFill>
                  <a:srgbClr val="7B7C81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methods</a:t>
            </a:r>
            <a:r>
              <a:rPr sz="2000" spc="-2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and</a:t>
            </a:r>
            <a:r>
              <a:rPr sz="2000" spc="-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fields</a:t>
            </a:r>
            <a:r>
              <a:rPr sz="2000" spc="-2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B7C81"/>
                </a:solidFill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7B7C81"/>
                </a:solidFill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000" spc="-50" dirty="0">
                <a:solidFill>
                  <a:srgbClr val="7B7C81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INHERITANCE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9811" y="1405229"/>
            <a:ext cx="7279640" cy="431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30655">
              <a:lnSpc>
                <a:spcPct val="120000"/>
              </a:lnSpc>
              <a:spcBef>
                <a:spcPts val="100"/>
              </a:spcBef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Sealed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Class: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Once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 class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defined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as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sealed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class,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this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cannot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be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inherited.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can’t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be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declared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as</a:t>
            </a:r>
            <a:r>
              <a:rPr sz="2000" b="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Sealed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Class.</a:t>
            </a:r>
            <a:endParaRPr sz="20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2225"/>
              </a:spcBef>
            </a:pPr>
            <a:endParaRPr sz="2000">
              <a:latin typeface="Segoe UI Semilight"/>
              <a:cs typeface="Segoe UI Semilight"/>
            </a:endParaRPr>
          </a:p>
          <a:p>
            <a:pPr marL="12700" marR="408305">
              <a:lnSpc>
                <a:spcPct val="120000"/>
              </a:lnSpc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Base</a:t>
            </a:r>
            <a:r>
              <a:rPr sz="2000" b="0" spc="-7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Keyword: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base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keyword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used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access</a:t>
            </a:r>
            <a:r>
              <a:rPr sz="2000"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members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of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base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within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derived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endParaRPr sz="20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2225"/>
              </a:spcBef>
            </a:pPr>
            <a:endParaRPr sz="2000">
              <a:latin typeface="Segoe UI Semilight"/>
              <a:cs typeface="Segoe UI Semilight"/>
            </a:endParaRPr>
          </a:p>
          <a:p>
            <a:pPr marL="12700" marR="5080">
              <a:lnSpc>
                <a:spcPct val="120000"/>
              </a:lnSpc>
            </a:pP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NOTE: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inherit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another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only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and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cannot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inherit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class,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whereas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can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inherit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another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or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another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interface.</a:t>
            </a:r>
            <a:endParaRPr sz="2000">
              <a:latin typeface="Segoe UI Semilight"/>
              <a:cs typeface="Segoe UI Semi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11668" y="1115567"/>
            <a:ext cx="3771900" cy="3919854"/>
            <a:chOff x="8011668" y="1115567"/>
            <a:chExt cx="3771900" cy="391985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1668" y="1115567"/>
              <a:ext cx="3771900" cy="2171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1668" y="3730751"/>
              <a:ext cx="3258312" cy="130454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idx="4294967295"/>
          </p:nvPr>
        </p:nvSpPr>
        <p:spPr>
          <a:xfrm>
            <a:off x="515155" y="488950"/>
            <a:ext cx="3116687" cy="733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cap="all" dirty="0">
                <a:latin typeface="Segoe UI Black" panose="020B0A02040204020203" pitchFamily="34" charset="0"/>
                <a:ea typeface="Segoe UI Black" panose="020B0A02040204020203" pitchFamily="34" charset="0"/>
              </a:rPr>
              <a:t>Agenda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77B87-984E-4053-87F3-B276223A4D13}"/>
              </a:ext>
            </a:extLst>
          </p:cNvPr>
          <p:cNvGrpSpPr/>
          <p:nvPr/>
        </p:nvGrpSpPr>
        <p:grpSpPr>
          <a:xfrm>
            <a:off x="469555" y="1600200"/>
            <a:ext cx="11252889" cy="449524"/>
            <a:chOff x="226562" y="1503344"/>
            <a:chExt cx="11709690" cy="5835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D7D6C8A-EC4A-4CB1-AA84-CE8E5C6A8FDC}"/>
                </a:ext>
              </a:extLst>
            </p:cNvPr>
            <p:cNvGrpSpPr/>
            <p:nvPr/>
          </p:nvGrpSpPr>
          <p:grpSpPr>
            <a:xfrm>
              <a:off x="984485" y="1532037"/>
              <a:ext cx="10951767" cy="554839"/>
              <a:chOff x="984485" y="1532037"/>
              <a:chExt cx="10951767" cy="5548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158C36-7594-4F77-9439-1014AFA345B1}"/>
                  </a:ext>
                </a:extLst>
              </p:cNvPr>
              <p:cNvSpPr/>
              <p:nvPr/>
            </p:nvSpPr>
            <p:spPr>
              <a:xfrm>
                <a:off x="984485" y="1532037"/>
                <a:ext cx="10951767" cy="55483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86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Content Placeholder 3"/>
              <p:cNvSpPr txBox="1">
                <a:spLocks/>
              </p:cNvSpPr>
              <p:nvPr/>
            </p:nvSpPr>
            <p:spPr>
              <a:xfrm>
                <a:off x="1077088" y="1553034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spc="-20" dirty="0">
                    <a:solidFill>
                      <a:srgbClr val="7B7C81"/>
                    </a:solidFill>
                    <a:latin typeface="Segoe UI Semilight"/>
                    <a:cs typeface="Segoe UI Semilight"/>
                  </a:rPr>
                  <a:t>OOPS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D7E16A-E69F-4CDB-8DDB-2BAFB5BF66DD}"/>
                </a:ext>
              </a:extLst>
            </p:cNvPr>
            <p:cNvGrpSpPr/>
            <p:nvPr/>
          </p:nvGrpSpPr>
          <p:grpSpPr>
            <a:xfrm>
              <a:off x="226562" y="1503344"/>
              <a:ext cx="635679" cy="583532"/>
              <a:chOff x="226562" y="1503344"/>
              <a:chExt cx="635679" cy="583532"/>
            </a:xfrm>
          </p:grpSpPr>
          <p:sp>
            <p:nvSpPr>
              <p:cNvPr id="6" name="Rectangle: Rounded Corners 5"/>
              <p:cNvSpPr/>
              <p:nvPr/>
            </p:nvSpPr>
            <p:spPr>
              <a:xfrm>
                <a:off x="226562" y="1532037"/>
                <a:ext cx="635679" cy="554839"/>
              </a:xfrm>
              <a:prstGeom prst="roundRect">
                <a:avLst/>
              </a:prstGeom>
              <a:solidFill>
                <a:srgbClr val="EA56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1EF34413-12A9-49BB-86E5-4284E70B6C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748" y="1503344"/>
                <a:ext cx="577306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D832AF-D7F3-44AF-BC57-FD33880A8204}"/>
              </a:ext>
            </a:extLst>
          </p:cNvPr>
          <p:cNvGrpSpPr/>
          <p:nvPr/>
        </p:nvGrpSpPr>
        <p:grpSpPr>
          <a:xfrm>
            <a:off x="429337" y="2166015"/>
            <a:ext cx="10914845" cy="533305"/>
            <a:chOff x="226562" y="2227311"/>
            <a:chExt cx="11496395" cy="5831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9081000-E56D-4DFD-B5FE-307E38CE4353}"/>
                </a:ext>
              </a:extLst>
            </p:cNvPr>
            <p:cNvGrpSpPr/>
            <p:nvPr/>
          </p:nvGrpSpPr>
          <p:grpSpPr>
            <a:xfrm>
              <a:off x="952094" y="2255610"/>
              <a:ext cx="10770863" cy="554839"/>
              <a:chOff x="952094" y="2255610"/>
              <a:chExt cx="10770863" cy="55483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8C3400-D22C-4DFD-B7C6-A3B5782631C3}"/>
                  </a:ext>
                </a:extLst>
              </p:cNvPr>
              <p:cNvSpPr/>
              <p:nvPr/>
            </p:nvSpPr>
            <p:spPr>
              <a:xfrm>
                <a:off x="952094" y="2255610"/>
                <a:ext cx="10738471" cy="55483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Content Placeholder 3"/>
              <p:cNvSpPr txBox="1">
                <a:spLocks/>
              </p:cNvSpPr>
              <p:nvPr/>
            </p:nvSpPr>
            <p:spPr>
              <a:xfrm>
                <a:off x="1077088" y="2276607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spc="-20" dirty="0">
                    <a:solidFill>
                      <a:srgbClr val="7B7C81"/>
                    </a:solidFill>
                    <a:latin typeface="Segoe UI Semilight"/>
                    <a:cs typeface="Segoe UI Semilight"/>
                  </a:rPr>
                  <a:t>Class &amp; Object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2BA6512-70F6-4C95-A890-E1B4971DD9C8}"/>
                </a:ext>
              </a:extLst>
            </p:cNvPr>
            <p:cNvGrpSpPr/>
            <p:nvPr/>
          </p:nvGrpSpPr>
          <p:grpSpPr>
            <a:xfrm>
              <a:off x="226562" y="2227311"/>
              <a:ext cx="650194" cy="583138"/>
              <a:chOff x="226562" y="2227311"/>
              <a:chExt cx="650194" cy="583138"/>
            </a:xfrm>
          </p:grpSpPr>
          <p:sp>
            <p:nvSpPr>
              <p:cNvPr id="7" name="Rectangle: Rounded Corners 6"/>
              <p:cNvSpPr/>
              <p:nvPr/>
            </p:nvSpPr>
            <p:spPr>
              <a:xfrm>
                <a:off x="226562" y="2255610"/>
                <a:ext cx="635679" cy="55483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ontent Placeholder 3">
                <a:extLst>
                  <a:ext uri="{FF2B5EF4-FFF2-40B4-BE49-F238E27FC236}">
                    <a16:creationId xmlns:a16="http://schemas.microsoft.com/office/drawing/2014/main" id="{3E9FD06D-C8FB-43E7-A8D1-17CD018B02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2227311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3B2DE8-051A-4058-9BE1-428B4B8323DA}"/>
              </a:ext>
            </a:extLst>
          </p:cNvPr>
          <p:cNvGrpSpPr/>
          <p:nvPr/>
        </p:nvGrpSpPr>
        <p:grpSpPr>
          <a:xfrm>
            <a:off x="429337" y="3480235"/>
            <a:ext cx="11496395" cy="487725"/>
            <a:chOff x="226562" y="3683197"/>
            <a:chExt cx="11665954" cy="57439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594342-46CD-4527-984D-22523FC07697}"/>
                </a:ext>
              </a:extLst>
            </p:cNvPr>
            <p:cNvGrpSpPr/>
            <p:nvPr/>
          </p:nvGrpSpPr>
          <p:grpSpPr>
            <a:xfrm>
              <a:off x="984486" y="3702756"/>
              <a:ext cx="10908030" cy="554839"/>
              <a:chOff x="984486" y="3702756"/>
              <a:chExt cx="10908030" cy="55483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254B8-68CA-478B-BB91-6E97DB6C697E}"/>
                  </a:ext>
                </a:extLst>
              </p:cNvPr>
              <p:cNvSpPr/>
              <p:nvPr/>
            </p:nvSpPr>
            <p:spPr>
              <a:xfrm>
                <a:off x="984486" y="3702756"/>
                <a:ext cx="10908030" cy="55483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Content Placeholder 3"/>
              <p:cNvSpPr txBox="1">
                <a:spLocks/>
              </p:cNvSpPr>
              <p:nvPr/>
            </p:nvSpPr>
            <p:spPr>
              <a:xfrm>
                <a:off x="1077088" y="3727601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spc="-20" dirty="0">
                    <a:solidFill>
                      <a:srgbClr val="7B7C81"/>
                    </a:solidFill>
                    <a:latin typeface="Segoe UI Semilight"/>
                    <a:cs typeface="Segoe UI Semilight"/>
                  </a:rPr>
                  <a:t>Abstraction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289B13C-4326-4740-8615-82E35820A0D7}"/>
                </a:ext>
              </a:extLst>
            </p:cNvPr>
            <p:cNvGrpSpPr/>
            <p:nvPr/>
          </p:nvGrpSpPr>
          <p:grpSpPr>
            <a:xfrm>
              <a:off x="226562" y="3683197"/>
              <a:ext cx="650194" cy="574398"/>
              <a:chOff x="226562" y="3683197"/>
              <a:chExt cx="650194" cy="574398"/>
            </a:xfrm>
          </p:grpSpPr>
          <p:sp>
            <p:nvSpPr>
              <p:cNvPr id="9" name="Rectangle: Rounded Corners 8"/>
              <p:cNvSpPr/>
              <p:nvPr/>
            </p:nvSpPr>
            <p:spPr>
              <a:xfrm>
                <a:off x="226562" y="3702756"/>
                <a:ext cx="635679" cy="554839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ontent Placeholder 3">
                <a:extLst>
                  <a:ext uri="{FF2B5EF4-FFF2-40B4-BE49-F238E27FC236}">
                    <a16:creationId xmlns:a16="http://schemas.microsoft.com/office/drawing/2014/main" id="{55189180-EDA9-4870-99F1-C0D04768DB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3683197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  <a:latin typeface="Segoe UI Semilight"/>
                    <a:cs typeface="Segoe UI Semilight"/>
                  </a:rPr>
                  <a:t>4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B9B72F-FFA8-464F-8FA8-A5FEF92E09CF}"/>
              </a:ext>
            </a:extLst>
          </p:cNvPr>
          <p:cNvGrpSpPr/>
          <p:nvPr/>
        </p:nvGrpSpPr>
        <p:grpSpPr>
          <a:xfrm>
            <a:off x="429337" y="4129085"/>
            <a:ext cx="11452634" cy="485486"/>
            <a:chOff x="226562" y="4397619"/>
            <a:chExt cx="11496395" cy="58354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F67F33-6858-4411-8C62-DD91F535C53C}"/>
                </a:ext>
              </a:extLst>
            </p:cNvPr>
            <p:cNvGrpSpPr/>
            <p:nvPr/>
          </p:nvGrpSpPr>
          <p:grpSpPr>
            <a:xfrm>
              <a:off x="984485" y="4426329"/>
              <a:ext cx="10738472" cy="554839"/>
              <a:chOff x="984485" y="4426329"/>
              <a:chExt cx="10738472" cy="55483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46FF9F-7463-4004-81AF-3BC237FAB204}"/>
                  </a:ext>
                </a:extLst>
              </p:cNvPr>
              <p:cNvSpPr/>
              <p:nvPr/>
            </p:nvSpPr>
            <p:spPr>
              <a:xfrm>
                <a:off x="984485" y="4426329"/>
                <a:ext cx="10237697" cy="55483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64000"/>
                    </a:schemeClr>
                  </a:gs>
                  <a:gs pos="82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tent Placeholder 3"/>
              <p:cNvSpPr txBox="1">
                <a:spLocks/>
              </p:cNvSpPr>
              <p:nvPr/>
            </p:nvSpPr>
            <p:spPr>
              <a:xfrm>
                <a:off x="1077088" y="4426329"/>
                <a:ext cx="10645869" cy="50514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spc="-20" dirty="0">
                    <a:solidFill>
                      <a:srgbClr val="7B7C81"/>
                    </a:solidFill>
                    <a:latin typeface="Segoe UI Semilight"/>
                    <a:cs typeface="Segoe UI Semilight"/>
                  </a:rPr>
                  <a:t>Inheritance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2D03A9-FA8C-41EA-B140-020886C63652}"/>
                </a:ext>
              </a:extLst>
            </p:cNvPr>
            <p:cNvGrpSpPr/>
            <p:nvPr/>
          </p:nvGrpSpPr>
          <p:grpSpPr>
            <a:xfrm>
              <a:off x="226562" y="4397619"/>
              <a:ext cx="650194" cy="583549"/>
              <a:chOff x="226562" y="4397619"/>
              <a:chExt cx="650194" cy="583549"/>
            </a:xfrm>
          </p:grpSpPr>
          <p:sp>
            <p:nvSpPr>
              <p:cNvPr id="10" name="Rectangle: Rounded Corners 9"/>
              <p:cNvSpPr/>
              <p:nvPr/>
            </p:nvSpPr>
            <p:spPr>
              <a:xfrm>
                <a:off x="226562" y="4426329"/>
                <a:ext cx="635679" cy="554839"/>
              </a:xfrm>
              <a:prstGeom prst="roundRect">
                <a:avLst/>
              </a:prstGeom>
              <a:solidFill>
                <a:srgbClr val="81C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ontent Placeholder 3">
                <a:extLst>
                  <a:ext uri="{FF2B5EF4-FFF2-40B4-BE49-F238E27FC236}">
                    <a16:creationId xmlns:a16="http://schemas.microsoft.com/office/drawing/2014/main" id="{9FBB7493-E12F-491B-8674-709BB496FB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4397619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6F0449-8C10-4660-B9B4-97123C34F150}"/>
              </a:ext>
            </a:extLst>
          </p:cNvPr>
          <p:cNvGrpSpPr/>
          <p:nvPr/>
        </p:nvGrpSpPr>
        <p:grpSpPr>
          <a:xfrm>
            <a:off x="429337" y="4733852"/>
            <a:ext cx="11552219" cy="490588"/>
            <a:chOff x="226562" y="5112041"/>
            <a:chExt cx="11496395" cy="583549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1C9C964-F745-4B3D-AEBF-F032C9C73D75}"/>
                </a:ext>
              </a:extLst>
            </p:cNvPr>
            <p:cNvSpPr/>
            <p:nvPr/>
          </p:nvSpPr>
          <p:spPr>
            <a:xfrm>
              <a:off x="226562" y="5140751"/>
              <a:ext cx="635679" cy="55483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9C96B6B-10EE-433C-88BD-2CCB4A726507}"/>
                </a:ext>
              </a:extLst>
            </p:cNvPr>
            <p:cNvGrpSpPr/>
            <p:nvPr/>
          </p:nvGrpSpPr>
          <p:grpSpPr>
            <a:xfrm>
              <a:off x="984485" y="5140751"/>
              <a:ext cx="10738472" cy="554839"/>
              <a:chOff x="984485" y="4426329"/>
              <a:chExt cx="10738472" cy="55483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F9C9150-3631-4F7A-A324-7C9EB3D7C7A0}"/>
                  </a:ext>
                </a:extLst>
              </p:cNvPr>
              <p:cNvSpPr/>
              <p:nvPr/>
            </p:nvSpPr>
            <p:spPr>
              <a:xfrm>
                <a:off x="984485" y="4426329"/>
                <a:ext cx="10237697" cy="55483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64000"/>
                    </a:schemeClr>
                  </a:gs>
                  <a:gs pos="82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Content Placeholder 3">
                <a:extLst>
                  <a:ext uri="{FF2B5EF4-FFF2-40B4-BE49-F238E27FC236}">
                    <a16:creationId xmlns:a16="http://schemas.microsoft.com/office/drawing/2014/main" id="{318E90E0-556D-40DD-8958-BFF5C41D0C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088" y="4426329"/>
                <a:ext cx="10645869" cy="50514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spc="-20" dirty="0">
                    <a:solidFill>
                      <a:srgbClr val="7B7C81"/>
                    </a:solidFill>
                    <a:latin typeface="Segoe UI Semilight"/>
                    <a:cs typeface="Segoe UI Semilight"/>
                  </a:rPr>
                  <a:t>Polymorphism</a:t>
                </a:r>
              </a:p>
            </p:txBody>
          </p:sp>
        </p:grpSp>
        <p:sp>
          <p:nvSpPr>
            <p:cNvPr id="42" name="Content Placeholder 3">
              <a:extLst>
                <a:ext uri="{FF2B5EF4-FFF2-40B4-BE49-F238E27FC236}">
                  <a16:creationId xmlns:a16="http://schemas.microsoft.com/office/drawing/2014/main" id="{C271C271-2AD7-4E7A-8A76-12FBA972124B}"/>
                </a:ext>
              </a:extLst>
            </p:cNvPr>
            <p:cNvSpPr txBox="1">
              <a:spLocks/>
            </p:cNvSpPr>
            <p:nvPr/>
          </p:nvSpPr>
          <p:spPr>
            <a:xfrm>
              <a:off x="241077" y="5112041"/>
              <a:ext cx="635679" cy="554838"/>
            </a:xfrm>
            <a:prstGeom prst="rect">
              <a:avLst/>
            </a:prstGeom>
          </p:spPr>
          <p:txBody>
            <a:bodyPr lIns="91440" tIns="45720" rIns="91440" bIns="4572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rgbClr val="57A0D3"/>
                </a:buClr>
                <a:buFontTx/>
                <a:buNone/>
                <a:defRPr sz="2000" kern="1200" baseline="0">
                  <a:solidFill>
                    <a:srgbClr val="62656A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rgbClr val="34526E"/>
                </a:buClr>
                <a:buFontTx/>
                <a:buNone/>
                <a:defRPr sz="1800" kern="1200">
                  <a:solidFill>
                    <a:srgbClr val="62656A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rgbClr val="34526E"/>
                </a:buClr>
                <a:buFontTx/>
                <a:buNone/>
                <a:defRPr sz="1800" kern="1200">
                  <a:solidFill>
                    <a:srgbClr val="62656A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rgbClr val="34526E"/>
                </a:buClr>
                <a:buFontTx/>
                <a:buNone/>
                <a:defRPr sz="1800" kern="1200">
                  <a:solidFill>
                    <a:srgbClr val="62656A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rgbClr val="34526E"/>
                </a:buClr>
                <a:buFontTx/>
                <a:buNone/>
                <a:defRPr sz="1800" kern="1200">
                  <a:solidFill>
                    <a:srgbClr val="62656A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F7481B-9D63-4DD7-9CD9-2C09514DD77A}"/>
              </a:ext>
            </a:extLst>
          </p:cNvPr>
          <p:cNvGrpSpPr/>
          <p:nvPr/>
        </p:nvGrpSpPr>
        <p:grpSpPr>
          <a:xfrm>
            <a:off x="429337" y="5314887"/>
            <a:ext cx="11513956" cy="490588"/>
            <a:chOff x="226562" y="2227311"/>
            <a:chExt cx="11496395" cy="5831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ACBDEA0-6F29-410F-A926-9945EDBA5E1F}"/>
                </a:ext>
              </a:extLst>
            </p:cNvPr>
            <p:cNvGrpSpPr/>
            <p:nvPr/>
          </p:nvGrpSpPr>
          <p:grpSpPr>
            <a:xfrm>
              <a:off x="952094" y="2255610"/>
              <a:ext cx="10770863" cy="554839"/>
              <a:chOff x="952094" y="2255610"/>
              <a:chExt cx="10770863" cy="5548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FF62A0-57A8-4DF9-834E-C7975EF9BABC}"/>
                  </a:ext>
                </a:extLst>
              </p:cNvPr>
              <p:cNvSpPr/>
              <p:nvPr/>
            </p:nvSpPr>
            <p:spPr>
              <a:xfrm>
                <a:off x="952094" y="2255610"/>
                <a:ext cx="10738471" cy="55483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60612CEB-32DE-4197-9610-9758B14748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088" y="2276607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spc="-20" dirty="0">
                    <a:solidFill>
                      <a:srgbClr val="7B7C81"/>
                    </a:solidFill>
                    <a:latin typeface="Segoe UI Semilight"/>
                    <a:cs typeface="Segoe UI Semilight"/>
                  </a:rPr>
                  <a:t>Solid Principles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869355-542B-48A7-B36B-B5714A251BB8}"/>
                </a:ext>
              </a:extLst>
            </p:cNvPr>
            <p:cNvGrpSpPr/>
            <p:nvPr/>
          </p:nvGrpSpPr>
          <p:grpSpPr>
            <a:xfrm>
              <a:off x="226562" y="2227311"/>
              <a:ext cx="650194" cy="583138"/>
              <a:chOff x="226562" y="2227311"/>
              <a:chExt cx="650194" cy="583138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CEE754A5-F079-45E3-9CA4-DB768ED64D29}"/>
                  </a:ext>
                </a:extLst>
              </p:cNvPr>
              <p:cNvSpPr/>
              <p:nvPr/>
            </p:nvSpPr>
            <p:spPr>
              <a:xfrm>
                <a:off x="226562" y="2255610"/>
                <a:ext cx="635679" cy="55483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ontent Placeholder 3">
                <a:extLst>
                  <a:ext uri="{FF2B5EF4-FFF2-40B4-BE49-F238E27FC236}">
                    <a16:creationId xmlns:a16="http://schemas.microsoft.com/office/drawing/2014/main" id="{1915A9C7-5FD0-43FF-BB9C-B8775A0E2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2227311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E30173-E075-43CA-8825-17DE61A44570}"/>
              </a:ext>
            </a:extLst>
          </p:cNvPr>
          <p:cNvGrpSpPr/>
          <p:nvPr/>
        </p:nvGrpSpPr>
        <p:grpSpPr>
          <a:xfrm>
            <a:off x="429337" y="2827648"/>
            <a:ext cx="11371990" cy="507424"/>
            <a:chOff x="226562" y="2960143"/>
            <a:chExt cx="11496395" cy="57387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3205F87-1076-499D-BB95-B553FC5DA6D9}"/>
                </a:ext>
              </a:extLst>
            </p:cNvPr>
            <p:cNvGrpSpPr/>
            <p:nvPr/>
          </p:nvGrpSpPr>
          <p:grpSpPr>
            <a:xfrm>
              <a:off x="984486" y="2979183"/>
              <a:ext cx="10738471" cy="554839"/>
              <a:chOff x="984486" y="2979183"/>
              <a:chExt cx="10738471" cy="55483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49F0FD6-EF6D-4D10-B1D2-8063EFC887F1}"/>
                  </a:ext>
                </a:extLst>
              </p:cNvPr>
              <p:cNvSpPr/>
              <p:nvPr/>
            </p:nvSpPr>
            <p:spPr>
              <a:xfrm>
                <a:off x="984486" y="2979183"/>
                <a:ext cx="9822060" cy="55483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46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Content Placeholder 3">
                <a:extLst>
                  <a:ext uri="{FF2B5EF4-FFF2-40B4-BE49-F238E27FC236}">
                    <a16:creationId xmlns:a16="http://schemas.microsoft.com/office/drawing/2014/main" id="{6C2D3ED3-148B-4FCD-88BF-A77EF5F8E7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088" y="3000180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spc="-20" dirty="0">
                    <a:solidFill>
                      <a:srgbClr val="7B7C81"/>
                    </a:solidFill>
                    <a:latin typeface="Segoe UI Semilight"/>
                    <a:cs typeface="Segoe UI Semilight"/>
                  </a:rPr>
                  <a:t>Encapsulation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7527010-26BA-494F-8D8B-C74051F0BFA0}"/>
                </a:ext>
              </a:extLst>
            </p:cNvPr>
            <p:cNvGrpSpPr/>
            <p:nvPr/>
          </p:nvGrpSpPr>
          <p:grpSpPr>
            <a:xfrm>
              <a:off x="226562" y="2960143"/>
              <a:ext cx="650194" cy="573879"/>
              <a:chOff x="226562" y="2960143"/>
              <a:chExt cx="650194" cy="573879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66960FA-4070-4B69-9CF6-6355288E0467}"/>
                  </a:ext>
                </a:extLst>
              </p:cNvPr>
              <p:cNvSpPr/>
              <p:nvPr/>
            </p:nvSpPr>
            <p:spPr>
              <a:xfrm>
                <a:off x="226562" y="2979183"/>
                <a:ext cx="635679" cy="554839"/>
              </a:xfrm>
              <a:prstGeom prst="roundRect">
                <a:avLst/>
              </a:prstGeom>
              <a:solidFill>
                <a:srgbClr val="F588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ontent Placeholder 3">
                <a:extLst>
                  <a:ext uri="{FF2B5EF4-FFF2-40B4-BE49-F238E27FC236}">
                    <a16:creationId xmlns:a16="http://schemas.microsoft.com/office/drawing/2014/main" id="{543C8CD7-6081-43FE-8A9D-CAC99769D3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2960143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INHERITANCE</a:t>
            </a:r>
            <a:r>
              <a:rPr spc="-254" dirty="0"/>
              <a:t> </a:t>
            </a:r>
            <a:r>
              <a:rPr spc="-20" dirty="0"/>
              <a:t>TYPE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9811" y="3287013"/>
            <a:ext cx="9248775" cy="2795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Single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Inheritance: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When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there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one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base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derived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class.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Multi-level</a:t>
            </a:r>
            <a:r>
              <a:rPr sz="2000"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Inheritance: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When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derived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another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derived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endParaRPr sz="2000">
              <a:latin typeface="Segoe UI Semilight"/>
              <a:cs typeface="Segoe UI Semilight"/>
            </a:endParaRPr>
          </a:p>
          <a:p>
            <a:pPr marL="12700" marR="5080">
              <a:lnSpc>
                <a:spcPct val="161500"/>
              </a:lnSpc>
              <a:spcBef>
                <a:spcPts val="15"/>
              </a:spcBef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Hierarchical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Inheritance: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When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there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are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multiple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classes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derived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one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base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Multiple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Inheritance: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When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derived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multiple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interfaces</a:t>
            </a:r>
            <a:endParaRPr sz="20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</a:pPr>
            <a:endParaRPr sz="20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</a:pPr>
            <a:r>
              <a:rPr sz="2000" b="0" u="sng" dirty="0">
                <a:solidFill>
                  <a:srgbClr val="5D5E60"/>
                </a:solidFill>
                <a:uFill>
                  <a:solidFill>
                    <a:srgbClr val="5D5E60"/>
                  </a:solidFill>
                </a:uFill>
                <a:latin typeface="Segoe UI Semilight"/>
                <a:cs typeface="Segoe UI Semilight"/>
              </a:rPr>
              <a:t>NOTE: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C#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does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not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support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multiple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inheritances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classes.</a:t>
            </a:r>
            <a:endParaRPr sz="2000">
              <a:latin typeface="Segoe UI Semilight"/>
              <a:cs typeface="Segoe UI Semi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6463" y="1208532"/>
            <a:ext cx="9339072" cy="177393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INHERITED</a:t>
            </a:r>
            <a:r>
              <a:rPr spc="-155" dirty="0"/>
              <a:t> </a:t>
            </a:r>
            <a:r>
              <a:rPr dirty="0"/>
              <a:t>CLASSES</a:t>
            </a:r>
            <a:r>
              <a:rPr spc="-165" dirty="0"/>
              <a:t> </a:t>
            </a:r>
            <a:r>
              <a:rPr dirty="0"/>
              <a:t>FROM</a:t>
            </a:r>
            <a:r>
              <a:rPr spc="-190" dirty="0"/>
              <a:t> </a:t>
            </a:r>
            <a:r>
              <a:rPr dirty="0"/>
              <a:t>EMPLOYEE</a:t>
            </a:r>
            <a:r>
              <a:rPr spc="-155" dirty="0"/>
              <a:t> </a:t>
            </a:r>
            <a:r>
              <a:rPr spc="-1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042" y="1371346"/>
            <a:ext cx="28111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Permanent</a:t>
            </a:r>
            <a:r>
              <a:rPr sz="1900"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Employee</a:t>
            </a:r>
            <a:r>
              <a:rPr sz="1900" b="0" spc="-8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endParaRPr sz="1900">
              <a:latin typeface="Segoe UI Semilight"/>
              <a:cs typeface="Segoe UI Semi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8442" y="1360423"/>
            <a:ext cx="30930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Temporary</a:t>
            </a:r>
            <a:r>
              <a:rPr sz="2100" b="0" spc="-9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Employee</a:t>
            </a:r>
            <a:r>
              <a:rPr sz="2100" b="0" spc="-7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endParaRPr sz="2100">
              <a:latin typeface="Segoe UI Semilight"/>
              <a:cs typeface="Segoe UI Semi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7387" y="2261616"/>
            <a:ext cx="10175875" cy="2703830"/>
            <a:chOff x="437387" y="2261616"/>
            <a:chExt cx="10175875" cy="27038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387" y="2261616"/>
              <a:ext cx="4354068" cy="27005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9067" y="2261616"/>
              <a:ext cx="4354068" cy="27035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POLYMORPHISM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</a:t>
            </a:r>
            <a:r>
              <a:rPr spc="-40" dirty="0"/>
              <a:t> </a:t>
            </a:r>
            <a:r>
              <a:rPr dirty="0"/>
              <a:t>means</a:t>
            </a:r>
            <a:r>
              <a:rPr spc="-15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ability</a:t>
            </a:r>
            <a:r>
              <a:rPr spc="-1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exist</a:t>
            </a:r>
            <a:r>
              <a:rPr spc="-2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multiple</a:t>
            </a:r>
            <a:r>
              <a:rPr spc="-30" dirty="0"/>
              <a:t> </a:t>
            </a:r>
            <a:r>
              <a:rPr spc="-10" dirty="0"/>
              <a:t>forms.</a:t>
            </a:r>
          </a:p>
          <a:p>
            <a:pPr marL="354965" indent="-342265">
              <a:lnSpc>
                <a:spcPct val="100000"/>
              </a:lnSpc>
              <a:spcBef>
                <a:spcPts val="2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Polymorphism</a:t>
            </a:r>
            <a:r>
              <a:rPr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b="0" dirty="0">
                <a:solidFill>
                  <a:srgbClr val="5D5E60"/>
                </a:solidFill>
                <a:latin typeface="Segoe UI Semilight"/>
                <a:cs typeface="Segoe UI Semilight"/>
              </a:rPr>
              <a:t>are</a:t>
            </a:r>
            <a:r>
              <a:rPr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b="0" dirty="0">
                <a:solidFill>
                  <a:srgbClr val="5D5E60"/>
                </a:solidFill>
                <a:latin typeface="Segoe UI Semilight"/>
                <a:cs typeface="Segoe UI Semilight"/>
              </a:rPr>
              <a:t>two</a:t>
            </a:r>
            <a:r>
              <a:rPr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types: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Compile-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Time</a:t>
            </a:r>
            <a:r>
              <a:rPr sz="24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Polymorphism</a:t>
            </a:r>
            <a:r>
              <a:rPr sz="2400"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i.e.</a:t>
            </a:r>
            <a:r>
              <a:rPr sz="24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Method</a:t>
            </a:r>
            <a:r>
              <a:rPr sz="2400"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Overloading:</a:t>
            </a:r>
            <a:endParaRPr sz="2400" dirty="0">
              <a:latin typeface="Segoe UI Semilight"/>
              <a:cs typeface="Segoe UI Semilight"/>
            </a:endParaRPr>
          </a:p>
          <a:p>
            <a:pPr marL="1270000" marR="5080" lvl="2" indent="-342900">
              <a:lnSpc>
                <a:spcPct val="120000"/>
              </a:lnSpc>
              <a:spcBef>
                <a:spcPts val="495"/>
              </a:spcBef>
              <a:buClr>
                <a:srgbClr val="34526D"/>
              </a:buClr>
              <a:buFont typeface="Arial"/>
              <a:buChar char="•"/>
              <a:tabLst>
                <a:tab pos="1270000" algn="l"/>
              </a:tabLst>
            </a:pP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4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single</a:t>
            </a:r>
            <a:r>
              <a:rPr sz="24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interface</a:t>
            </a:r>
            <a:r>
              <a:rPr sz="24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</a:t>
            </a:r>
            <a:r>
              <a:rPr sz="24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be</a:t>
            </a:r>
            <a:r>
              <a:rPr sz="24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implemented</a:t>
            </a:r>
            <a:r>
              <a:rPr sz="24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4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multiple</a:t>
            </a:r>
            <a:r>
              <a:rPr sz="24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ways</a:t>
            </a:r>
            <a:r>
              <a:rPr sz="24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by</a:t>
            </a:r>
            <a:r>
              <a:rPr sz="24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providing</a:t>
            </a:r>
            <a:r>
              <a:rPr sz="2400"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various definitions.</a:t>
            </a:r>
            <a:endParaRPr sz="2400" dirty="0">
              <a:latin typeface="Segoe UI Semilight"/>
              <a:cs typeface="Segoe UI Semilight"/>
            </a:endParaRPr>
          </a:p>
          <a:p>
            <a:pPr marL="812165" lvl="1" indent="-342265">
              <a:lnSpc>
                <a:spcPct val="100000"/>
              </a:lnSpc>
              <a:spcBef>
                <a:spcPts val="1080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sz="24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Run-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Time</a:t>
            </a:r>
            <a:r>
              <a:rPr sz="24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Polymorphism</a:t>
            </a:r>
            <a:r>
              <a:rPr sz="2400" b="0" spc="-7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i.e.</a:t>
            </a:r>
            <a:r>
              <a:rPr sz="2400" b="0" spc="-7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Method</a:t>
            </a:r>
            <a:r>
              <a:rPr sz="2400" b="0" spc="-7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Overriding</a:t>
            </a:r>
            <a:endParaRPr sz="2400" dirty="0">
              <a:latin typeface="Segoe UI Semilight"/>
              <a:cs typeface="Segoe UI Semilight"/>
            </a:endParaRPr>
          </a:p>
          <a:p>
            <a:pPr marL="1270000" marR="86360" lvl="2" indent="-342900">
              <a:lnSpc>
                <a:spcPct val="120000"/>
              </a:lnSpc>
              <a:spcBef>
                <a:spcPts val="505"/>
              </a:spcBef>
              <a:buClr>
                <a:srgbClr val="34526D"/>
              </a:buClr>
              <a:buFont typeface="Arial"/>
              <a:buChar char="•"/>
              <a:tabLst>
                <a:tab pos="1270000" algn="l"/>
              </a:tabLst>
            </a:pP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4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4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nothing</a:t>
            </a:r>
            <a:r>
              <a:rPr sz="24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but</a:t>
            </a:r>
            <a:r>
              <a:rPr sz="24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assigning</a:t>
            </a:r>
            <a:r>
              <a:rPr sz="24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behavior</a:t>
            </a:r>
            <a:r>
              <a:rPr sz="24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or</a:t>
            </a:r>
            <a:r>
              <a:rPr sz="24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value</a:t>
            </a:r>
            <a:r>
              <a:rPr sz="24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4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4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subclass</a:t>
            </a:r>
            <a:r>
              <a:rPr sz="24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4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something</a:t>
            </a:r>
            <a:r>
              <a:rPr sz="24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that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was</a:t>
            </a:r>
            <a:r>
              <a:rPr sz="2400"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already</a:t>
            </a:r>
            <a:r>
              <a:rPr sz="2400"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declared</a:t>
            </a:r>
            <a:r>
              <a:rPr sz="2400"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4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4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main</a:t>
            </a:r>
            <a:r>
              <a:rPr sz="24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4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class.</a:t>
            </a:r>
            <a:endParaRPr sz="2400" dirty="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38627"/>
              <a:ext cx="12192000" cy="41193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4119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COMPILE-</a:t>
            </a:r>
            <a:r>
              <a:rPr dirty="0"/>
              <a:t>TIME</a:t>
            </a:r>
            <a:r>
              <a:rPr spc="-10" dirty="0"/>
              <a:t> POLYMORPHISM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042" y="1372870"/>
            <a:ext cx="89147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3745" algn="l"/>
              </a:tabLst>
            </a:pP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Employee</a:t>
            </a:r>
            <a:r>
              <a:rPr sz="2100" b="0" spc="-8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	</a:t>
            </a:r>
            <a:r>
              <a:rPr sz="3150" b="0" spc="-15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Temporary</a:t>
            </a:r>
            <a:r>
              <a:rPr sz="3150" b="0" spc="-142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3150" b="0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Employee</a:t>
            </a:r>
            <a:r>
              <a:rPr sz="3150" b="0" spc="-112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3150" b="0" spc="-15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endParaRPr sz="3150" baseline="2645">
              <a:latin typeface="Segoe UI Semilight"/>
              <a:cs typeface="Segoe UI Semi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7387" y="1879092"/>
            <a:ext cx="9954895" cy="4267200"/>
            <a:chOff x="437387" y="1879092"/>
            <a:chExt cx="9954895" cy="42672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1892808"/>
              <a:ext cx="3677412" cy="31714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3743" y="1879092"/>
              <a:ext cx="3715511" cy="2362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199" y="4841748"/>
              <a:ext cx="2314955" cy="130454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127618" y="4310253"/>
            <a:ext cx="101091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OUTPUT</a:t>
            </a:r>
            <a:endParaRPr sz="2100">
              <a:latin typeface="Segoe UI Semilight"/>
              <a:cs typeface="Segoe UI Semi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042" y="4999101"/>
            <a:ext cx="756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Main()</a:t>
            </a:r>
            <a:endParaRPr sz="2100">
              <a:latin typeface="Segoe UI Semilight"/>
              <a:cs typeface="Segoe UI Semiligh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0811" y="5330952"/>
            <a:ext cx="6963156" cy="1360932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38627"/>
              <a:ext cx="12192000" cy="41193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4119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RUN-</a:t>
            </a:r>
            <a:r>
              <a:rPr dirty="0"/>
              <a:t>TIME</a:t>
            </a:r>
            <a:r>
              <a:rPr spc="-35" dirty="0"/>
              <a:t> </a:t>
            </a:r>
            <a:r>
              <a:rPr spc="-10" dirty="0"/>
              <a:t>POLYMORPHISM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042" y="1372870"/>
            <a:ext cx="8921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3745" algn="l"/>
              </a:tabLst>
            </a:pP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Employee</a:t>
            </a:r>
            <a:r>
              <a:rPr sz="2100" b="0" spc="-8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100" b="0" dirty="0">
                <a:solidFill>
                  <a:srgbClr val="5D5E60"/>
                </a:solidFill>
                <a:latin typeface="Segoe UI Semilight"/>
                <a:cs typeface="Segoe UI Semilight"/>
              </a:rPr>
              <a:t>	</a:t>
            </a:r>
            <a:r>
              <a:rPr sz="3150" b="0" spc="-15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Permanent</a:t>
            </a:r>
            <a:r>
              <a:rPr sz="3150" b="0" spc="-127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3150" b="0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Employee</a:t>
            </a:r>
            <a:r>
              <a:rPr sz="3150" b="0" spc="-89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3150" b="0" spc="-15" baseline="2645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endParaRPr sz="3150" baseline="2645">
              <a:latin typeface="Segoe UI Semilight"/>
              <a:cs typeface="Segoe UI Semi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7387" y="1892807"/>
            <a:ext cx="10175875" cy="4512945"/>
            <a:chOff x="437387" y="1892807"/>
            <a:chExt cx="10175875" cy="451294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067" y="1892807"/>
              <a:ext cx="4354068" cy="27005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387" y="1904999"/>
              <a:ext cx="3800855" cy="278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387" y="4939283"/>
              <a:ext cx="7048500" cy="1466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82483" y="4818887"/>
              <a:ext cx="2734055" cy="130454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761858" y="4355083"/>
            <a:ext cx="10121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OUTPUT</a:t>
            </a:r>
            <a:endParaRPr sz="2100">
              <a:latin typeface="Segoe UI Semilight"/>
              <a:cs typeface="Segoe UI Semiligh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14" name="object 14"/>
          <p:cNvSpPr txBox="1"/>
          <p:nvPr/>
        </p:nvSpPr>
        <p:spPr>
          <a:xfrm>
            <a:off x="517042" y="4700092"/>
            <a:ext cx="7569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Main()</a:t>
            </a:r>
            <a:endParaRPr sz="21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/>
              <a:t>SOLID - Single Responsibility Principle (SRP)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19811" y="1716474"/>
            <a:ext cx="11235055" cy="4095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Definition</a:t>
            </a:r>
            <a:r>
              <a:rPr lang="en-US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: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A class should have only one reason to change.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Each class should have a single responsibility or purpose.</a:t>
            </a:r>
          </a:p>
          <a:p>
            <a:pPr marL="354965" indent="-342265">
              <a:lnSpc>
                <a:spcPct val="100000"/>
              </a:lnSpc>
              <a:spcBef>
                <a:spcPts val="2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Benefits</a:t>
            </a:r>
            <a:r>
              <a:rPr lang="en-US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: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Improved maintainability and readability.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Easier to understand and extend.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Minimizes ripple effects when making changes.</a:t>
            </a:r>
            <a:endParaRPr lang="en-US" sz="2400" spc="-20" dirty="0">
              <a:solidFill>
                <a:srgbClr val="5D5E60"/>
              </a:solidFill>
              <a:latin typeface="Segoe UI Semilight"/>
              <a:cs typeface="Segoe UI Semilight"/>
            </a:endParaRP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endParaRPr lang="en-US" sz="2400" b="0" spc="-20" dirty="0">
              <a:solidFill>
                <a:srgbClr val="5D5E60"/>
              </a:solidFill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96070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/>
              <a:t>SOLID - Open/Closed Principle (OCP)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19811" y="1716474"/>
            <a:ext cx="11235055" cy="4095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Definition</a:t>
            </a:r>
            <a:r>
              <a:rPr lang="en-US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: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Software entities should be open for extension but closed for modification.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Encourages adding new functionality without altering existing code. </a:t>
            </a:r>
          </a:p>
          <a:p>
            <a:pPr marL="354965" indent="-342265">
              <a:lnSpc>
                <a:spcPct val="100000"/>
              </a:lnSpc>
              <a:spcBef>
                <a:spcPts val="2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Benefits</a:t>
            </a:r>
            <a:r>
              <a:rPr lang="en-US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: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Promotes code stability.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fr-FR" sz="2400" b="0" spc="-20" dirty="0" err="1">
                <a:solidFill>
                  <a:srgbClr val="5D5E60"/>
                </a:solidFill>
                <a:latin typeface="Segoe UI Semilight"/>
                <a:cs typeface="Segoe UI Semilight"/>
              </a:rPr>
              <a:t>Facilitates</a:t>
            </a:r>
            <a:r>
              <a:rPr lang="fr-FR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code </a:t>
            </a:r>
            <a:r>
              <a:rPr lang="fr-FR" sz="2400" b="0" spc="-20" dirty="0" err="1">
                <a:solidFill>
                  <a:srgbClr val="5D5E60"/>
                </a:solidFill>
                <a:latin typeface="Segoe UI Semilight"/>
                <a:cs typeface="Segoe UI Semilight"/>
              </a:rPr>
              <a:t>reuse</a:t>
            </a:r>
            <a:r>
              <a:rPr lang="fr-FR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and extension.</a:t>
            </a:r>
            <a:endParaRPr lang="en-US" sz="2400" b="0" spc="-20" dirty="0">
              <a:solidFill>
                <a:srgbClr val="5D5E60"/>
              </a:solidFill>
              <a:latin typeface="Segoe UI Semilight"/>
              <a:cs typeface="Segoe UI Semilight"/>
            </a:endParaRP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Reduces the risk of introducing bugs in existing code.</a:t>
            </a:r>
            <a:endParaRPr lang="en-US" sz="2400" spc="-20" dirty="0">
              <a:solidFill>
                <a:srgbClr val="5D5E60"/>
              </a:solidFill>
              <a:latin typeface="Segoe UI Semilight"/>
              <a:cs typeface="Segoe UI Semilight"/>
            </a:endParaRP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endParaRPr lang="en-US" sz="2400" b="0" spc="-20" dirty="0">
              <a:solidFill>
                <a:srgbClr val="5D5E60"/>
              </a:solidFill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078108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/>
              <a:t>SOLID - </a:t>
            </a:r>
            <a:r>
              <a:rPr lang="en-US" spc="-35" dirty="0" err="1"/>
              <a:t>Liskov</a:t>
            </a:r>
            <a:r>
              <a:rPr lang="en-US" spc="-35" dirty="0"/>
              <a:t> Substitution Principle (LSP)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19811" y="1716474"/>
            <a:ext cx="11235055" cy="446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Definition</a:t>
            </a:r>
            <a:r>
              <a:rPr lang="en-US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: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Objects of a superclass should be replaceable with objects of a subclass without affecting the correctness of the program.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Subtypes must be substitutable for their base types.</a:t>
            </a:r>
          </a:p>
          <a:p>
            <a:pPr marL="354965" indent="-342265">
              <a:lnSpc>
                <a:spcPct val="100000"/>
              </a:lnSpc>
              <a:spcBef>
                <a:spcPts val="2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Benefits</a:t>
            </a:r>
            <a:r>
              <a:rPr lang="en-US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: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Enhances code reusability.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Prevents unexpected behavior when substituting objects.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Ensures consistency in behavior across the inheritance hierarchy.</a:t>
            </a:r>
            <a:endParaRPr lang="en-US" sz="2400" spc="-20" dirty="0">
              <a:solidFill>
                <a:srgbClr val="5D5E60"/>
              </a:solidFill>
              <a:latin typeface="Segoe UI Semilight"/>
              <a:cs typeface="Segoe UI Semilight"/>
            </a:endParaRP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endParaRPr lang="en-US" sz="2400" b="0" spc="-20" dirty="0">
              <a:solidFill>
                <a:srgbClr val="5D5E60"/>
              </a:solidFill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139105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3482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811" y="439927"/>
            <a:ext cx="11253470" cy="717324"/>
          </a:xfrm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/>
              <a:t>SOLID - Interface Segregation Principle (ISP)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29018" y="1752600"/>
            <a:ext cx="11235055" cy="3585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Definition</a:t>
            </a:r>
            <a:r>
              <a:rPr lang="en-US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: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A class should not be forced to implement interfaces it does not use.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Promotes the creation of specific, client-focused interfaces.</a:t>
            </a:r>
          </a:p>
          <a:p>
            <a:pPr marL="354965" indent="-342265">
              <a:lnSpc>
                <a:spcPct val="100000"/>
              </a:lnSpc>
              <a:spcBef>
                <a:spcPts val="2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Benefits</a:t>
            </a:r>
            <a:r>
              <a:rPr lang="en-US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: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Improved maintainability and readability.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Reduces interface abuse.</a:t>
            </a:r>
            <a:endParaRPr lang="en-US" sz="2400" spc="-20" dirty="0">
              <a:solidFill>
                <a:srgbClr val="5D5E60"/>
              </a:solidFill>
              <a:latin typeface="Segoe UI Semilight"/>
              <a:cs typeface="Segoe UI Semilight"/>
            </a:endParaRP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endParaRPr lang="en-US" sz="2400" b="0" spc="-20" dirty="0">
              <a:solidFill>
                <a:srgbClr val="5D5E60"/>
              </a:solidFill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099737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/>
              <a:t>SOLID - Dependency Inversion Principle (DIP)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19811" y="1716474"/>
            <a:ext cx="11235055" cy="381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Definition</a:t>
            </a:r>
            <a:r>
              <a:rPr lang="en-US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: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High-level modules should not depend on low-level modules. Both should depend on abstractions.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Abstractions should not depend on details; details should depend on abstractions.</a:t>
            </a:r>
          </a:p>
          <a:p>
            <a:pPr marL="354965" indent="-342265">
              <a:lnSpc>
                <a:spcPct val="100000"/>
              </a:lnSpc>
              <a:spcBef>
                <a:spcPts val="2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Benefits</a:t>
            </a:r>
            <a:r>
              <a:rPr lang="en-US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: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Promotes decoupling, flexibility, and ease of testing.</a:t>
            </a:r>
          </a:p>
          <a:p>
            <a:pPr marL="812165" lvl="1" indent="-342265">
              <a:lnSpc>
                <a:spcPct val="100000"/>
              </a:lnSpc>
              <a:spcBef>
                <a:spcPts val="1085"/>
              </a:spcBef>
              <a:buClr>
                <a:srgbClr val="34526D"/>
              </a:buClr>
              <a:buFont typeface="Arial"/>
              <a:buChar char="•"/>
              <a:tabLst>
                <a:tab pos="812165" algn="l"/>
              </a:tabLst>
            </a:pPr>
            <a:r>
              <a:rPr lang="en-US" sz="24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F</a:t>
            </a:r>
            <a:r>
              <a:rPr lang="en-US" sz="24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acilitates easier testing of components</a:t>
            </a:r>
          </a:p>
        </p:txBody>
      </p:sp>
    </p:spTree>
    <p:extLst>
      <p:ext uri="{BB962C8B-B14F-4D97-AF65-F5344CB8AC3E}">
        <p14:creationId xmlns:p14="http://schemas.microsoft.com/office/powerpoint/2010/main" val="9652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OOPS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9811" y="1305305"/>
            <a:ext cx="5650230" cy="441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BB9E7"/>
                </a:solidFill>
                <a:latin typeface="Segoe UI Semibold"/>
                <a:cs typeface="Segoe UI Semibold"/>
              </a:rPr>
              <a:t>Object</a:t>
            </a:r>
            <a:r>
              <a:rPr sz="2400" b="1" spc="-95" dirty="0">
                <a:solidFill>
                  <a:srgbClr val="4BB9E7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4BB9E7"/>
                </a:solidFill>
                <a:latin typeface="Segoe UI Semibold"/>
                <a:cs typeface="Segoe UI Semibold"/>
              </a:rPr>
              <a:t>Oriented</a:t>
            </a:r>
            <a:r>
              <a:rPr sz="2400" b="1" spc="-85" dirty="0">
                <a:solidFill>
                  <a:srgbClr val="4BB9E7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4BB9E7"/>
                </a:solidFill>
                <a:latin typeface="Segoe UI Semibold"/>
                <a:cs typeface="Segoe UI Semibold"/>
              </a:rPr>
              <a:t>Programming</a:t>
            </a:r>
            <a:r>
              <a:rPr sz="2400" b="1" spc="-75" dirty="0">
                <a:solidFill>
                  <a:srgbClr val="4BB9E7"/>
                </a:solidFill>
                <a:latin typeface="Segoe UI Semibold"/>
                <a:cs typeface="Segoe UI Semibold"/>
              </a:rPr>
              <a:t> </a:t>
            </a:r>
            <a:r>
              <a:rPr sz="2400" b="1" spc="-10" dirty="0">
                <a:solidFill>
                  <a:srgbClr val="4BB9E7"/>
                </a:solidFill>
                <a:latin typeface="Segoe UI Semibold"/>
                <a:cs typeface="Segoe UI Semibold"/>
              </a:rPr>
              <a:t>System</a:t>
            </a:r>
            <a:endParaRPr sz="2400" dirty="0">
              <a:latin typeface="Segoe UI Semibold"/>
              <a:cs typeface="Segoe UI Semibold"/>
            </a:endParaRPr>
          </a:p>
          <a:p>
            <a:pPr marL="12700" marR="34925">
              <a:lnSpc>
                <a:spcPct val="120100"/>
              </a:lnSpc>
              <a:spcBef>
                <a:spcPts val="1715"/>
              </a:spcBef>
            </a:pPr>
            <a:r>
              <a:rPr sz="2000" b="1" spc="-10" dirty="0">
                <a:solidFill>
                  <a:srgbClr val="5D5E60"/>
                </a:solidFill>
                <a:latin typeface="Segoe UI Semibold"/>
                <a:cs typeface="Segoe UI Semibold"/>
              </a:rPr>
              <a:t>Object-</a:t>
            </a:r>
            <a:r>
              <a:rPr sz="2000" b="1" dirty="0">
                <a:solidFill>
                  <a:srgbClr val="5D5E60"/>
                </a:solidFill>
                <a:latin typeface="Segoe UI Semibold"/>
                <a:cs typeface="Segoe UI Semibold"/>
              </a:rPr>
              <a:t>Oriented</a:t>
            </a:r>
            <a:r>
              <a:rPr sz="2000" b="1" spc="-55" dirty="0">
                <a:solidFill>
                  <a:srgbClr val="5D5E60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5D5E60"/>
                </a:solidFill>
                <a:latin typeface="Segoe UI Semibold"/>
                <a:cs typeface="Segoe UI Semibold"/>
              </a:rPr>
              <a:t>Programming</a:t>
            </a:r>
            <a:r>
              <a:rPr sz="2000" b="1" spc="-60" dirty="0">
                <a:solidFill>
                  <a:srgbClr val="5D5E60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5D5E60"/>
                </a:solidFill>
                <a:latin typeface="Segoe UI Semibold"/>
                <a:cs typeface="Segoe UI Semibold"/>
              </a:rPr>
              <a:t>or</a:t>
            </a:r>
            <a:r>
              <a:rPr sz="2000" b="1" spc="-10" dirty="0">
                <a:solidFill>
                  <a:srgbClr val="5D5E60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5D5E60"/>
                </a:solidFill>
                <a:latin typeface="Segoe UI Semibold"/>
                <a:cs typeface="Segoe UI Semibold"/>
              </a:rPr>
              <a:t>OOPs</a:t>
            </a:r>
            <a:r>
              <a:rPr sz="2000" b="1" spc="-25" dirty="0">
                <a:solidFill>
                  <a:srgbClr val="5D5E60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5D5E60"/>
                </a:solidFill>
                <a:latin typeface="Segoe UI Semibold"/>
                <a:cs typeface="Segoe UI Semibold"/>
              </a:rPr>
              <a:t>refers</a:t>
            </a:r>
            <a:r>
              <a:rPr sz="2000" b="1" spc="-45" dirty="0">
                <a:solidFill>
                  <a:srgbClr val="5D5E60"/>
                </a:solidFill>
                <a:latin typeface="Segoe UI Semibold"/>
                <a:cs typeface="Segoe UI Semibold"/>
              </a:rPr>
              <a:t> </a:t>
            </a:r>
            <a:r>
              <a:rPr sz="2000" b="1" spc="-25" dirty="0">
                <a:solidFill>
                  <a:srgbClr val="5D5E60"/>
                </a:solidFill>
                <a:latin typeface="Segoe UI Semibold"/>
                <a:cs typeface="Segoe UI Semibold"/>
              </a:rPr>
              <a:t>to </a:t>
            </a:r>
            <a:r>
              <a:rPr sz="2000" b="1" dirty="0">
                <a:solidFill>
                  <a:srgbClr val="5D5E60"/>
                </a:solidFill>
                <a:latin typeface="Segoe UI Semibold"/>
                <a:cs typeface="Segoe UI Semibold"/>
              </a:rPr>
              <a:t>languages</a:t>
            </a:r>
            <a:r>
              <a:rPr sz="2000" b="1" spc="-45" dirty="0">
                <a:solidFill>
                  <a:srgbClr val="5D5E60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5D5E60"/>
                </a:solidFill>
                <a:latin typeface="Segoe UI Semibold"/>
                <a:cs typeface="Segoe UI Semibold"/>
              </a:rPr>
              <a:t>that</a:t>
            </a:r>
            <a:r>
              <a:rPr sz="2000" b="1" spc="-15" dirty="0">
                <a:solidFill>
                  <a:srgbClr val="5D5E60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5D5E60"/>
                </a:solidFill>
                <a:latin typeface="Segoe UI Semibold"/>
                <a:cs typeface="Segoe UI Semibold"/>
              </a:rPr>
              <a:t>uses</a:t>
            </a:r>
            <a:r>
              <a:rPr sz="2000" b="1" spc="-30" dirty="0">
                <a:solidFill>
                  <a:srgbClr val="5D5E60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5D5E60"/>
                </a:solidFill>
                <a:latin typeface="Segoe UI Semibold"/>
                <a:cs typeface="Segoe UI Semibold"/>
              </a:rPr>
              <a:t>objects</a:t>
            </a:r>
            <a:r>
              <a:rPr sz="2000" b="1" spc="-60" dirty="0">
                <a:solidFill>
                  <a:srgbClr val="5D5E60"/>
                </a:solidFill>
                <a:latin typeface="Segoe UI Semibold"/>
                <a:cs typeface="Segoe UI Semibold"/>
              </a:rPr>
              <a:t> </a:t>
            </a:r>
            <a:r>
              <a:rPr sz="2000" b="1" dirty="0">
                <a:solidFill>
                  <a:srgbClr val="5D5E60"/>
                </a:solidFill>
                <a:latin typeface="Segoe UI Semibold"/>
                <a:cs typeface="Segoe UI Semibold"/>
              </a:rPr>
              <a:t>in</a:t>
            </a:r>
            <a:r>
              <a:rPr sz="2000" b="1" spc="-25" dirty="0">
                <a:solidFill>
                  <a:srgbClr val="5D5E60"/>
                </a:solidFill>
                <a:latin typeface="Segoe UI Semibold"/>
                <a:cs typeface="Segoe UI Semibold"/>
              </a:rPr>
              <a:t> </a:t>
            </a:r>
            <a:r>
              <a:rPr sz="2000" b="1" spc="-10" dirty="0">
                <a:solidFill>
                  <a:srgbClr val="5D5E60"/>
                </a:solidFill>
                <a:latin typeface="Segoe UI Semibold"/>
                <a:cs typeface="Segoe UI Semibold"/>
              </a:rPr>
              <a:t>programming.</a:t>
            </a:r>
            <a:endParaRPr sz="2000" dirty="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2220"/>
              </a:spcBef>
            </a:pPr>
            <a:endParaRPr sz="2000" dirty="0">
              <a:latin typeface="Segoe UI Semibold"/>
              <a:cs typeface="Segoe UI Semibold"/>
            </a:endParaRPr>
          </a:p>
          <a:p>
            <a:pPr marL="355600" marR="30480" indent="-342900">
              <a:lnSpc>
                <a:spcPct val="120000"/>
              </a:lnSpc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spc="-95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bind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together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data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functions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that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operate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them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so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that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no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other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part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code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access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this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data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except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that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function.</a:t>
            </a:r>
            <a:endParaRPr sz="2000" dirty="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2210"/>
              </a:spcBef>
              <a:buClr>
                <a:srgbClr val="569FD2"/>
              </a:buClr>
              <a:buFont typeface="Arial"/>
              <a:buChar char="•"/>
            </a:pPr>
            <a:endParaRPr sz="2000" dirty="0">
              <a:latin typeface="Segoe UI Semilight"/>
              <a:cs typeface="Segoe UI Semilight"/>
            </a:endParaRPr>
          </a:p>
          <a:p>
            <a:pPr marL="355600" marR="5080" indent="-342900">
              <a:lnSpc>
                <a:spcPct val="120100"/>
              </a:lnSpc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spc="-95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implement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real-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world</a:t>
            </a:r>
            <a:r>
              <a:rPr sz="2000" b="0" spc="-7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entities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like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inheritance,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Abstraction,</a:t>
            </a:r>
            <a:r>
              <a:rPr sz="2000" b="0" spc="-7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Encapsulation,</a:t>
            </a:r>
            <a:r>
              <a:rPr sz="2000"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polymorphism.</a:t>
            </a:r>
            <a:endParaRPr sz="2000" dirty="0">
              <a:latin typeface="Segoe UI Semilight"/>
              <a:cs typeface="Segoe UI Semi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9840" y="2068067"/>
            <a:ext cx="5366004" cy="370636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6941" y="2735021"/>
            <a:ext cx="47421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FFFFFF"/>
                </a:solidFill>
              </a:rPr>
              <a:t>QUESTIONS?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2468" y="6243828"/>
            <a:ext cx="1324355" cy="3596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7751" y="6380481"/>
            <a:ext cx="3094990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SOTI</a:t>
            </a:r>
            <a:r>
              <a:rPr sz="900" b="0" spc="-2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Confidential</a:t>
            </a:r>
            <a:r>
              <a:rPr sz="900" b="0" spc="-3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-</a:t>
            </a:r>
            <a:r>
              <a:rPr sz="900" b="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Only for</a:t>
            </a:r>
            <a:r>
              <a:rPr sz="900" b="0" spc="-2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use</a:t>
            </a:r>
            <a:r>
              <a:rPr sz="900" b="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under</a:t>
            </a:r>
            <a:r>
              <a:rPr sz="900" b="0" spc="-2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NDA</a:t>
            </a:r>
            <a:r>
              <a:rPr sz="900" b="0" spc="-1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-</a:t>
            </a:r>
            <a:r>
              <a:rPr sz="900" b="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Do</a:t>
            </a:r>
            <a:r>
              <a:rPr sz="900" b="0" spc="-1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not</a:t>
            </a:r>
            <a:r>
              <a:rPr sz="900" b="0" spc="-10" dirty="0">
                <a:solidFill>
                  <a:srgbClr val="BEBEBE"/>
                </a:solidFill>
                <a:latin typeface="Segoe UI Semilight"/>
                <a:cs typeface="Segoe UI Semilight"/>
              </a:rPr>
              <a:t> distribute</a:t>
            </a:r>
            <a:endParaRPr sz="900">
              <a:latin typeface="Segoe UI Semilight"/>
              <a:cs typeface="Segoe UI Semi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SOTI</a:t>
            </a:r>
            <a:r>
              <a:rPr spc="-10" dirty="0"/>
              <a:t> Confidential</a:t>
            </a:r>
            <a:r>
              <a:rPr spc="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Only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use</a:t>
            </a:r>
            <a:r>
              <a:rPr spc="-15" dirty="0"/>
              <a:t> </a:t>
            </a:r>
            <a:r>
              <a:rPr dirty="0"/>
              <a:t>under</a:t>
            </a:r>
            <a:r>
              <a:rPr spc="-25" dirty="0"/>
              <a:t> </a:t>
            </a:r>
            <a:r>
              <a:rPr dirty="0"/>
              <a:t>NDA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spc="-10" dirty="0"/>
              <a:t>distribute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751" y="6380481"/>
            <a:ext cx="3094990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SOTI</a:t>
            </a:r>
            <a:r>
              <a:rPr sz="900" b="0" spc="-2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Confidential</a:t>
            </a:r>
            <a:r>
              <a:rPr sz="900" b="0" spc="-3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-</a:t>
            </a:r>
            <a:r>
              <a:rPr sz="900" b="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Only for</a:t>
            </a:r>
            <a:r>
              <a:rPr sz="900" b="0" spc="-2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use</a:t>
            </a:r>
            <a:r>
              <a:rPr sz="900" b="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under</a:t>
            </a:r>
            <a:r>
              <a:rPr sz="900" b="0" spc="-2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NDA</a:t>
            </a:r>
            <a:r>
              <a:rPr sz="900" b="0" spc="-1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-</a:t>
            </a:r>
            <a:r>
              <a:rPr sz="900" b="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Do</a:t>
            </a:r>
            <a:r>
              <a:rPr sz="900" b="0" spc="-1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b="0" dirty="0">
                <a:solidFill>
                  <a:srgbClr val="BEBEBE"/>
                </a:solidFill>
                <a:latin typeface="Segoe UI Semilight"/>
                <a:cs typeface="Segoe UI Semilight"/>
              </a:rPr>
              <a:t>not</a:t>
            </a:r>
            <a:r>
              <a:rPr sz="900" b="0" spc="-10" dirty="0">
                <a:solidFill>
                  <a:srgbClr val="BEBEBE"/>
                </a:solidFill>
                <a:latin typeface="Segoe UI Semilight"/>
                <a:cs typeface="Segoe UI Semilight"/>
              </a:rPr>
              <a:t> distribute</a:t>
            </a:r>
            <a:endParaRPr sz="900">
              <a:latin typeface="Segoe UI Semilight"/>
              <a:cs typeface="Segoe UI Semi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4659" y="6246876"/>
              <a:ext cx="1307592" cy="3550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493544"/>
              <a:ext cx="12191999" cy="434949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51326" y="2544902"/>
            <a:ext cx="46907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</a:rPr>
              <a:t>THANK</a:t>
            </a:r>
            <a:r>
              <a:rPr sz="6000" spc="-25" dirty="0">
                <a:solidFill>
                  <a:srgbClr val="FFFFFF"/>
                </a:solidFill>
              </a:rPr>
              <a:t> YOU</a:t>
            </a:r>
            <a:endParaRPr sz="6000"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8655" y="4346447"/>
            <a:ext cx="1694688" cy="4617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5051" y="6364325"/>
            <a:ext cx="1428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0" dirty="0">
                <a:solidFill>
                  <a:srgbClr val="FFFFFF"/>
                </a:solidFill>
                <a:latin typeface="Segoe UI Semilight"/>
                <a:cs typeface="Segoe UI Semilight"/>
              </a:rPr>
              <a:t>©</a:t>
            </a:r>
            <a:r>
              <a:rPr sz="700" b="0" spc="-15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700" b="0" spc="-10" dirty="0">
                <a:solidFill>
                  <a:srgbClr val="FFFFFF"/>
                </a:solidFill>
                <a:latin typeface="Segoe UI Semilight"/>
                <a:cs typeface="Segoe UI Semilight"/>
              </a:rPr>
              <a:t>2020,</a:t>
            </a:r>
            <a:r>
              <a:rPr sz="700" b="0" spc="-35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700" b="0" dirty="0">
                <a:solidFill>
                  <a:srgbClr val="FFFFFF"/>
                </a:solidFill>
                <a:latin typeface="Segoe UI Semilight"/>
                <a:cs typeface="Segoe UI Semilight"/>
              </a:rPr>
              <a:t>SOTI</a:t>
            </a:r>
            <a:r>
              <a:rPr sz="700" b="0" spc="-25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700" b="0" dirty="0">
                <a:solidFill>
                  <a:srgbClr val="FFFFFF"/>
                </a:solidFill>
                <a:latin typeface="Segoe UI Semilight"/>
                <a:cs typeface="Segoe UI Semilight"/>
              </a:rPr>
              <a:t>Inc.</a:t>
            </a:r>
            <a:r>
              <a:rPr sz="700" b="0" spc="-15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700" b="0" spc="-10" dirty="0">
                <a:solidFill>
                  <a:srgbClr val="FFFFFF"/>
                </a:solidFill>
                <a:latin typeface="Segoe UI Semilight"/>
                <a:cs typeface="Segoe UI Semilight"/>
              </a:rPr>
              <a:t>All</a:t>
            </a:r>
            <a:r>
              <a:rPr sz="700" b="0" spc="-3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700" b="0" spc="-10" dirty="0">
                <a:solidFill>
                  <a:srgbClr val="FFFFFF"/>
                </a:solidFill>
                <a:latin typeface="Segoe UI Semilight"/>
                <a:cs typeface="Segoe UI Semilight"/>
              </a:rPr>
              <a:t>Rights</a:t>
            </a:r>
            <a:r>
              <a:rPr sz="700" b="0" spc="-2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700" b="0" spc="-10" dirty="0">
                <a:solidFill>
                  <a:srgbClr val="FFFFFF"/>
                </a:solidFill>
                <a:latin typeface="Segoe UI Semilight"/>
                <a:cs typeface="Segoe UI Semilight"/>
              </a:rPr>
              <a:t>Reserved</a:t>
            </a:r>
            <a:endParaRPr sz="700">
              <a:latin typeface="Segoe UI Semilight"/>
              <a:cs typeface="Segoe UI Semi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56468" y="6172911"/>
            <a:ext cx="942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soti.net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CLASS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9811" y="1305305"/>
            <a:ext cx="7710805" cy="464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</a:t>
            </a:r>
            <a:r>
              <a:rPr sz="2400" b="1" spc="-3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class</a:t>
            </a:r>
            <a:r>
              <a:rPr sz="2400" b="1" spc="-3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is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simply</a:t>
            </a:r>
            <a:r>
              <a:rPr sz="2400" b="1" spc="-2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</a:t>
            </a:r>
            <a:r>
              <a:rPr sz="2400" b="1" spc="-3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logical</a:t>
            </a:r>
            <a:r>
              <a:rPr sz="2400" b="1" spc="-3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spc="-10" dirty="0">
                <a:solidFill>
                  <a:srgbClr val="0074AA"/>
                </a:solidFill>
                <a:latin typeface="Segoe UI Semibold"/>
                <a:cs typeface="Segoe UI Semibold"/>
              </a:rPr>
              <a:t>description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of</a:t>
            </a:r>
            <a:r>
              <a:rPr sz="2400" b="1" spc="-2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</a:t>
            </a:r>
            <a:r>
              <a:rPr sz="2400" b="1" spc="-3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set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of</a:t>
            </a:r>
            <a:r>
              <a:rPr sz="2400" b="1" spc="-3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spc="-10" dirty="0">
                <a:solidFill>
                  <a:srgbClr val="0074AA"/>
                </a:solidFill>
                <a:latin typeface="Segoe UI Semibold"/>
                <a:cs typeface="Segoe UI Semibold"/>
              </a:rPr>
              <a:t>objects.</a:t>
            </a:r>
            <a:endParaRPr sz="2400">
              <a:latin typeface="Segoe UI Semibold"/>
              <a:cs typeface="Segoe UI Semibold"/>
            </a:endParaRPr>
          </a:p>
          <a:p>
            <a:pPr marL="355600" marR="2287270" indent="-342900">
              <a:lnSpc>
                <a:spcPct val="120100"/>
              </a:lnSpc>
              <a:spcBef>
                <a:spcPts val="1715"/>
              </a:spcBef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blueprint/plan/template</a:t>
            </a:r>
            <a:r>
              <a:rPr sz="2000"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that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describes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details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object.</a:t>
            </a:r>
            <a:endParaRPr sz="2000">
              <a:latin typeface="Segoe UI Semilight"/>
              <a:cs typeface="Segoe UI Semilight"/>
            </a:endParaRPr>
          </a:p>
          <a:p>
            <a:pPr marL="355600" marR="1971675" indent="-342900">
              <a:lnSpc>
                <a:spcPct val="120000"/>
              </a:lnSpc>
              <a:spcBef>
                <a:spcPts val="994"/>
              </a:spcBef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refers</a:t>
            </a:r>
            <a:r>
              <a:rPr sz="2000"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logical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entity.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does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not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consume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memory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at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runtime.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 is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used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for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creating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objects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at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run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time.</a:t>
            </a:r>
            <a:endParaRPr sz="2000">
              <a:latin typeface="Segoe UI Semilight"/>
              <a:cs typeface="Segoe UI Semilight"/>
            </a:endParaRPr>
          </a:p>
          <a:p>
            <a:pPr marL="355600" marR="1945005" indent="-342900">
              <a:lnSpc>
                <a:spcPct val="120000"/>
              </a:lnSpc>
              <a:spcBef>
                <a:spcPts val="1010"/>
              </a:spcBef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provides</a:t>
            </a:r>
            <a:r>
              <a:rPr sz="2000" b="0" spc="-7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data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structure,</a:t>
            </a:r>
            <a:r>
              <a:rPr sz="2000" b="0" spc="-7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provides</a:t>
            </a:r>
            <a:r>
              <a:rPr sz="2000"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initial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values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for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attributes,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methods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that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provide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logic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for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intended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behavior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object.</a:t>
            </a:r>
            <a:endParaRPr sz="20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E.g.,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‘Employee’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may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be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defined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class.</a:t>
            </a:r>
            <a:endParaRPr sz="2000">
              <a:latin typeface="Segoe UI Semilight"/>
              <a:cs typeface="Segoe UI Semi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7659" y="2432304"/>
            <a:ext cx="2587752" cy="258622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9811" y="1305305"/>
            <a:ext cx="6848475" cy="464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An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object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represents</a:t>
            </a:r>
            <a:r>
              <a:rPr sz="2400" b="1" spc="-2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an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entity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in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the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“real”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spc="-10" dirty="0">
                <a:solidFill>
                  <a:srgbClr val="0074AA"/>
                </a:solidFill>
                <a:latin typeface="Segoe UI Semibold"/>
                <a:cs typeface="Segoe UI Semibold"/>
              </a:rPr>
              <a:t>world.</a:t>
            </a:r>
            <a:endParaRPr sz="2400">
              <a:latin typeface="Segoe UI Semibold"/>
              <a:cs typeface="Segoe UI Semibold"/>
            </a:endParaRPr>
          </a:p>
          <a:p>
            <a:pPr marL="355600" marR="1212850" indent="-342900">
              <a:lnSpc>
                <a:spcPct val="120100"/>
              </a:lnSpc>
              <a:spcBef>
                <a:spcPts val="1715"/>
              </a:spcBef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object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refers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run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time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instance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created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during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program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execution.</a:t>
            </a:r>
            <a:endParaRPr sz="2000">
              <a:latin typeface="Segoe UI Semilight"/>
              <a:cs typeface="Segoe UI Semilight"/>
            </a:endParaRPr>
          </a:p>
          <a:p>
            <a:pPr marL="355600" marR="1086485" indent="-342900">
              <a:lnSpc>
                <a:spcPct val="120000"/>
              </a:lnSpc>
              <a:spcBef>
                <a:spcPts val="994"/>
              </a:spcBef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Every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object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has</a:t>
            </a:r>
            <a:r>
              <a:rPr sz="2000" b="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attributes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or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properties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(contain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information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describe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state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objects)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and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methods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(consists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things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that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object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knows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how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do)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support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behavior.</a:t>
            </a:r>
            <a:endParaRPr sz="2000">
              <a:latin typeface="Segoe UI Semilight"/>
              <a:cs typeface="Segoe UI Semilight"/>
            </a:endParaRPr>
          </a:p>
          <a:p>
            <a:pPr marL="355600" marR="1318260" indent="-342900">
              <a:lnSpc>
                <a:spcPct val="120000"/>
              </a:lnSpc>
              <a:spcBef>
                <a:spcPts val="1005"/>
              </a:spcBef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Objects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consume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memory</a:t>
            </a:r>
            <a:r>
              <a:rPr sz="2000" b="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space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when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they</a:t>
            </a:r>
            <a:r>
              <a:rPr sz="2000" b="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are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initialized.</a:t>
            </a:r>
            <a:endParaRPr sz="20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480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E.g.,</a:t>
            </a:r>
            <a:r>
              <a:rPr sz="2000"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Employee1,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Employee2,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etc.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…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are</a:t>
            </a:r>
            <a:r>
              <a:rPr sz="2000" b="0" spc="-6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endParaRPr sz="2000">
              <a:latin typeface="Segoe UI Semilight"/>
              <a:cs typeface="Segoe UI Semilight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instance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‘Employee’.</a:t>
            </a:r>
            <a:endParaRPr sz="2000">
              <a:latin typeface="Segoe UI Semilight"/>
              <a:cs typeface="Segoe UI Semi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61988" y="1734311"/>
            <a:ext cx="4718685" cy="3926204"/>
            <a:chOff x="6761988" y="1734311"/>
            <a:chExt cx="4718685" cy="392620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1988" y="4181855"/>
              <a:ext cx="1458468" cy="14782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144" y="4181855"/>
              <a:ext cx="1459992" cy="14782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21823" y="4181855"/>
              <a:ext cx="1458468" cy="1478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0455" y="1734311"/>
              <a:ext cx="1630679" cy="169468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EMPLOYEE</a:t>
            </a:r>
            <a:r>
              <a:rPr spc="-190" dirty="0"/>
              <a:t> </a:t>
            </a:r>
            <a:r>
              <a:rPr spc="-10" dirty="0"/>
              <a:t>CLASS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1480" y="1316736"/>
            <a:ext cx="10858500" cy="4441190"/>
            <a:chOff x="411480" y="1316736"/>
            <a:chExt cx="10858500" cy="4441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2103" y="2132075"/>
              <a:ext cx="6627876" cy="16946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80" y="1316736"/>
              <a:ext cx="4230624" cy="44409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93309" y="1305305"/>
            <a:ext cx="2710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BB9E7"/>
                </a:solidFill>
                <a:latin typeface="Segoe UI Semibold"/>
                <a:cs typeface="Segoe UI Semibold"/>
              </a:rPr>
              <a:t>What</a:t>
            </a:r>
            <a:r>
              <a:rPr sz="2400" b="1" spc="-30" dirty="0">
                <a:solidFill>
                  <a:srgbClr val="4BB9E7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4BB9E7"/>
                </a:solidFill>
                <a:latin typeface="Segoe UI Semibold"/>
                <a:cs typeface="Segoe UI Semibold"/>
              </a:rPr>
              <a:t>is</a:t>
            </a:r>
            <a:r>
              <a:rPr sz="2400" b="1" spc="-35" dirty="0">
                <a:solidFill>
                  <a:srgbClr val="4BB9E7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4BB9E7"/>
                </a:solidFill>
                <a:latin typeface="Segoe UI Semibold"/>
                <a:cs typeface="Segoe UI Semibold"/>
              </a:rPr>
              <a:t>the</a:t>
            </a:r>
            <a:r>
              <a:rPr sz="2400" b="1" spc="-25" dirty="0">
                <a:solidFill>
                  <a:srgbClr val="4BB9E7"/>
                </a:solidFill>
                <a:latin typeface="Segoe UI Semibold"/>
                <a:cs typeface="Segoe UI Semibold"/>
              </a:rPr>
              <a:t> </a:t>
            </a:r>
            <a:r>
              <a:rPr sz="2400" b="1" spc="-10" dirty="0">
                <a:solidFill>
                  <a:srgbClr val="4BB9E7"/>
                </a:solidFill>
                <a:latin typeface="Segoe UI Semibold"/>
                <a:cs typeface="Segoe UI Semibold"/>
              </a:rPr>
              <a:t>Object?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ENCAPSULATION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9811" y="1305305"/>
            <a:ext cx="10953115" cy="49796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It</a:t>
            </a:r>
            <a:r>
              <a:rPr sz="2400" b="1" spc="-5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allows</a:t>
            </a:r>
            <a:r>
              <a:rPr sz="2400" b="1" spc="-3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the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binding</a:t>
            </a:r>
            <a:r>
              <a:rPr sz="24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of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the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data</a:t>
            </a:r>
            <a:r>
              <a:rPr sz="2400" b="1" spc="-5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and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the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logic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together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in</a:t>
            </a:r>
            <a:r>
              <a:rPr sz="24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single</a:t>
            </a:r>
            <a:r>
              <a:rPr sz="24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spc="-10" dirty="0">
                <a:solidFill>
                  <a:srgbClr val="0074AA"/>
                </a:solidFill>
                <a:latin typeface="Segoe UI Semibold"/>
                <a:cs typeface="Segoe UI Semibold"/>
              </a:rPr>
              <a:t>entity.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It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spc="-20" dirty="0">
                <a:solidFill>
                  <a:srgbClr val="0074AA"/>
                </a:solidFill>
                <a:latin typeface="Segoe UI Semibold"/>
                <a:cs typeface="Segoe UI Semibold"/>
              </a:rPr>
              <a:t>also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allows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the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hiding</a:t>
            </a:r>
            <a:r>
              <a:rPr sz="24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of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spc="-10" dirty="0">
                <a:solidFill>
                  <a:srgbClr val="0074AA"/>
                </a:solidFill>
                <a:latin typeface="Segoe UI Semibold"/>
                <a:cs typeface="Segoe UI Semibold"/>
              </a:rPr>
              <a:t>data.</a:t>
            </a:r>
            <a:endParaRPr sz="2400" dirty="0">
              <a:latin typeface="Segoe UI Semibold"/>
              <a:cs typeface="Segoe UI Semibold"/>
            </a:endParaRPr>
          </a:p>
          <a:p>
            <a:pPr marL="355600" marR="4511675" indent="-342900">
              <a:lnSpc>
                <a:spcPct val="120000"/>
              </a:lnSpc>
              <a:spcBef>
                <a:spcPts val="700"/>
              </a:spcBef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allows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highlight>
                  <a:srgbClr val="FFFF00"/>
                </a:highlight>
                <a:latin typeface="Segoe UI Semilight"/>
                <a:cs typeface="Segoe UI Semilight"/>
              </a:rPr>
              <a:t>data-hiding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as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data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specified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is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hidden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other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classes.</a:t>
            </a:r>
            <a:endParaRPr sz="2000" dirty="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Hidden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data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be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restricted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members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that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class.</a:t>
            </a:r>
            <a:endParaRPr sz="2000" dirty="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490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provides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protective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shield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that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prevents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data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endParaRPr sz="2000" dirty="0">
              <a:latin typeface="Segoe UI Semilight"/>
              <a:cs typeface="Segoe UI Semilight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being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accessed</a:t>
            </a:r>
            <a:r>
              <a:rPr sz="20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by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code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outside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this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shield.</a:t>
            </a:r>
            <a:endParaRPr sz="2000" dirty="0">
              <a:latin typeface="Segoe UI Semilight"/>
              <a:cs typeface="Segoe UI Semilight"/>
            </a:endParaRPr>
          </a:p>
          <a:p>
            <a:pPr marL="355600" marR="3759200" indent="-342900">
              <a:lnSpc>
                <a:spcPct val="120000"/>
              </a:lnSpc>
              <a:spcBef>
                <a:spcPts val="994"/>
              </a:spcBef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Levels</a:t>
            </a:r>
            <a:r>
              <a:rPr sz="2000" b="0" spc="-7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are</a:t>
            </a:r>
            <a:r>
              <a:rPr sz="2000" b="0" spc="-7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Public,</a:t>
            </a:r>
            <a:r>
              <a:rPr sz="2000" b="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Protected,</a:t>
            </a:r>
            <a:r>
              <a:rPr sz="2000" b="0" spc="-9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Private,</a:t>
            </a:r>
            <a:r>
              <a:rPr sz="2000" b="0" spc="-7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Internal,</a:t>
            </a:r>
            <a:r>
              <a:rPr sz="2000" b="0" spc="-7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Protected</a:t>
            </a:r>
            <a:r>
              <a:rPr sz="2000" b="0" spc="-8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Internal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Private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Protected.</a:t>
            </a:r>
            <a:endParaRPr sz="2000" dirty="0">
              <a:latin typeface="Segoe UI Semilight"/>
              <a:cs typeface="Segoe UI Semilight"/>
            </a:endParaRPr>
          </a:p>
          <a:p>
            <a:pPr marL="355600" marR="4141470" indent="-342900">
              <a:lnSpc>
                <a:spcPct val="120000"/>
              </a:lnSpc>
              <a:spcBef>
                <a:spcPts val="1000"/>
              </a:spcBef>
              <a:buClr>
                <a:srgbClr val="569FD2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Declaring</a:t>
            </a:r>
            <a:r>
              <a:rPr sz="20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all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variables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as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private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writing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public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properties</a:t>
            </a:r>
            <a:r>
              <a:rPr sz="20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set</a:t>
            </a:r>
            <a:r>
              <a:rPr sz="20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get</a:t>
            </a:r>
            <a:r>
              <a:rPr sz="20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rgbClr val="5D5E60"/>
                </a:solidFill>
                <a:latin typeface="Segoe UI Semilight"/>
                <a:cs typeface="Segoe UI Semilight"/>
              </a:rPr>
              <a:t>values</a:t>
            </a:r>
            <a:r>
              <a:rPr sz="20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of </a:t>
            </a:r>
            <a:r>
              <a:rPr sz="20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variables.</a:t>
            </a:r>
            <a:endParaRPr sz="2000" dirty="0">
              <a:latin typeface="Segoe UI Semilight"/>
              <a:cs typeface="Segoe UI Semi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64195" y="2584704"/>
            <a:ext cx="3846576" cy="308305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1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dirty="0"/>
              <a:t>ACCESSIBILITY</a:t>
            </a:r>
            <a:r>
              <a:rPr spc="-245" dirty="0"/>
              <a:t> </a:t>
            </a:r>
            <a:r>
              <a:rPr spc="-10" dirty="0"/>
              <a:t>LEVELS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7984235" y="3633215"/>
            <a:ext cx="3660775" cy="2310765"/>
          </a:xfrm>
          <a:prstGeom prst="rect">
            <a:avLst/>
          </a:prstGeom>
          <a:solidFill>
            <a:srgbClr val="EB5F2E"/>
          </a:solidFill>
        </p:spPr>
        <p:txBody>
          <a:bodyPr vert="horz" wrap="square" lIns="0" tIns="17399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370"/>
              </a:spcBef>
            </a:pP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private</a:t>
            </a:r>
            <a:r>
              <a:rPr sz="1700" b="1" spc="-1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protected</a:t>
            </a:r>
            <a:endParaRPr sz="1700" dirty="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1985"/>
              </a:spcBef>
            </a:pPr>
            <a:endParaRPr sz="1700" dirty="0">
              <a:latin typeface="Segoe UI Semibold"/>
              <a:cs typeface="Segoe UI Semibold"/>
            </a:endParaRPr>
          </a:p>
          <a:p>
            <a:pPr marL="198120" marR="197485">
              <a:lnSpc>
                <a:spcPct val="110000"/>
              </a:lnSpc>
            </a:pP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Access</a:t>
            </a:r>
            <a:r>
              <a:rPr sz="17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is</a:t>
            </a:r>
            <a:r>
              <a:rPr sz="17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limited</a:t>
            </a:r>
            <a:r>
              <a:rPr sz="17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to</a:t>
            </a:r>
            <a:r>
              <a:rPr sz="17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the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containing</a:t>
            </a:r>
            <a:r>
              <a:rPr sz="17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class</a:t>
            </a:r>
            <a:r>
              <a:rPr sz="17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or</a:t>
            </a:r>
            <a:r>
              <a:rPr sz="17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classes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derived</a:t>
            </a:r>
            <a:r>
              <a:rPr sz="17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from</a:t>
            </a:r>
            <a:r>
              <a:rPr sz="1700" b="1" spc="-6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7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containing</a:t>
            </a:r>
            <a:r>
              <a:rPr sz="17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class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within</a:t>
            </a:r>
            <a:r>
              <a:rPr sz="17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7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current</a:t>
            </a:r>
            <a:r>
              <a:rPr sz="1700" b="1" spc="-8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project.</a:t>
            </a:r>
            <a:endParaRPr sz="1700" dirty="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908" y="1571244"/>
            <a:ext cx="3660775" cy="1943100"/>
          </a:xfrm>
          <a:prstGeom prst="rect">
            <a:avLst/>
          </a:prstGeom>
          <a:solidFill>
            <a:srgbClr val="E22821"/>
          </a:solidFill>
        </p:spPr>
        <p:txBody>
          <a:bodyPr vert="horz" wrap="square" lIns="0" tIns="22225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750"/>
              </a:spcBef>
            </a:pP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private</a:t>
            </a: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2205"/>
              </a:spcBef>
            </a:pPr>
            <a:endParaRPr sz="1800">
              <a:latin typeface="Segoe UI Semibold"/>
              <a:cs typeface="Segoe UI Semibold"/>
            </a:endParaRPr>
          </a:p>
          <a:p>
            <a:pPr marL="194945" marR="1076960">
              <a:lnSpc>
                <a:spcPct val="120000"/>
              </a:lnSpc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Access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is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limited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to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the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containing</a:t>
            </a:r>
            <a:r>
              <a:rPr sz="1800" b="1" spc="-8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class.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4235" y="1571244"/>
            <a:ext cx="3660775" cy="1943100"/>
          </a:xfrm>
          <a:prstGeom prst="rect">
            <a:avLst/>
          </a:prstGeom>
          <a:solidFill>
            <a:srgbClr val="0074AA"/>
          </a:solidFill>
        </p:spPr>
        <p:txBody>
          <a:bodyPr vert="horz" wrap="square" lIns="0" tIns="20256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595"/>
              </a:spcBef>
            </a:pP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internal</a:t>
            </a: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</a:pP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Segoe UI Semibold"/>
              <a:cs typeface="Segoe UI Semibold"/>
            </a:endParaRPr>
          </a:p>
          <a:p>
            <a:pPr marL="17716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Access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is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limited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to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current</a:t>
            </a:r>
            <a:endParaRPr sz="1800">
              <a:latin typeface="Segoe UI Semibold"/>
              <a:cs typeface="Segoe UI Semibold"/>
            </a:endParaRPr>
          </a:p>
          <a:p>
            <a:pPr marL="177165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project.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1571244"/>
            <a:ext cx="3660775" cy="1943100"/>
          </a:xfrm>
          <a:prstGeom prst="rect">
            <a:avLst/>
          </a:prstGeom>
          <a:solidFill>
            <a:srgbClr val="4BB9E7"/>
          </a:solidFill>
        </p:spPr>
        <p:txBody>
          <a:bodyPr vert="horz" wrap="square" lIns="0" tIns="20256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595"/>
              </a:spcBef>
            </a:pP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public</a:t>
            </a: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</a:pP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Segoe UI Semibold"/>
              <a:cs typeface="Segoe UI Semibold"/>
            </a:endParaRPr>
          </a:p>
          <a:p>
            <a:pPr marL="18669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Access</a:t>
            </a:r>
            <a:r>
              <a:rPr sz="18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is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not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restricted.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3633215"/>
            <a:ext cx="3660775" cy="2310765"/>
          </a:xfrm>
          <a:prstGeom prst="rect">
            <a:avLst/>
          </a:prstGeom>
          <a:solidFill>
            <a:srgbClr val="F0605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375"/>
              </a:spcBef>
            </a:pPr>
            <a:r>
              <a:rPr sz="17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protected</a:t>
            </a:r>
            <a:endParaRPr sz="17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1985"/>
              </a:spcBef>
            </a:pPr>
            <a:endParaRPr sz="1700">
              <a:latin typeface="Segoe UI Semibold"/>
              <a:cs typeface="Segoe UI Semibold"/>
            </a:endParaRPr>
          </a:p>
          <a:p>
            <a:pPr marL="186690" marR="721995">
              <a:lnSpc>
                <a:spcPct val="110000"/>
              </a:lnSpc>
            </a:pP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Access</a:t>
            </a:r>
            <a:r>
              <a:rPr sz="17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is</a:t>
            </a:r>
            <a:r>
              <a:rPr sz="17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limited</a:t>
            </a:r>
            <a:r>
              <a:rPr sz="17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to</a:t>
            </a:r>
            <a:r>
              <a:rPr sz="17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the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containing</a:t>
            </a:r>
            <a:r>
              <a:rPr sz="17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class</a:t>
            </a:r>
            <a:r>
              <a:rPr sz="17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or</a:t>
            </a:r>
            <a:r>
              <a:rPr sz="17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classes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derived</a:t>
            </a:r>
            <a:r>
              <a:rPr sz="17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from</a:t>
            </a:r>
            <a:r>
              <a:rPr sz="1700" b="1" spc="-7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7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containing class.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908" y="3633215"/>
            <a:ext cx="3660775" cy="2310765"/>
          </a:xfrm>
          <a:prstGeom prst="rect">
            <a:avLst/>
          </a:prstGeom>
          <a:solidFill>
            <a:srgbClr val="0099D2"/>
          </a:solidFill>
        </p:spPr>
        <p:txBody>
          <a:bodyPr vert="horz" wrap="square" lIns="0" tIns="195580" rIns="0" bIns="0" rtlCol="0">
            <a:spAutoFit/>
          </a:bodyPr>
          <a:lstStyle/>
          <a:p>
            <a:pPr marL="224790" algn="just">
              <a:lnSpc>
                <a:spcPct val="100000"/>
              </a:lnSpc>
              <a:spcBef>
                <a:spcPts val="1540"/>
              </a:spcBef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protected</a:t>
            </a:r>
            <a:r>
              <a:rPr sz="1800" b="1" spc="-9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internal</a:t>
            </a:r>
            <a:endParaRPr sz="1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sz="1800">
              <a:latin typeface="Segoe UI Semibold"/>
              <a:cs typeface="Segoe UI Semibold"/>
            </a:endParaRPr>
          </a:p>
          <a:p>
            <a:pPr marL="224790" marR="233045" algn="just">
              <a:lnSpc>
                <a:spcPct val="120100"/>
              </a:lnSpc>
            </a:pP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Access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is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limited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to</a:t>
            </a:r>
            <a:r>
              <a:rPr sz="18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current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project</a:t>
            </a:r>
            <a:r>
              <a:rPr sz="1800" b="1" spc="-6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or</a:t>
            </a:r>
            <a:r>
              <a:rPr sz="1800" b="1" spc="-7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classes</a:t>
            </a:r>
            <a:r>
              <a:rPr sz="1800" b="1" spc="-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derived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from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 Semibold"/>
                <a:cs typeface="Segoe UI Semibold"/>
              </a:rPr>
              <a:t>containing</a:t>
            </a:r>
            <a:r>
              <a:rPr sz="1800" b="1" spc="-7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class.</a:t>
            </a:r>
            <a:endParaRPr sz="18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38627"/>
              <a:ext cx="12192000" cy="41193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4119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C#</a:t>
            </a:r>
            <a:r>
              <a:rPr spc="-60"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BEBEBE"/>
                </a:solidFill>
              </a:rPr>
              <a:t>SOTI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Confidential</a:t>
            </a:r>
            <a:r>
              <a:rPr sz="900" spc="-3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Only for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use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under</a:t>
            </a:r>
            <a:r>
              <a:rPr sz="900" spc="-2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NDA</a:t>
            </a:r>
            <a:r>
              <a:rPr sz="900" spc="-10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-</a:t>
            </a:r>
            <a:r>
              <a:rPr sz="900" spc="-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Do</a:t>
            </a:r>
            <a:r>
              <a:rPr sz="900" spc="-15" dirty="0">
                <a:solidFill>
                  <a:srgbClr val="BEBEBE"/>
                </a:solidFill>
              </a:rPr>
              <a:t> </a:t>
            </a:r>
            <a:r>
              <a:rPr sz="900" dirty="0">
                <a:solidFill>
                  <a:srgbClr val="BEBEBE"/>
                </a:solidFill>
              </a:rPr>
              <a:t>not</a:t>
            </a:r>
            <a:r>
              <a:rPr sz="900" spc="-10" dirty="0">
                <a:solidFill>
                  <a:srgbClr val="BEBEBE"/>
                </a:solidFill>
              </a:rPr>
              <a:t> distribute</a:t>
            </a: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424992" y="1305305"/>
            <a:ext cx="11299825" cy="28530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31520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property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is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member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that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provides</a:t>
            </a:r>
            <a:r>
              <a:rPr sz="2400" b="1" spc="-3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flexible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mechanism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to</a:t>
            </a:r>
            <a:r>
              <a:rPr sz="2400" b="1" spc="-4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read,</a:t>
            </a:r>
            <a:r>
              <a:rPr sz="24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write,</a:t>
            </a:r>
            <a:r>
              <a:rPr sz="24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spc="-25" dirty="0">
                <a:solidFill>
                  <a:srgbClr val="0074AA"/>
                </a:solidFill>
                <a:latin typeface="Segoe UI Semibold"/>
                <a:cs typeface="Segoe UI Semibold"/>
              </a:rPr>
              <a:t>or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compute</a:t>
            </a:r>
            <a:r>
              <a:rPr sz="2400" b="1" spc="-5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the</a:t>
            </a:r>
            <a:r>
              <a:rPr sz="24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value</a:t>
            </a:r>
            <a:r>
              <a:rPr sz="2400" b="1" spc="-5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of</a:t>
            </a:r>
            <a:r>
              <a:rPr sz="2400" b="1" spc="-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a</a:t>
            </a:r>
            <a:r>
              <a:rPr sz="2400" b="1" spc="-5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0074AA"/>
                </a:solidFill>
                <a:latin typeface="Segoe UI Semibold"/>
                <a:cs typeface="Segoe UI Semibold"/>
              </a:rPr>
              <a:t>private</a:t>
            </a:r>
            <a:r>
              <a:rPr sz="2400" b="1" spc="-5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b="1" spc="-10" dirty="0">
                <a:solidFill>
                  <a:srgbClr val="0074AA"/>
                </a:solidFill>
                <a:latin typeface="Segoe UI Semibold"/>
                <a:cs typeface="Segoe UI Semibold"/>
              </a:rPr>
              <a:t>field.</a:t>
            </a:r>
            <a:endParaRPr sz="2400">
              <a:latin typeface="Segoe UI Semibold"/>
              <a:cs typeface="Segoe UI Semibold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</a:t>
            </a:r>
            <a:r>
              <a:rPr sz="19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be</a:t>
            </a:r>
            <a:r>
              <a:rPr sz="19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used</a:t>
            </a:r>
            <a:r>
              <a:rPr sz="19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as</a:t>
            </a:r>
            <a:r>
              <a:rPr sz="19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if</a:t>
            </a:r>
            <a:r>
              <a:rPr sz="19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they</a:t>
            </a:r>
            <a:r>
              <a:rPr sz="19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are</a:t>
            </a:r>
            <a:r>
              <a:rPr sz="19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data</a:t>
            </a:r>
            <a:r>
              <a:rPr sz="19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members,</a:t>
            </a:r>
            <a:r>
              <a:rPr sz="19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but</a:t>
            </a:r>
            <a:r>
              <a:rPr sz="19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they</a:t>
            </a:r>
            <a:r>
              <a:rPr sz="19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are</a:t>
            </a:r>
            <a:r>
              <a:rPr sz="19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special</a:t>
            </a:r>
            <a:r>
              <a:rPr sz="19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methods</a:t>
            </a:r>
            <a:r>
              <a:rPr sz="19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called</a:t>
            </a:r>
            <a:r>
              <a:rPr sz="1900" b="0" spc="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accessors.</a:t>
            </a:r>
            <a:endParaRPr sz="19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Enable</a:t>
            </a:r>
            <a:r>
              <a:rPr sz="19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19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19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19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expose</a:t>
            </a:r>
            <a:r>
              <a:rPr sz="19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19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public</a:t>
            </a:r>
            <a:r>
              <a:rPr sz="19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way</a:t>
            </a:r>
            <a:r>
              <a:rPr sz="19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1900" b="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getting</a:t>
            </a:r>
            <a:r>
              <a:rPr sz="1900" b="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19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setting</a:t>
            </a:r>
            <a:r>
              <a:rPr sz="1900" b="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values,</a:t>
            </a:r>
            <a:r>
              <a:rPr sz="19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while</a:t>
            </a:r>
            <a:r>
              <a:rPr sz="19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hiding</a:t>
            </a:r>
            <a:r>
              <a:rPr sz="19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implementation.</a:t>
            </a:r>
            <a:endParaRPr sz="19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22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19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get</a:t>
            </a:r>
            <a:r>
              <a:rPr sz="19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property</a:t>
            </a:r>
            <a:r>
              <a:rPr sz="1900" b="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accessor</a:t>
            </a:r>
            <a:r>
              <a:rPr sz="19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19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used</a:t>
            </a:r>
            <a:r>
              <a:rPr sz="19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19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return</a:t>
            </a:r>
            <a:r>
              <a:rPr sz="19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19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property</a:t>
            </a:r>
            <a:r>
              <a:rPr sz="19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value,</a:t>
            </a:r>
            <a:r>
              <a:rPr sz="19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19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1900" b="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set</a:t>
            </a:r>
            <a:r>
              <a:rPr sz="19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property</a:t>
            </a:r>
            <a:r>
              <a:rPr sz="1900" b="0" spc="-5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accessor</a:t>
            </a:r>
            <a:r>
              <a:rPr sz="19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19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used</a:t>
            </a:r>
            <a:r>
              <a:rPr sz="19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1900" b="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assign</a:t>
            </a:r>
            <a:endParaRPr sz="1900">
              <a:latin typeface="Segoe UI Semilight"/>
              <a:cs typeface="Segoe UI Semilight"/>
            </a:endParaRPr>
          </a:p>
          <a:p>
            <a:pPr marL="355600">
              <a:lnSpc>
                <a:spcPct val="100000"/>
              </a:lnSpc>
              <a:spcBef>
                <a:spcPts val="229"/>
              </a:spcBef>
            </a:pP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19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new</a:t>
            </a:r>
            <a:r>
              <a:rPr sz="19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value.</a:t>
            </a:r>
            <a:endParaRPr sz="19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1235"/>
              </a:spcBef>
              <a:buClr>
                <a:srgbClr val="569FD2"/>
              </a:buClr>
              <a:buFont typeface="Arial"/>
              <a:buChar char="•"/>
              <a:tabLst>
                <a:tab pos="354965" algn="l"/>
              </a:tabLst>
            </a:pP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Properties</a:t>
            </a:r>
            <a:r>
              <a:rPr sz="19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can</a:t>
            </a:r>
            <a:r>
              <a:rPr sz="19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be</a:t>
            </a:r>
            <a:r>
              <a:rPr sz="19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read-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write,</a:t>
            </a:r>
            <a:r>
              <a:rPr sz="1900" b="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read-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only</a:t>
            </a:r>
            <a:r>
              <a:rPr sz="1900" b="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dirty="0">
                <a:solidFill>
                  <a:srgbClr val="5D5E60"/>
                </a:solidFill>
                <a:latin typeface="Segoe UI Semilight"/>
                <a:cs typeface="Segoe UI Semilight"/>
              </a:rPr>
              <a:t>or</a:t>
            </a:r>
            <a:r>
              <a:rPr sz="1900" b="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1900" b="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write-only.</a:t>
            </a:r>
            <a:endParaRPr sz="1900">
              <a:latin typeface="Segoe UI Semilight"/>
              <a:cs typeface="Segoe UI Semi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387" y="4315967"/>
            <a:ext cx="11402695" cy="17754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2705" rIns="0" bIns="0" rtlCol="0">
            <a:spAutoFit/>
          </a:bodyPr>
          <a:lstStyle/>
          <a:p>
            <a:pPr marL="92075">
              <a:lnSpc>
                <a:spcPts val="2400"/>
              </a:lnSpc>
              <a:spcBef>
                <a:spcPts val="415"/>
              </a:spcBef>
            </a:pPr>
            <a:r>
              <a:rPr sz="2000" b="1" dirty="0">
                <a:solidFill>
                  <a:srgbClr val="7B7C81"/>
                </a:solidFill>
                <a:latin typeface="Arial"/>
                <a:cs typeface="Arial"/>
              </a:rPr>
              <a:t>The</a:t>
            </a:r>
            <a:r>
              <a:rPr sz="2000" b="1" spc="-35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B7C81"/>
                </a:solidFill>
                <a:latin typeface="Arial"/>
                <a:cs typeface="Arial"/>
              </a:rPr>
              <a:t>syntax</a:t>
            </a:r>
            <a:r>
              <a:rPr sz="2000" b="1" spc="-25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B7C81"/>
                </a:solidFill>
                <a:latin typeface="Arial"/>
                <a:cs typeface="Arial"/>
              </a:rPr>
              <a:t>for</a:t>
            </a:r>
            <a:r>
              <a:rPr sz="2000" b="1" spc="-60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B7C81"/>
                </a:solidFill>
                <a:latin typeface="Arial"/>
                <a:cs typeface="Arial"/>
              </a:rPr>
              <a:t>Defining</a:t>
            </a:r>
            <a:r>
              <a:rPr sz="2000" b="1" spc="-50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7B7C81"/>
                </a:solidFill>
                <a:latin typeface="Arial"/>
                <a:cs typeface="Arial"/>
              </a:rPr>
              <a:t>Properties: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ts val="2160"/>
              </a:lnSpc>
            </a:pP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&lt;access_modifier&gt;</a:t>
            </a:r>
            <a:r>
              <a:rPr sz="1800" spc="-7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&lt;return_type&gt;</a:t>
            </a:r>
            <a:r>
              <a:rPr sz="1800" spc="-6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7B7C81"/>
                </a:solidFill>
                <a:latin typeface="Consolas"/>
                <a:cs typeface="Consolas"/>
              </a:rPr>
              <a:t>&lt;property_name&gt;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800" spc="-50" dirty="0">
                <a:solidFill>
                  <a:srgbClr val="7B7C81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265" marR="9172575">
              <a:lnSpc>
                <a:spcPct val="100000"/>
              </a:lnSpc>
            </a:pP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get</a:t>
            </a:r>
            <a:r>
              <a:rPr sz="1800" spc="-1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{</a:t>
            </a:r>
            <a:r>
              <a:rPr sz="1800" spc="-1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//</a:t>
            </a:r>
            <a:r>
              <a:rPr sz="1800" spc="-2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body</a:t>
            </a:r>
            <a:r>
              <a:rPr sz="1800" spc="-2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7B7C81"/>
                </a:solidFill>
                <a:latin typeface="Consolas"/>
                <a:cs typeface="Consolas"/>
              </a:rPr>
              <a:t>}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set</a:t>
            </a:r>
            <a:r>
              <a:rPr sz="1800" spc="-1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{</a:t>
            </a:r>
            <a:r>
              <a:rPr sz="1800" spc="-1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//</a:t>
            </a:r>
            <a:r>
              <a:rPr sz="1800" spc="-2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body</a:t>
            </a:r>
            <a:r>
              <a:rPr sz="1800" spc="-2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7B7C81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800" spc="-50" dirty="0">
                <a:solidFill>
                  <a:srgbClr val="7B7C81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6165</TotalTime>
  <Words>2094</Words>
  <Application>Microsoft Office PowerPoint</Application>
  <PresentationFormat>Widescreen</PresentationFormat>
  <Paragraphs>267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Consolas</vt:lpstr>
      <vt:lpstr>Segoe UI Black</vt:lpstr>
      <vt:lpstr>Segoe UI Light</vt:lpstr>
      <vt:lpstr>Segoe UI Semibold</vt:lpstr>
      <vt:lpstr>Segoe UI Semilight</vt:lpstr>
      <vt:lpstr>Times New Roman</vt:lpstr>
      <vt:lpstr>Office Theme</vt:lpstr>
      <vt:lpstr>OOPS CONCEPTS</vt:lpstr>
      <vt:lpstr>Agenda</vt:lpstr>
      <vt:lpstr>OOPS</vt:lpstr>
      <vt:lpstr>CLASS</vt:lpstr>
      <vt:lpstr>OBJECT</vt:lpstr>
      <vt:lpstr>EMPLOYEE CLASS</vt:lpstr>
      <vt:lpstr>ENCAPSULATION</vt:lpstr>
      <vt:lpstr>ACCESSIBILITY LEVELS</vt:lpstr>
      <vt:lpstr>C# PROPERTIES</vt:lpstr>
      <vt:lpstr>C# PROPERTIES IN EMPLOYEE CLASS</vt:lpstr>
      <vt:lpstr>ABSTRACTION</vt:lpstr>
      <vt:lpstr>INTERFACE</vt:lpstr>
      <vt:lpstr>INTERFACE FOR EMPLOYEE CLASS</vt:lpstr>
      <vt:lpstr>ABSTRACT CLASS</vt:lpstr>
      <vt:lpstr>ABSTRACT CLASS FOR EMPLOYEE CLASS</vt:lpstr>
      <vt:lpstr>ABSTRACT CLASS VS INTERFACE</vt:lpstr>
      <vt:lpstr>ENCAPSULATION VS ABSTRACTION</vt:lpstr>
      <vt:lpstr>INHERITANCE</vt:lpstr>
      <vt:lpstr>INHERITANCE</vt:lpstr>
      <vt:lpstr>INHERITANCE TYPE</vt:lpstr>
      <vt:lpstr>INHERITED CLASSES FROM EMPLOYEE CLASS</vt:lpstr>
      <vt:lpstr>POLYMORPHISM</vt:lpstr>
      <vt:lpstr>COMPILE-TIME POLYMORPHISM</vt:lpstr>
      <vt:lpstr>RUN-TIME POLYMORPHISM</vt:lpstr>
      <vt:lpstr>SOLID - Single Responsibility Principle (SRP)</vt:lpstr>
      <vt:lpstr>SOLID - Open/Closed Principle (OCP)</vt:lpstr>
      <vt:lpstr>SOLID - Liskov Substitution Principle (LSP)</vt:lpstr>
      <vt:lpstr>SOLID - Interface Segregation Principle (ISP)</vt:lpstr>
      <vt:lpstr>SOLID - Dependency Inversion Principle (DIP)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Petracco</dc:creator>
  <cp:lastModifiedBy>Aiswarya Ks</cp:lastModifiedBy>
  <cp:revision>5</cp:revision>
  <dcterms:created xsi:type="dcterms:W3CDTF">2023-12-29T07:09:47Z</dcterms:created>
  <dcterms:modified xsi:type="dcterms:W3CDTF">2024-01-26T11:55:45Z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2023-12-29T00:00:00Z</vt:filetime>
  </property>
  <property fmtid="{D5CDD505-2E9C-101B-9397-08002B2CF9AE}" pid="5" name="Producer">
    <vt:lpwstr>Microsoft® PowerPoint® for Microsoft 365</vt:lpwstr>
  </property>
</Properties>
</file>