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1669" r:id="rId3"/>
    <p:sldId id="16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1675" r:id="rId18"/>
    <p:sldId id="271" r:id="rId19"/>
    <p:sldId id="272" r:id="rId20"/>
    <p:sldId id="275" r:id="rId21"/>
    <p:sldId id="276" r:id="rId22"/>
    <p:sldId id="1670" r:id="rId23"/>
    <p:sldId id="1677" r:id="rId24"/>
    <p:sldId id="1678" r:id="rId25"/>
    <p:sldId id="1679" r:id="rId26"/>
    <p:sldId id="1676" r:id="rId27"/>
    <p:sldId id="1681" r:id="rId28"/>
    <p:sldId id="273" r:id="rId29"/>
    <p:sldId id="27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92C5-8A4F-488F-8F59-AC7B7604968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9FC56-8175-4E89-84CD-11C924C6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1B4BA-6B84-4529-9D98-2CEBB4EB0A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1B4BA-6B84-4529-9D98-2CEBB4EB0A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38627"/>
            <a:ext cx="12192000" cy="41193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1611" y="6248400"/>
            <a:ext cx="1301496" cy="35509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2000" cy="6211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811" y="528649"/>
            <a:ext cx="1135237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1611" y="6248400"/>
            <a:ext cx="1301496" cy="3550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38627"/>
            <a:ext cx="12192000" cy="41193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41193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11611" y="6248400"/>
            <a:ext cx="1301496" cy="3550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1611" y="6248400"/>
            <a:ext cx="1301496" cy="3550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EBEBE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F0D4EA0-D3B4-4B8D-BD0F-57282BACC0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63C5E9-1E6C-4C7A-9B5B-E235DDC40A13}"/>
              </a:ext>
            </a:extLst>
          </p:cNvPr>
          <p:cNvSpPr/>
          <p:nvPr userDrawn="1"/>
        </p:nvSpPr>
        <p:spPr>
          <a:xfrm rot="5400000">
            <a:off x="4035942" y="-1298058"/>
            <a:ext cx="4120116" cy="1219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 txBox="1">
            <a:spLocks/>
          </p:cNvSpPr>
          <p:nvPr userDrawn="1"/>
        </p:nvSpPr>
        <p:spPr>
          <a:xfrm>
            <a:off x="356250" y="6359235"/>
            <a:ext cx="5144070" cy="3991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400" kern="1200" dirty="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CA" sz="900" kern="1200" dirty="0">
                <a:solidFill>
                  <a:schemeClr val="bg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+mj-ea"/>
                <a:cs typeface="Segoe UI Semibold" panose="020B0702040204020203" pitchFamily="34" charset="0"/>
              </a:rPr>
              <a:t>SOTI Confidential - Only for use under NDA - Do not distribute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6248219"/>
            <a:ext cx="1302727" cy="3547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EC5DE3-06DB-44F1-BE23-6239D7E959AD}"/>
              </a:ext>
            </a:extLst>
          </p:cNvPr>
          <p:cNvSpPr/>
          <p:nvPr userDrawn="1"/>
        </p:nvSpPr>
        <p:spPr>
          <a:xfrm rot="16200000">
            <a:off x="4035942" y="-4035942"/>
            <a:ext cx="4120116" cy="1219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0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1198" y="2544902"/>
            <a:ext cx="468960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811" y="1305305"/>
            <a:ext cx="11352377" cy="3453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051" y="6367781"/>
            <a:ext cx="311975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EBEBE"/>
                </a:solidFill>
                <a:latin typeface="Segoe UI Semilight"/>
                <a:cs typeface="Segoe UI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learn.microsoft.com/en-us/dotnet/standard/design-guidelines/using-standard-exception-typ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3183(v=vs.90)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39" y="0"/>
              <a:ext cx="897636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466832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1" y="583691"/>
              <a:ext cx="2104644" cy="5730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051" y="1621916"/>
            <a:ext cx="49498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99D2"/>
                </a:solidFill>
              </a:rPr>
              <a:t>ADVANCE</a:t>
            </a:r>
            <a:r>
              <a:rPr spc="-100" dirty="0">
                <a:solidFill>
                  <a:srgbClr val="0099D2"/>
                </a:solidFill>
              </a:rPr>
              <a:t> </a:t>
            </a:r>
            <a:r>
              <a:rPr dirty="0">
                <a:solidFill>
                  <a:srgbClr val="0099D2"/>
                </a:solidFill>
              </a:rPr>
              <a:t>C# </a:t>
            </a:r>
            <a:r>
              <a:rPr spc="-1655" dirty="0">
                <a:solidFill>
                  <a:srgbClr val="0099D2"/>
                </a:solidFill>
              </a:rPr>
              <a:t> </a:t>
            </a:r>
            <a:r>
              <a:rPr dirty="0">
                <a:solidFill>
                  <a:srgbClr val="0099D2"/>
                </a:solidFill>
              </a:rPr>
              <a:t>CONCEPTS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8767" y="3825928"/>
            <a:ext cx="3239135" cy="122982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solidFill>
                  <a:srgbClr val="0099D2"/>
                </a:solidFill>
                <a:latin typeface="Segoe UI Semilight"/>
                <a:cs typeface="Segoe UI Semilight"/>
              </a:rPr>
              <a:t>Presenter</a:t>
            </a:r>
            <a:endParaRPr sz="2000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lang="en-US" sz="2800" spc="-10" dirty="0">
                <a:solidFill>
                  <a:srgbClr val="0099D2"/>
                </a:solidFill>
                <a:latin typeface="Segoe UI Semilight"/>
                <a:cs typeface="Segoe UI Semilight"/>
              </a:rPr>
              <a:t>Kushagra Kapoor</a:t>
            </a:r>
            <a:br>
              <a:rPr lang="en-US" sz="2800" spc="-10" dirty="0">
                <a:solidFill>
                  <a:srgbClr val="0099D2"/>
                </a:solidFill>
                <a:latin typeface="Segoe UI Semilight"/>
                <a:cs typeface="Segoe UI Semilight"/>
              </a:rPr>
            </a:br>
            <a:r>
              <a:rPr lang="en-US" sz="2800" spc="-10" dirty="0">
                <a:solidFill>
                  <a:srgbClr val="0099D2"/>
                </a:solidFill>
                <a:latin typeface="Segoe UI Semilight"/>
                <a:cs typeface="Segoe UI Semilight"/>
              </a:rPr>
              <a:t>Mayukh Sinha</a:t>
            </a:r>
            <a:endParaRPr sz="2800" dirty="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602" y="562102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99D2"/>
                </a:solidFill>
              </a:rPr>
              <a:t>BASIC</a:t>
            </a:r>
            <a:r>
              <a:rPr sz="3600" spc="-45" dirty="0">
                <a:solidFill>
                  <a:srgbClr val="0099D2"/>
                </a:solidFill>
              </a:rPr>
              <a:t> </a:t>
            </a:r>
            <a:r>
              <a:rPr sz="3600" dirty="0">
                <a:solidFill>
                  <a:srgbClr val="0099D2"/>
                </a:solidFill>
              </a:rPr>
              <a:t>DICTIONARY</a:t>
            </a:r>
            <a:r>
              <a:rPr sz="3600" spc="-80" dirty="0">
                <a:solidFill>
                  <a:srgbClr val="0099D2"/>
                </a:solidFill>
              </a:rPr>
              <a:t> </a:t>
            </a:r>
            <a:r>
              <a:rPr sz="3600" spc="-5" dirty="0">
                <a:solidFill>
                  <a:srgbClr val="0099D2"/>
                </a:solidFill>
              </a:rPr>
              <a:t>OPERATIONS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9444" y="4794503"/>
            <a:ext cx="5425440" cy="1446530"/>
          </a:xfrm>
          <a:prstGeom prst="rect">
            <a:avLst/>
          </a:prstGeom>
          <a:solidFill>
            <a:srgbClr val="EB5F2E"/>
          </a:solidFill>
        </p:spPr>
        <p:txBody>
          <a:bodyPr vert="horz" wrap="square" lIns="0" tIns="7112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560"/>
              </a:spcBef>
            </a:pPr>
            <a:r>
              <a:rPr sz="18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Remove</a:t>
            </a:r>
            <a:r>
              <a:rPr sz="18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Semibold"/>
                <a:cs typeface="Segoe UI Semibold"/>
              </a:rPr>
              <a:t>an</a:t>
            </a:r>
            <a:r>
              <a:rPr sz="1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Item</a:t>
            </a:r>
            <a:r>
              <a:rPr sz="1800" dirty="0">
                <a:solidFill>
                  <a:srgbClr val="FFFFFF"/>
                </a:solidFill>
                <a:latin typeface="Segoe UI Semibold"/>
                <a:cs typeface="Segoe UI Semibold"/>
              </a:rPr>
              <a:t> or</a:t>
            </a:r>
            <a:r>
              <a:rPr sz="18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all</a:t>
            </a:r>
            <a:r>
              <a:rPr sz="18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Items</a:t>
            </a:r>
            <a:endParaRPr sz="1800">
              <a:latin typeface="Segoe UI Semibold"/>
              <a:cs typeface="Segoe UI Semibold"/>
            </a:endParaRPr>
          </a:p>
          <a:p>
            <a:pPr marL="757555" marR="1741170">
              <a:lnSpc>
                <a:spcPct val="142800"/>
              </a:lnSpc>
              <a:spcBef>
                <a:spcPts val="10"/>
              </a:spcBef>
            </a:pPr>
            <a:r>
              <a:rPr sz="1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AuthorDictionary.Remove(1) </a:t>
            </a:r>
            <a:r>
              <a:rPr sz="1800" spc="-48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AuthorDictionary.Clear();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9444" y="1383791"/>
            <a:ext cx="5425440" cy="3267710"/>
          </a:xfrm>
          <a:prstGeom prst="rect">
            <a:avLst/>
          </a:prstGeom>
          <a:solidFill>
            <a:srgbClr val="0074AA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73596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Accessing</a:t>
            </a:r>
            <a:r>
              <a:rPr sz="12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elements</a:t>
            </a:r>
            <a:r>
              <a:rPr sz="12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dictionary</a:t>
            </a:r>
            <a:endParaRPr sz="1200">
              <a:latin typeface="Segoe UI Semibold"/>
              <a:cs typeface="Segoe UI Semibold"/>
            </a:endParaRPr>
          </a:p>
          <a:p>
            <a:pPr marL="735965">
              <a:lnSpc>
                <a:spcPct val="100000"/>
              </a:lnSpc>
              <a:spcBef>
                <a:spcPts val="795"/>
              </a:spcBef>
            </a:pP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r>
              <a:rPr sz="12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Key:</a:t>
            </a:r>
            <a:endParaRPr sz="1200">
              <a:latin typeface="Segoe UI Semibold"/>
              <a:cs typeface="Segoe UI Semibold"/>
            </a:endParaRPr>
          </a:p>
          <a:p>
            <a:pPr marL="735965" marR="2364105">
              <a:lnSpc>
                <a:spcPts val="2230"/>
              </a:lnSpc>
              <a:spcBef>
                <a:spcPts val="195"/>
              </a:spcBef>
            </a:pPr>
            <a:r>
              <a:rPr sz="12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String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authorInfo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=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AuthorList[2]; </a:t>
            </a:r>
            <a:r>
              <a:rPr sz="1200" spc="-3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Iterating</a:t>
            </a:r>
            <a:r>
              <a:rPr sz="12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through</a:t>
            </a:r>
            <a:r>
              <a:rPr sz="12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dictionary :</a:t>
            </a:r>
            <a:endParaRPr sz="1200">
              <a:latin typeface="Segoe UI Semibold"/>
              <a:cs typeface="Segoe UI Semibold"/>
            </a:endParaRPr>
          </a:p>
          <a:p>
            <a:pPr marL="735965">
              <a:lnSpc>
                <a:spcPct val="100000"/>
              </a:lnSpc>
              <a:spcBef>
                <a:spcPts val="585"/>
              </a:spcBef>
            </a:pP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foreach</a:t>
            </a:r>
            <a:r>
              <a:rPr sz="12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(KeyValuePair&lt;int,</a:t>
            </a:r>
            <a:r>
              <a:rPr sz="1200" spc="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string&gt;</a:t>
            </a:r>
            <a:r>
              <a:rPr sz="1200" spc="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</a:t>
            </a:r>
            <a:r>
              <a:rPr sz="12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in AuthorDictionary)</a:t>
            </a:r>
            <a:endParaRPr sz="1200">
              <a:latin typeface="Segoe UI Semibold"/>
              <a:cs typeface="Segoe UI Semibold"/>
            </a:endParaRPr>
          </a:p>
          <a:p>
            <a:pPr marL="73596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{</a:t>
            </a:r>
            <a:endParaRPr sz="1200">
              <a:latin typeface="Segoe UI Semibold"/>
              <a:cs typeface="Segoe UI Semibold"/>
            </a:endParaRPr>
          </a:p>
          <a:p>
            <a:pPr marL="1193800" marR="384175">
              <a:lnSpc>
                <a:spcPct val="120000"/>
              </a:lnSpc>
              <a:spcBef>
                <a:spcPts val="509"/>
              </a:spcBef>
            </a:pP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Console.WriteLine("Key:</a:t>
            </a:r>
            <a:r>
              <a:rPr sz="1200" spc="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{0}, </a:t>
            </a:r>
            <a:r>
              <a:rPr sz="12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Value:</a:t>
            </a:r>
            <a:r>
              <a:rPr sz="12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{1}",</a:t>
            </a:r>
            <a:r>
              <a:rPr sz="12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author.Key,</a:t>
            </a:r>
            <a:r>
              <a:rPr sz="12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 </a:t>
            </a:r>
            <a:r>
              <a:rPr sz="1200" spc="-3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or.Value);</a:t>
            </a:r>
            <a:endParaRPr sz="1200">
              <a:latin typeface="Segoe UI Semibold"/>
              <a:cs typeface="Segoe UI Semibold"/>
            </a:endParaRPr>
          </a:p>
          <a:p>
            <a:pPr marL="692150">
              <a:lnSpc>
                <a:spcPct val="100000"/>
              </a:lnSpc>
              <a:spcBef>
                <a:spcPts val="1280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}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383791"/>
            <a:ext cx="5515610" cy="2260600"/>
          </a:xfrm>
          <a:prstGeom prst="rect">
            <a:avLst/>
          </a:prstGeom>
          <a:solidFill>
            <a:srgbClr val="4BB9E7"/>
          </a:solidFill>
        </p:spPr>
        <p:txBody>
          <a:bodyPr vert="horz" wrap="square" lIns="0" tIns="183515" rIns="0" bIns="0" rtlCol="0">
            <a:spAutoFit/>
          </a:bodyPr>
          <a:lstStyle/>
          <a:p>
            <a:pPr marL="643890" marR="321945">
              <a:lnSpc>
                <a:spcPct val="110000"/>
              </a:lnSpc>
              <a:spcBef>
                <a:spcPts val="1445"/>
              </a:spcBef>
            </a:pP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Dictionary&lt;int,string&gt;</a:t>
            </a:r>
            <a:r>
              <a:rPr sz="16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</a:t>
            </a:r>
            <a:r>
              <a:rPr sz="1600" spc="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= new</a:t>
            </a:r>
            <a:r>
              <a:rPr sz="16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D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ictionary&lt;int,</a:t>
            </a: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string&gt;();</a:t>
            </a:r>
            <a:endParaRPr sz="1600">
              <a:latin typeface="Segoe UI Semibold"/>
              <a:cs typeface="Segoe UI Semibold"/>
            </a:endParaRPr>
          </a:p>
          <a:p>
            <a:pPr marL="643890" marR="932180">
              <a:lnSpc>
                <a:spcPct val="1361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AuthorDictionary.Add(1,"Mahesh</a:t>
            </a:r>
            <a:r>
              <a:rPr sz="1600" spc="7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Chand");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AuthorDictionary.Add(2,"Praveen</a:t>
            </a:r>
            <a:r>
              <a:rPr sz="1600" spc="7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Kumar");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AuthorDictionary.Add(3,"Raj</a:t>
            </a:r>
            <a:r>
              <a:rPr sz="1600" spc="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Kumar");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AuthorDictionary.Add(4,"Mahesh</a:t>
            </a:r>
            <a:r>
              <a:rPr sz="1600" spc="6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Chand");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750564"/>
            <a:ext cx="5515610" cy="1053465"/>
          </a:xfrm>
          <a:prstGeom prst="rect">
            <a:avLst/>
          </a:prstGeom>
          <a:solidFill>
            <a:srgbClr val="F06050"/>
          </a:solidFill>
        </p:spPr>
        <p:txBody>
          <a:bodyPr vert="horz" wrap="square" lIns="0" tIns="213995" rIns="0" bIns="0" rtlCol="0">
            <a:spAutoFit/>
          </a:bodyPr>
          <a:lstStyle/>
          <a:p>
            <a:pPr marL="643890">
              <a:lnSpc>
                <a:spcPct val="100000"/>
              </a:lnSpc>
              <a:spcBef>
                <a:spcPts val="1685"/>
              </a:spcBef>
            </a:pP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Count</a:t>
            </a:r>
            <a:r>
              <a:rPr sz="18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Semibold"/>
                <a:cs typeface="Segoe UI Semibold"/>
              </a:rPr>
              <a:t>Elements</a:t>
            </a:r>
            <a:r>
              <a:rPr sz="18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Semibold"/>
                <a:cs typeface="Segoe UI Semibold"/>
              </a:rPr>
              <a:t>Dictionary</a:t>
            </a:r>
            <a:endParaRPr sz="1800">
              <a:latin typeface="Segoe UI Semibold"/>
              <a:cs typeface="Segoe UI Semibold"/>
            </a:endParaRPr>
          </a:p>
          <a:p>
            <a:pPr marL="64389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AuthorDictionary.Count;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910328"/>
            <a:ext cx="5515610" cy="1330960"/>
          </a:xfrm>
          <a:prstGeom prst="rect">
            <a:avLst/>
          </a:prstGeom>
          <a:solidFill>
            <a:srgbClr val="0099D2"/>
          </a:solidFill>
        </p:spPr>
        <p:txBody>
          <a:bodyPr vert="horz" wrap="square" lIns="0" tIns="97155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765"/>
              </a:spcBef>
            </a:pP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Find</a:t>
            </a:r>
            <a:r>
              <a:rPr sz="15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key</a:t>
            </a:r>
            <a:r>
              <a:rPr sz="15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&amp;</a:t>
            </a:r>
            <a:r>
              <a:rPr sz="15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value</a:t>
            </a:r>
            <a:endParaRPr sz="1500">
              <a:latin typeface="Segoe UI Semibold"/>
              <a:cs typeface="Segoe UI Semibold"/>
            </a:endParaRPr>
          </a:p>
          <a:p>
            <a:pPr marL="681990" marR="438150">
              <a:lnSpc>
                <a:spcPct val="147300"/>
              </a:lnSpc>
              <a:spcBef>
                <a:spcPts val="15"/>
              </a:spcBef>
            </a:pP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AuthorDictionary.ContainsKey(1); </a:t>
            </a: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AuthorDictionary.ContainsValue("Mahesh</a:t>
            </a:r>
            <a:r>
              <a:rPr sz="1500" spc="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Chand");</a:t>
            </a:r>
            <a:endParaRPr sz="15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1981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</a:rPr>
              <a:t>STACKS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1305305"/>
            <a:ext cx="5765800" cy="466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LIFO</a:t>
            </a:r>
            <a:r>
              <a:rPr sz="2400" spc="-3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structure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20100"/>
              </a:lnSpc>
              <a:spcBef>
                <a:spcPts val="1715"/>
              </a:spcBef>
            </a:pP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Stack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represents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 last-in, first 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out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collection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objects. 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Stack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accepts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null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as a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valid value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 allows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duplicate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elements.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Stack</a:t>
            </a:r>
            <a:r>
              <a:rPr sz="2000" spc="-8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operations: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Push: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you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add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item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 the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list.</a:t>
            </a:r>
            <a:endParaRPr sz="2000">
              <a:latin typeface="Segoe UI Semilight"/>
              <a:cs typeface="Segoe UI Semilight"/>
            </a:endParaRPr>
          </a:p>
          <a:p>
            <a:pPr marL="12700" marR="874394">
              <a:lnSpc>
                <a:spcPct val="161500"/>
              </a:lnSpc>
              <a:spcBef>
                <a:spcPts val="5"/>
              </a:spcBef>
            </a:pP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Pop: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you remove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item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list. </a:t>
            </a:r>
            <a:r>
              <a:rPr sz="2000" spc="-5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Peek: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Returns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top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element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 the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list.</a:t>
            </a:r>
            <a:endParaRPr sz="20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</a:pPr>
            <a:endParaRPr sz="26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Realtime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Example: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Undo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mechanism</a:t>
            </a:r>
            <a:endParaRPr sz="2000">
              <a:latin typeface="Segoe UI Semilight"/>
              <a:cs typeface="Segoe UI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9703" y="1942973"/>
            <a:ext cx="7364095" cy="4892675"/>
            <a:chOff x="4489703" y="1942973"/>
            <a:chExt cx="7364095" cy="4892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9703" y="4462272"/>
              <a:ext cx="2663952" cy="23728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3655" y="1946148"/>
              <a:ext cx="4696967" cy="35951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53655" y="1946148"/>
              <a:ext cx="4697095" cy="3595370"/>
            </a:xfrm>
            <a:custGeom>
              <a:avLst/>
              <a:gdLst/>
              <a:ahLst/>
              <a:cxnLst/>
              <a:rect l="l" t="t" r="r" b="b"/>
              <a:pathLst>
                <a:path w="4697095" h="3595370">
                  <a:moveTo>
                    <a:pt x="0" y="3595116"/>
                  </a:moveTo>
                  <a:lnTo>
                    <a:pt x="4696967" y="3595116"/>
                  </a:lnTo>
                  <a:lnTo>
                    <a:pt x="4696967" y="0"/>
                  </a:lnTo>
                  <a:lnTo>
                    <a:pt x="0" y="0"/>
                  </a:lnTo>
                  <a:lnTo>
                    <a:pt x="0" y="3595116"/>
                  </a:lnTo>
                  <a:close/>
                </a:path>
              </a:pathLst>
            </a:custGeom>
            <a:ln w="6350">
              <a:solidFill>
                <a:srgbClr val="79C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4343" y="2185416"/>
              <a:ext cx="4355592" cy="315315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2016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99D2"/>
                </a:solidFill>
              </a:rPr>
              <a:t>QUEUES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1305305"/>
            <a:ext cx="7011670" cy="477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74AA"/>
                </a:solidFill>
                <a:latin typeface="Segoe UI Semibold"/>
                <a:cs typeface="Segoe UI Semibold"/>
              </a:rPr>
              <a:t>Represents</a:t>
            </a:r>
            <a:r>
              <a:rPr sz="2400" spc="1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a</a:t>
            </a:r>
            <a:r>
              <a:rPr sz="2400" spc="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first-in,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first-out</a:t>
            </a:r>
            <a:r>
              <a:rPr sz="2400" spc="1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collection</a:t>
            </a:r>
            <a:r>
              <a:rPr sz="2400" spc="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25" dirty="0">
                <a:solidFill>
                  <a:srgbClr val="0074AA"/>
                </a:solidFill>
                <a:latin typeface="Segoe UI Semibold"/>
                <a:cs typeface="Segoe UI Semibold"/>
              </a:rPr>
              <a:t>of</a:t>
            </a:r>
            <a:r>
              <a:rPr sz="2400" spc="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objects.</a:t>
            </a:r>
            <a:endParaRPr sz="2400">
              <a:latin typeface="Segoe UI Semibold"/>
              <a:cs typeface="Segoe UI Semibold"/>
            </a:endParaRPr>
          </a:p>
          <a:p>
            <a:pPr marL="12700" marR="424180">
              <a:lnSpc>
                <a:spcPct val="120100"/>
              </a:lnSpc>
              <a:spcBef>
                <a:spcPts val="1715"/>
              </a:spcBef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Queues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used when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we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need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access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information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same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order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that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stored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collection.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Enqueue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–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Adds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object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end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queue.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Dequeue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–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Removes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and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returns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object to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end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endParaRPr sz="2000">
              <a:latin typeface="Segoe UI Semilight"/>
              <a:cs typeface="Segoe UI Semilight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queue.</a:t>
            </a:r>
            <a:endParaRPr sz="2000">
              <a:latin typeface="Segoe UI Semilight"/>
              <a:cs typeface="Segoe UI Semilight"/>
            </a:endParaRPr>
          </a:p>
          <a:p>
            <a:pPr marL="355600" marR="637540" indent="-342900">
              <a:lnSpc>
                <a:spcPct val="120000"/>
              </a:lnSpc>
              <a:spcBef>
                <a:spcPts val="100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Peek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–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Returns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object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at the beginning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queue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without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removing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it.</a:t>
            </a:r>
            <a:endParaRPr sz="2000">
              <a:latin typeface="Segoe UI Semilight"/>
              <a:cs typeface="Segoe UI Semilight"/>
            </a:endParaRPr>
          </a:p>
          <a:p>
            <a:pPr marL="12700" marR="570230">
              <a:lnSpc>
                <a:spcPct val="120000"/>
              </a:lnSpc>
              <a:spcBef>
                <a:spcPts val="994"/>
              </a:spcBef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Note: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Stacks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queues are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useful when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you need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temporary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storage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for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information;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that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is,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you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might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want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discard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 element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after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retrieving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its</a:t>
            </a:r>
            <a:r>
              <a:rPr sz="2000" spc="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value.</a:t>
            </a:r>
            <a:endParaRPr sz="2000">
              <a:latin typeface="Segoe UI Semilight"/>
              <a:cs typeface="Segoe UI Semi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2780" y="2234183"/>
            <a:ext cx="4847844" cy="31714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588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6970" algn="l"/>
              </a:tabLst>
            </a:pPr>
            <a:r>
              <a:rPr sz="4000" spc="-10" dirty="0">
                <a:solidFill>
                  <a:srgbClr val="0099D2"/>
                </a:solidFill>
              </a:rPr>
              <a:t>LAMBDA	</a:t>
            </a:r>
            <a:r>
              <a:rPr sz="4000" spc="-5" dirty="0">
                <a:solidFill>
                  <a:srgbClr val="0099D2"/>
                </a:solidFill>
              </a:rPr>
              <a:t>EXPRESSIONS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2177542"/>
            <a:ext cx="6493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Lambda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expressions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anonymous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functions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that contain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expressions or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sequence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operators.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All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lambda 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expressions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use the lambda operator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=&gt;,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that can be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read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as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“goes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to”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or 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“becomes”.</a:t>
            </a:r>
            <a:endParaRPr sz="20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Segoe UI Semilight"/>
              <a:cs typeface="Segoe UI Semilight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lambda operator =&gt;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divides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 lambda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expression into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two 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parts.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left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side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 the input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parameter,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 the right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side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 the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lambda 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body.</a:t>
            </a:r>
            <a:endParaRPr sz="2000">
              <a:latin typeface="Segoe UI Semilight"/>
              <a:cs typeface="Segoe UI Semi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2504" y="2782823"/>
            <a:ext cx="3659124" cy="1292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1054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6970" algn="l"/>
              </a:tabLst>
            </a:pPr>
            <a:r>
              <a:rPr sz="4000" spc="-10" dirty="0">
                <a:solidFill>
                  <a:srgbClr val="0099D2"/>
                </a:solidFill>
              </a:rPr>
              <a:t>LAMBDA	</a:t>
            </a:r>
            <a:r>
              <a:rPr sz="4000" spc="-5" dirty="0">
                <a:solidFill>
                  <a:srgbClr val="0099D2"/>
                </a:solidFill>
              </a:rPr>
              <a:t>EXPRESSION</a:t>
            </a:r>
            <a:r>
              <a:rPr sz="4000" spc="40" dirty="0">
                <a:solidFill>
                  <a:srgbClr val="0099D2"/>
                </a:solidFill>
              </a:rPr>
              <a:t> </a:t>
            </a:r>
            <a:r>
              <a:rPr sz="4000" spc="-5" dirty="0">
                <a:solidFill>
                  <a:srgbClr val="0099D2"/>
                </a:solidFill>
              </a:rPr>
              <a:t>ALONG</a:t>
            </a:r>
            <a:r>
              <a:rPr sz="4000" dirty="0">
                <a:solidFill>
                  <a:srgbClr val="0099D2"/>
                </a:solidFill>
              </a:rPr>
              <a:t> </a:t>
            </a:r>
            <a:r>
              <a:rPr sz="4000" spc="-5" dirty="0">
                <a:solidFill>
                  <a:srgbClr val="0099D2"/>
                </a:solidFill>
              </a:rPr>
              <a:t>WITH</a:t>
            </a:r>
            <a:r>
              <a:rPr sz="4000" spc="5" dirty="0">
                <a:solidFill>
                  <a:srgbClr val="0099D2"/>
                </a:solidFill>
              </a:rPr>
              <a:t> </a:t>
            </a:r>
            <a:r>
              <a:rPr sz="4000" spc="-10" dirty="0">
                <a:solidFill>
                  <a:srgbClr val="0099D2"/>
                </a:solidFill>
              </a:rPr>
              <a:t>LINQ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1305305"/>
            <a:ext cx="5227320" cy="342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Where</a:t>
            </a:r>
            <a:r>
              <a:rPr sz="2400" spc="-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and</a:t>
            </a:r>
            <a:r>
              <a:rPr sz="2400" spc="-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Select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 clause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20100"/>
              </a:lnSpc>
              <a:spcBef>
                <a:spcPts val="1715"/>
              </a:spcBef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LINQ stands for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Language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Integrated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Query.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LINQ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enables us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to </a:t>
            </a:r>
            <a:r>
              <a:rPr sz="2000" spc="15" dirty="0">
                <a:solidFill>
                  <a:srgbClr val="5D5E60"/>
                </a:solidFill>
                <a:latin typeface="Segoe UI Semilight"/>
                <a:cs typeface="Segoe UI Semilight"/>
              </a:rPr>
              <a:t>query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any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type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stored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data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(SQL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data,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objects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memory,</a:t>
            </a:r>
            <a:r>
              <a:rPr sz="2000" spc="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DataTables).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Where: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Filters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sequence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values based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on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a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predicate</a:t>
            </a:r>
            <a:endParaRPr sz="2000">
              <a:latin typeface="Segoe UI Semilight"/>
              <a:cs typeface="Segoe UI Semilight"/>
            </a:endParaRPr>
          </a:p>
          <a:p>
            <a:pPr marL="12700" marR="203835">
              <a:lnSpc>
                <a:spcPct val="120000"/>
              </a:lnSpc>
              <a:spcBef>
                <a:spcPts val="1010"/>
              </a:spcBef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Select: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Selects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sequence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values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filtered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by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where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clause.</a:t>
            </a:r>
            <a:endParaRPr sz="2000">
              <a:latin typeface="Segoe UI Semilight"/>
              <a:cs typeface="Segoe UI Semi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9488" y="1316736"/>
            <a:ext cx="6080760" cy="49377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7470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</a:rPr>
              <a:t>SQL</a:t>
            </a:r>
            <a:r>
              <a:rPr sz="4000" spc="-10" dirty="0">
                <a:solidFill>
                  <a:srgbClr val="0099D2"/>
                </a:solidFill>
              </a:rPr>
              <a:t> </a:t>
            </a:r>
            <a:r>
              <a:rPr sz="4000" spc="-5" dirty="0">
                <a:solidFill>
                  <a:srgbClr val="0099D2"/>
                </a:solidFill>
              </a:rPr>
              <a:t>DATABASE CONNECTION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1305305"/>
            <a:ext cx="212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Execute</a:t>
            </a:r>
            <a:r>
              <a:rPr sz="2400" spc="-8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5" dirty="0">
                <a:solidFill>
                  <a:srgbClr val="0074AA"/>
                </a:solidFill>
                <a:latin typeface="Segoe UI Semibold"/>
                <a:cs typeface="Segoe UI Semibold"/>
              </a:rPr>
              <a:t>Reader</a:t>
            </a:r>
            <a:endParaRPr sz="2400">
              <a:latin typeface="Segoe UI Semibold"/>
              <a:cs typeface="Segoe UI Semi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375" y="1208532"/>
            <a:ext cx="11142345" cy="4845050"/>
            <a:chOff x="341375" y="1208532"/>
            <a:chExt cx="11142345" cy="4845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1955292"/>
              <a:ext cx="6248400" cy="18714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" y="4639055"/>
              <a:ext cx="8429244" cy="1414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7095" y="1208532"/>
              <a:ext cx="3476244" cy="347776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19811" y="4000627"/>
            <a:ext cx="273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Execute</a:t>
            </a:r>
            <a:r>
              <a:rPr sz="2400" spc="-8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5" dirty="0">
                <a:solidFill>
                  <a:srgbClr val="0074AA"/>
                </a:solidFill>
                <a:latin typeface="Segoe UI Semibold"/>
                <a:cs typeface="Segoe UI Semibold"/>
              </a:rPr>
              <a:t>Non-Query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289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</a:rPr>
              <a:t>DELEGATES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4992" y="1305305"/>
            <a:ext cx="109791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A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delegate is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an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 object which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refers</a:t>
            </a:r>
            <a:r>
              <a:rPr sz="2400" spc="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to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a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method</a:t>
            </a:r>
            <a:r>
              <a:rPr sz="2400" spc="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or you</a:t>
            </a:r>
            <a:r>
              <a:rPr sz="2400" spc="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can</a:t>
            </a:r>
            <a:r>
              <a:rPr sz="2400" spc="-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say</a:t>
            </a:r>
            <a:r>
              <a:rPr sz="2400" spc="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it is</a:t>
            </a:r>
            <a:r>
              <a:rPr sz="2400" spc="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a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reference </a:t>
            </a:r>
            <a:r>
              <a:rPr sz="2400" spc="-64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type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 variable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that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can</a:t>
            </a:r>
            <a:r>
              <a:rPr sz="2400" spc="-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hold</a:t>
            </a:r>
            <a:r>
              <a:rPr sz="2400" spc="2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a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reference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to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the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methods.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992" y="2209545"/>
            <a:ext cx="5584825" cy="3765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Declaring</a:t>
            </a:r>
            <a:r>
              <a:rPr sz="200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Delegates</a:t>
            </a:r>
            <a:endParaRPr sz="2000">
              <a:latin typeface="Segoe UI Semilight"/>
              <a:cs typeface="Segoe UI Semilight"/>
            </a:endParaRPr>
          </a:p>
          <a:p>
            <a:pPr marL="355600" marR="327025" indent="-342900">
              <a:lnSpc>
                <a:spcPct val="120100"/>
              </a:lnSpc>
              <a:spcBef>
                <a:spcPts val="99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When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we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instantiate 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delegate, we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can 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associate</a:t>
            </a:r>
            <a:r>
              <a:rPr sz="200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its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instance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with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any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method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with a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compatible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signature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return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type.</a:t>
            </a:r>
            <a:endParaRPr sz="2000">
              <a:latin typeface="Segoe UI Semilight"/>
              <a:cs typeface="Segoe UI Semilight"/>
            </a:endParaRPr>
          </a:p>
          <a:p>
            <a:pPr marL="355600" marR="5080" indent="-342900">
              <a:lnSpc>
                <a:spcPct val="120000"/>
              </a:lnSpc>
              <a:spcBef>
                <a:spcPts val="101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65" dirty="0">
                <a:solidFill>
                  <a:srgbClr val="5D5E60"/>
                </a:solidFill>
                <a:latin typeface="Segoe UI Semilight"/>
                <a:cs typeface="Segoe UI Semilight"/>
              </a:rPr>
              <a:t>You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can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invoke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(or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call)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method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through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delegate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instance.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Syntax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delegate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declaration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−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delegate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&lt;return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type&gt;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&lt;delegate-name&gt;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&lt;parameter</a:t>
            </a:r>
            <a:r>
              <a:rPr sz="2000" spc="-7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list&gt;</a:t>
            </a:r>
            <a:endParaRPr sz="2000">
              <a:latin typeface="Segoe UI Semilight"/>
              <a:cs typeface="Segoe UI Semi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0" y="2156460"/>
            <a:ext cx="5744210" cy="39350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38760" rIns="0" bIns="0" rtlCol="0">
            <a:spAutoFit/>
          </a:bodyPr>
          <a:lstStyle/>
          <a:p>
            <a:pPr marL="92075">
              <a:lnSpc>
                <a:spcPts val="2375"/>
              </a:lnSpc>
              <a:spcBef>
                <a:spcPts val="1880"/>
              </a:spcBef>
            </a:pP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Defining</a:t>
            </a:r>
            <a:r>
              <a:rPr sz="2000" b="1" spc="-65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Delegates: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135"/>
              </a:lnSpc>
            </a:pP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public</a:t>
            </a:r>
            <a:r>
              <a:rPr sz="1800" spc="-2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delegate</a:t>
            </a:r>
            <a:r>
              <a:rPr sz="18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void MyDelegate (string</a:t>
            </a:r>
            <a:r>
              <a:rPr sz="18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s);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onsolas"/>
              <a:cs typeface="Consolas"/>
            </a:endParaRPr>
          </a:p>
          <a:p>
            <a:pPr marL="92075" marR="2385060">
              <a:lnSpc>
                <a:spcPct val="99200"/>
              </a:lnSpc>
            </a:pP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Instantiating Delegates: </a:t>
            </a:r>
            <a:r>
              <a:rPr sz="2000" b="1" spc="5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MyDelegate del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new 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MyDe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le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g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at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e(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Wr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te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To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S</a:t>
            </a: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cr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e</a:t>
            </a:r>
            <a:r>
              <a:rPr sz="1800" spc="10" dirty="0">
                <a:solidFill>
                  <a:srgbClr val="7B7C81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7B7C81"/>
                </a:solidFill>
                <a:latin typeface="Consolas"/>
                <a:cs typeface="Consolas"/>
              </a:rPr>
              <a:t>); 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Del(“hello”);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/>
              <a:cs typeface="Consolas"/>
            </a:endParaRPr>
          </a:p>
          <a:p>
            <a:pPr marL="92075">
              <a:lnSpc>
                <a:spcPts val="2375"/>
              </a:lnSpc>
            </a:pP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Referenced</a:t>
            </a:r>
            <a:r>
              <a:rPr sz="2000" b="1" spc="-65" dirty="0">
                <a:solidFill>
                  <a:srgbClr val="7B7C8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B7C81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1344930" marR="1131570" indent="-1252855">
              <a:lnSpc>
                <a:spcPts val="2160"/>
              </a:lnSpc>
              <a:spcBef>
                <a:spcPts val="45"/>
              </a:spcBef>
            </a:pP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Public</a:t>
            </a:r>
            <a:r>
              <a:rPr sz="1800" spc="-3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void</a:t>
            </a:r>
            <a:r>
              <a:rPr sz="1800" spc="-1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WriteToScreen(string</a:t>
            </a:r>
            <a:r>
              <a:rPr sz="1800" spc="-20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s){ </a:t>
            </a:r>
            <a:r>
              <a:rPr sz="1800" spc="-975" dirty="0">
                <a:solidFill>
                  <a:srgbClr val="7B7C81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7B7C81"/>
                </a:solidFill>
                <a:latin typeface="Consolas"/>
                <a:cs typeface="Consolas"/>
              </a:rPr>
              <a:t>Console.Writeline(s);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ts val="2090"/>
              </a:lnSpc>
            </a:pPr>
            <a:r>
              <a:rPr sz="1800" dirty="0">
                <a:solidFill>
                  <a:srgbClr val="7B7C81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38627"/>
              <a:ext cx="12192000" cy="411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4119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1611" y="6248400"/>
              <a:ext cx="1301496" cy="3550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810" y="528649"/>
            <a:ext cx="5828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TYPES OF DELEGATES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9810" y="1767966"/>
            <a:ext cx="9023808" cy="3142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5D5E60"/>
                </a:solidFill>
                <a:latin typeface="Segoe UI Semilight"/>
                <a:cs typeface="Segoe UI Semilight"/>
              </a:rPr>
              <a:t>Action Delegate: </a:t>
            </a:r>
            <a:r>
              <a:rPr lang="en-US"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Action delegate represents a method that takes no parameters and returns void. It is commonly used for methods that perform an action or have a side effect without returning a value.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solidFill>
                <a:srgbClr val="5D5E60"/>
              </a:solidFill>
              <a:latin typeface="Segoe UI Semilight"/>
              <a:cs typeface="Segoe UI Semilight"/>
            </a:endParaRPr>
          </a:p>
          <a:p>
            <a:pPr marL="355600" indent="-342900"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 err="1">
                <a:solidFill>
                  <a:srgbClr val="5D5E60"/>
                </a:solidFill>
                <a:latin typeface="Segoe UI Semilight"/>
                <a:cs typeface="Segoe UI Semilight"/>
              </a:rPr>
              <a:t>Func</a:t>
            </a:r>
            <a:r>
              <a:rPr lang="en-US" sz="2000" b="1" dirty="0">
                <a:solidFill>
                  <a:srgbClr val="5D5E60"/>
                </a:solidFill>
                <a:latin typeface="Segoe UI Semilight"/>
                <a:cs typeface="Segoe UI Semilight"/>
              </a:rPr>
              <a:t> Delegate: </a:t>
            </a:r>
            <a:r>
              <a:rPr lang="en-US"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lang="en-US" sz="2000" dirty="0" err="1">
                <a:solidFill>
                  <a:srgbClr val="5D5E60"/>
                </a:solidFill>
                <a:latin typeface="Segoe UI Semilight"/>
                <a:cs typeface="Segoe UI Semilight"/>
              </a:rPr>
              <a:t>Func</a:t>
            </a:r>
            <a:r>
              <a:rPr lang="en-US"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delegate represents a method that takes parameters and returns a value. The last type parameter represents the return type.</a:t>
            </a:r>
          </a:p>
          <a:p>
            <a:pPr marL="355600" indent="-342900"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solidFill>
                <a:srgbClr val="5D5E60"/>
              </a:solidFill>
              <a:latin typeface="Segoe UI Semilight"/>
              <a:cs typeface="Segoe UI Semilight"/>
            </a:endParaRPr>
          </a:p>
          <a:p>
            <a:pPr marL="355600" indent="-342900"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5D5E60"/>
                </a:solidFill>
                <a:latin typeface="Segoe UI Semilight"/>
                <a:cs typeface="Segoe UI Semilight"/>
              </a:rPr>
              <a:t>The Predicate delegate: </a:t>
            </a:r>
            <a:r>
              <a:rPr lang="en-US"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 a specialized </a:t>
            </a:r>
            <a:r>
              <a:rPr lang="en-US" sz="2000" dirty="0" err="1">
                <a:solidFill>
                  <a:srgbClr val="5D5E60"/>
                </a:solidFill>
                <a:latin typeface="Segoe UI Semilight"/>
                <a:cs typeface="Segoe UI Semilight"/>
              </a:rPr>
              <a:t>Func</a:t>
            </a:r>
            <a:r>
              <a:rPr lang="en-US"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delegate where the method takes a single parameter and returns a </a:t>
            </a:r>
            <a:r>
              <a:rPr lang="en-US" sz="2000" dirty="0" err="1">
                <a:solidFill>
                  <a:srgbClr val="5D5E60"/>
                </a:solidFill>
                <a:latin typeface="Segoe UI Semilight"/>
                <a:cs typeface="Segoe UI Semilight"/>
              </a:rPr>
              <a:t>boolean</a:t>
            </a:r>
            <a:r>
              <a:rPr lang="en-US"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. It is often used for methods that test a condition.</a:t>
            </a:r>
            <a:endParaRPr sz="2000" dirty="0">
              <a:solidFill>
                <a:srgbClr val="5D5E60"/>
              </a:solidFill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17032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6002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</a:rPr>
              <a:t>MULTICAST</a:t>
            </a:r>
            <a:r>
              <a:rPr sz="4000" dirty="0">
                <a:solidFill>
                  <a:srgbClr val="0099D2"/>
                </a:solidFill>
              </a:rPr>
              <a:t> </a:t>
            </a:r>
            <a:r>
              <a:rPr sz="4000" spc="-5" dirty="0">
                <a:solidFill>
                  <a:srgbClr val="0099D2"/>
                </a:solidFill>
              </a:rPr>
              <a:t>DELEGATES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811" y="1305305"/>
            <a:ext cx="10567035" cy="3453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Delegate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that has</a:t>
            </a:r>
            <a:r>
              <a:rPr sz="2400" spc="1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references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to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more</a:t>
            </a:r>
            <a:r>
              <a:rPr sz="2400" spc="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than</a:t>
            </a:r>
            <a:r>
              <a:rPr sz="2400" spc="5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one</a:t>
            </a:r>
            <a:r>
              <a:rPr sz="24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function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Multicast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delegate</a:t>
            </a:r>
            <a:r>
              <a:rPr sz="2000" spc="-2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is a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delegate</a:t>
            </a:r>
            <a:r>
              <a:rPr sz="2000" spc="-2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that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has</a:t>
            </a:r>
            <a:r>
              <a:rPr sz="2000" spc="-2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references</a:t>
            </a:r>
            <a:r>
              <a:rPr sz="2000" spc="-4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to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more</a:t>
            </a:r>
            <a:r>
              <a:rPr sz="2000" spc="-2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than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one function.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When</a:t>
            </a:r>
            <a:r>
              <a:rPr sz="2000" spc="-1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we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invoke</a:t>
            </a:r>
            <a:r>
              <a:rPr sz="2000" spc="-1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multicast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delegate</a:t>
            </a:r>
            <a:r>
              <a:rPr sz="2000" spc="-1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than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all</a:t>
            </a:r>
            <a:r>
              <a:rPr sz="2000" spc="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functions</a:t>
            </a:r>
            <a:r>
              <a:rPr sz="2000" spc="-1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delegate</a:t>
            </a:r>
            <a:r>
              <a:rPr sz="2000" spc="-2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is</a:t>
            </a:r>
            <a:r>
              <a:rPr sz="2000" spc="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pointing</a:t>
            </a:r>
            <a:r>
              <a:rPr sz="2000" spc="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to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 are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invoked.</a:t>
            </a:r>
            <a:endParaRPr sz="2000">
              <a:latin typeface="Segoe UI Semilight"/>
              <a:cs typeface="Segoe UI Semilight"/>
            </a:endParaRPr>
          </a:p>
          <a:p>
            <a:pPr marL="12700" marR="1075690">
              <a:lnSpc>
                <a:spcPct val="161500"/>
              </a:lnSpc>
              <a:spcBef>
                <a:spcPts val="15"/>
              </a:spcBef>
            </a:pP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It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creates</a:t>
            </a:r>
            <a:r>
              <a:rPr sz="2000" spc="-4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an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invocation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list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and add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methods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to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it</a:t>
            </a:r>
            <a:r>
              <a:rPr sz="2000" spc="1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in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the 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order</a:t>
            </a:r>
            <a:r>
              <a:rPr sz="2000" spc="-2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in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which</a:t>
            </a:r>
            <a:r>
              <a:rPr sz="2000" spc="-1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they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are</a:t>
            </a:r>
            <a:r>
              <a:rPr sz="2000" spc="-1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added. </a:t>
            </a:r>
            <a:r>
              <a:rPr sz="2000" spc="-53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Approaches</a:t>
            </a:r>
            <a:r>
              <a:rPr sz="2000" spc="-3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to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create</a:t>
            </a:r>
            <a:r>
              <a:rPr sz="2000" spc="-4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a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multicast</a:t>
            </a:r>
            <a:r>
              <a:rPr sz="2000" spc="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delegate:</a:t>
            </a:r>
            <a:endParaRPr sz="20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354965" algn="l"/>
              </a:tabLst>
            </a:pPr>
            <a:r>
              <a:rPr sz="2000" dirty="0">
                <a:solidFill>
                  <a:srgbClr val="569FD2"/>
                </a:solidFill>
                <a:latin typeface="Arial MT"/>
                <a:cs typeface="Arial MT"/>
              </a:rPr>
              <a:t>•	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+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or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+=</a:t>
            </a:r>
            <a:r>
              <a:rPr sz="2000" spc="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----</a:t>
            </a:r>
            <a:r>
              <a:rPr sz="2000" spc="-2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5" dirty="0">
                <a:solidFill>
                  <a:srgbClr val="61646A"/>
                </a:solidFill>
                <a:latin typeface="Segoe UI Semilight"/>
                <a:cs typeface="Segoe UI Semilight"/>
              </a:rPr>
              <a:t>To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 register</a:t>
            </a:r>
            <a:r>
              <a:rPr sz="2000" spc="-3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a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delegate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-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or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-=</a:t>
            </a:r>
            <a:r>
              <a:rPr sz="2000" spc="-1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-----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105" dirty="0">
                <a:solidFill>
                  <a:srgbClr val="61646A"/>
                </a:solidFill>
                <a:latin typeface="Segoe UI Semilight"/>
                <a:cs typeface="Segoe UI Semilight"/>
              </a:rPr>
              <a:t>To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unregister</a:t>
            </a:r>
            <a:r>
              <a:rPr sz="2000" spc="-45" dirty="0">
                <a:solidFill>
                  <a:srgbClr val="61646A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61646A"/>
                </a:solidFill>
                <a:latin typeface="Segoe UI Semilight"/>
                <a:cs typeface="Segoe UI Semilight"/>
              </a:rPr>
              <a:t>a </a:t>
            </a:r>
            <a:r>
              <a:rPr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delegate</a:t>
            </a:r>
            <a:endParaRPr sz="20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11" y="528649"/>
            <a:ext cx="8264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  <a:latin typeface="Segoe UI Black"/>
                <a:cs typeface="Segoe UI Black"/>
              </a:rPr>
              <a:t>MULTICAST</a:t>
            </a:r>
            <a:r>
              <a:rPr sz="4000" spc="30" dirty="0">
                <a:solidFill>
                  <a:srgbClr val="0099D2"/>
                </a:solidFill>
                <a:latin typeface="Segoe UI Black"/>
                <a:cs typeface="Segoe UI Black"/>
              </a:rPr>
              <a:t> </a:t>
            </a:r>
            <a:r>
              <a:rPr sz="4000" spc="-5" dirty="0">
                <a:solidFill>
                  <a:srgbClr val="0099D2"/>
                </a:solidFill>
                <a:latin typeface="Segoe UI Black"/>
                <a:cs typeface="Segoe UI Black"/>
              </a:rPr>
              <a:t>DELEGATE</a:t>
            </a:r>
            <a:r>
              <a:rPr sz="4000" spc="15" dirty="0">
                <a:solidFill>
                  <a:srgbClr val="0099D2"/>
                </a:solidFill>
                <a:latin typeface="Segoe UI Black"/>
                <a:cs typeface="Segoe UI Black"/>
              </a:rPr>
              <a:t> </a:t>
            </a:r>
            <a:r>
              <a:rPr sz="4000" spc="-5" dirty="0">
                <a:solidFill>
                  <a:srgbClr val="0099D2"/>
                </a:solidFill>
                <a:latin typeface="Segoe UI Black"/>
                <a:cs typeface="Segoe UI Black"/>
              </a:rPr>
              <a:t>EXAMPLE</a:t>
            </a:r>
            <a:endParaRPr sz="4000">
              <a:latin typeface="Segoe UI Black"/>
              <a:cs typeface="Segoe UI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8200" y="1205357"/>
            <a:ext cx="11515725" cy="5010150"/>
            <a:chOff x="338200" y="1205357"/>
            <a:chExt cx="11515725" cy="5010150"/>
          </a:xfrm>
        </p:grpSpPr>
        <p:sp>
          <p:nvSpPr>
            <p:cNvPr id="4" name="object 4"/>
            <p:cNvSpPr/>
            <p:nvPr/>
          </p:nvSpPr>
          <p:spPr>
            <a:xfrm>
              <a:off x="341375" y="1208532"/>
              <a:ext cx="11509375" cy="5003800"/>
            </a:xfrm>
            <a:custGeom>
              <a:avLst/>
              <a:gdLst/>
              <a:ahLst/>
              <a:cxnLst/>
              <a:rect l="l" t="t" r="r" b="b"/>
              <a:pathLst>
                <a:path w="11509375" h="5003800">
                  <a:moveTo>
                    <a:pt x="0" y="5003292"/>
                  </a:moveTo>
                  <a:lnTo>
                    <a:pt x="11509248" y="5003292"/>
                  </a:lnTo>
                  <a:lnTo>
                    <a:pt x="11509248" y="0"/>
                  </a:lnTo>
                  <a:lnTo>
                    <a:pt x="0" y="0"/>
                  </a:lnTo>
                  <a:lnTo>
                    <a:pt x="0" y="5003292"/>
                  </a:lnTo>
                  <a:close/>
                </a:path>
              </a:pathLst>
            </a:custGeom>
            <a:ln w="6350">
              <a:solidFill>
                <a:srgbClr val="79C1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092" y="1648968"/>
              <a:ext cx="4411980" cy="4504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4391" y="1648968"/>
              <a:ext cx="4706112" cy="45049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38729" y="1353058"/>
            <a:ext cx="612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0" algn="l"/>
              </a:tabLst>
            </a:pPr>
            <a:r>
              <a:rPr sz="1800" spc="-5" dirty="0">
                <a:solidFill>
                  <a:srgbClr val="AAAAAC"/>
                </a:solidFill>
                <a:latin typeface="Segoe UI Semilight"/>
                <a:cs typeface="Segoe UI Semilight"/>
              </a:rPr>
              <a:t>Approach</a:t>
            </a:r>
            <a:r>
              <a:rPr sz="1800" spc="-35" dirty="0">
                <a:solidFill>
                  <a:srgbClr val="AAAAAC"/>
                </a:solidFill>
                <a:latin typeface="Segoe UI Semilight"/>
                <a:cs typeface="Segoe UI Semilight"/>
              </a:rPr>
              <a:t> </a:t>
            </a:r>
            <a:r>
              <a:rPr sz="1800" dirty="0">
                <a:solidFill>
                  <a:srgbClr val="AAAAAC"/>
                </a:solidFill>
                <a:latin typeface="Segoe UI Semilight"/>
                <a:cs typeface="Segoe UI Semilight"/>
              </a:rPr>
              <a:t>1	</a:t>
            </a:r>
            <a:r>
              <a:rPr sz="1800" spc="-5" dirty="0">
                <a:solidFill>
                  <a:srgbClr val="AAAAAC"/>
                </a:solidFill>
                <a:latin typeface="Segoe UI Semilight"/>
                <a:cs typeface="Segoe UI Semilight"/>
              </a:rPr>
              <a:t>Approach</a:t>
            </a:r>
            <a:r>
              <a:rPr sz="1800" spc="-95" dirty="0">
                <a:solidFill>
                  <a:srgbClr val="AAAAAC"/>
                </a:solidFill>
                <a:latin typeface="Segoe UI Semilight"/>
                <a:cs typeface="Segoe UI Semilight"/>
              </a:rPr>
              <a:t> </a:t>
            </a:r>
            <a:r>
              <a:rPr sz="1800" dirty="0">
                <a:solidFill>
                  <a:srgbClr val="AAAAAC"/>
                </a:solidFill>
                <a:latin typeface="Segoe UI Semilight"/>
                <a:cs typeface="Segoe UI Semilight"/>
              </a:rPr>
              <a:t>2</a:t>
            </a:r>
            <a:endParaRPr sz="1800">
              <a:latin typeface="Segoe UI Semilight"/>
              <a:cs typeface="Segoe UI Semi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4294967295"/>
          </p:nvPr>
        </p:nvSpPr>
        <p:spPr>
          <a:xfrm>
            <a:off x="515155" y="488950"/>
            <a:ext cx="3116687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B7C81"/>
                </a:solidFill>
              </a:rPr>
              <a:t>AGENDA</a:t>
            </a:r>
            <a:endParaRPr lang="en-US" sz="4400" cap="all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77B87-984E-4053-87F3-B276223A4D13}"/>
              </a:ext>
            </a:extLst>
          </p:cNvPr>
          <p:cNvGrpSpPr/>
          <p:nvPr/>
        </p:nvGrpSpPr>
        <p:grpSpPr>
          <a:xfrm>
            <a:off x="492935" y="1325634"/>
            <a:ext cx="11116667" cy="457408"/>
            <a:chOff x="226562" y="1503344"/>
            <a:chExt cx="11567938" cy="5937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7D6C8A-EC4A-4CB1-AA84-CE8E5C6A8FDC}"/>
                </a:ext>
              </a:extLst>
            </p:cNvPr>
            <p:cNvGrpSpPr/>
            <p:nvPr/>
          </p:nvGrpSpPr>
          <p:grpSpPr>
            <a:xfrm>
              <a:off x="842733" y="1542271"/>
              <a:ext cx="10951767" cy="554839"/>
              <a:chOff x="842733" y="1542271"/>
              <a:chExt cx="10951767" cy="5548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158C36-7594-4F77-9439-1014AFA345B1}"/>
                  </a:ext>
                </a:extLst>
              </p:cNvPr>
              <p:cNvSpPr/>
              <p:nvPr/>
            </p:nvSpPr>
            <p:spPr>
              <a:xfrm>
                <a:off x="842733" y="1542271"/>
                <a:ext cx="10951767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86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1077088" y="1553034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</a:rPr>
                  <a:t>Generics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D7E16A-E69F-4CDB-8DDB-2BAFB5BF66DD}"/>
                </a:ext>
              </a:extLst>
            </p:cNvPr>
            <p:cNvGrpSpPr/>
            <p:nvPr/>
          </p:nvGrpSpPr>
          <p:grpSpPr>
            <a:xfrm>
              <a:off x="226562" y="1503344"/>
              <a:ext cx="635679" cy="583532"/>
              <a:chOff x="226562" y="1503344"/>
              <a:chExt cx="635679" cy="583532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226562" y="1532037"/>
                <a:ext cx="635679" cy="554839"/>
              </a:xfrm>
              <a:prstGeom prst="roundRect">
                <a:avLst/>
              </a:prstGeom>
              <a:solidFill>
                <a:srgbClr val="EA56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1EF34413-12A9-49BB-86E5-4284E70B6C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748" y="1503344"/>
                <a:ext cx="577306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D832AF-D7F3-44AF-BC57-FD33880A8204}"/>
              </a:ext>
            </a:extLst>
          </p:cNvPr>
          <p:cNvGrpSpPr/>
          <p:nvPr/>
        </p:nvGrpSpPr>
        <p:grpSpPr>
          <a:xfrm>
            <a:off x="515155" y="1902445"/>
            <a:ext cx="10914845" cy="533305"/>
            <a:chOff x="226562" y="2227311"/>
            <a:chExt cx="11496395" cy="583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081000-E56D-4DFD-B5FE-307E38CE4353}"/>
                </a:ext>
              </a:extLst>
            </p:cNvPr>
            <p:cNvGrpSpPr/>
            <p:nvPr/>
          </p:nvGrpSpPr>
          <p:grpSpPr>
            <a:xfrm>
              <a:off x="952094" y="2255610"/>
              <a:ext cx="10770863" cy="554839"/>
              <a:chOff x="952094" y="2255610"/>
              <a:chExt cx="10770863" cy="55483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8C3400-D22C-4DFD-B7C6-A3B5782631C3}"/>
                  </a:ext>
                </a:extLst>
              </p:cNvPr>
              <p:cNvSpPr/>
              <p:nvPr/>
            </p:nvSpPr>
            <p:spPr>
              <a:xfrm>
                <a:off x="952094" y="2255610"/>
                <a:ext cx="10738471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77088" y="2276607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Collections – List, Dictionary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BA6512-70F6-4C95-A890-E1B4971DD9C8}"/>
                </a:ext>
              </a:extLst>
            </p:cNvPr>
            <p:cNvGrpSpPr/>
            <p:nvPr/>
          </p:nvGrpSpPr>
          <p:grpSpPr>
            <a:xfrm>
              <a:off x="226562" y="2227311"/>
              <a:ext cx="650194" cy="583138"/>
              <a:chOff x="226562" y="2227311"/>
              <a:chExt cx="650194" cy="583138"/>
            </a:xfrm>
          </p:grpSpPr>
          <p:sp>
            <p:nvSpPr>
              <p:cNvPr id="7" name="Rectangle: Rounded Corners 6"/>
              <p:cNvSpPr/>
              <p:nvPr/>
            </p:nvSpPr>
            <p:spPr>
              <a:xfrm>
                <a:off x="226562" y="2255610"/>
                <a:ext cx="635679" cy="55483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tent Placeholder 3">
                <a:extLst>
                  <a:ext uri="{FF2B5EF4-FFF2-40B4-BE49-F238E27FC236}">
                    <a16:creationId xmlns:a16="http://schemas.microsoft.com/office/drawing/2014/main" id="{3E9FD06D-C8FB-43E7-A8D1-17CD018B0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227311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F891E3-1063-4C42-9BFE-E5A62B3CBD9C}"/>
              </a:ext>
            </a:extLst>
          </p:cNvPr>
          <p:cNvGrpSpPr/>
          <p:nvPr/>
        </p:nvGrpSpPr>
        <p:grpSpPr>
          <a:xfrm>
            <a:off x="515155" y="5597354"/>
            <a:ext cx="11567099" cy="507424"/>
            <a:chOff x="226562" y="2960143"/>
            <a:chExt cx="11496395" cy="5738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B800D2-96C2-47AC-8BF1-ECED57579ECB}"/>
                </a:ext>
              </a:extLst>
            </p:cNvPr>
            <p:cNvGrpSpPr/>
            <p:nvPr/>
          </p:nvGrpSpPr>
          <p:grpSpPr>
            <a:xfrm>
              <a:off x="984486" y="2979183"/>
              <a:ext cx="10738471" cy="554839"/>
              <a:chOff x="984486" y="2979183"/>
              <a:chExt cx="10738471" cy="55483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4D2280-0B8C-4382-9332-B81DD3DA4EFC}"/>
                  </a:ext>
                </a:extLst>
              </p:cNvPr>
              <p:cNvSpPr/>
              <p:nvPr/>
            </p:nvSpPr>
            <p:spPr>
              <a:xfrm>
                <a:off x="984486" y="2979183"/>
                <a:ext cx="9822060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46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ontent Placeholder 3"/>
              <p:cNvSpPr txBox="1">
                <a:spLocks/>
              </p:cNvSpPr>
              <p:nvPr/>
            </p:nvSpPr>
            <p:spPr>
              <a:xfrm>
                <a:off x="1077088" y="3000180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Multi Threading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16E123-203B-4839-9A1E-8EA7E46A3DEB}"/>
                </a:ext>
              </a:extLst>
            </p:cNvPr>
            <p:cNvGrpSpPr/>
            <p:nvPr/>
          </p:nvGrpSpPr>
          <p:grpSpPr>
            <a:xfrm>
              <a:off x="226562" y="2960143"/>
              <a:ext cx="650194" cy="573879"/>
              <a:chOff x="226562" y="2960143"/>
              <a:chExt cx="650194" cy="573879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226562" y="2979183"/>
                <a:ext cx="635679" cy="554839"/>
              </a:xfrm>
              <a:prstGeom prst="roundRect">
                <a:avLst/>
              </a:prstGeom>
              <a:solidFill>
                <a:srgbClr val="F588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Content Placeholder 3">
                <a:extLst>
                  <a:ext uri="{FF2B5EF4-FFF2-40B4-BE49-F238E27FC236}">
                    <a16:creationId xmlns:a16="http://schemas.microsoft.com/office/drawing/2014/main" id="{77CF3C42-7572-464E-A6A6-2DE4DCB05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960143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3B2DE8-051A-4058-9BE1-428B4B8323DA}"/>
              </a:ext>
            </a:extLst>
          </p:cNvPr>
          <p:cNvGrpSpPr/>
          <p:nvPr/>
        </p:nvGrpSpPr>
        <p:grpSpPr>
          <a:xfrm>
            <a:off x="515155" y="3216665"/>
            <a:ext cx="11496395" cy="487725"/>
            <a:chOff x="226562" y="3683197"/>
            <a:chExt cx="11665954" cy="57439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594342-46CD-4527-984D-22523FC07697}"/>
                </a:ext>
              </a:extLst>
            </p:cNvPr>
            <p:cNvGrpSpPr/>
            <p:nvPr/>
          </p:nvGrpSpPr>
          <p:grpSpPr>
            <a:xfrm>
              <a:off x="984486" y="3702756"/>
              <a:ext cx="10908030" cy="554839"/>
              <a:chOff x="984486" y="3702756"/>
              <a:chExt cx="10908030" cy="55483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254B8-68CA-478B-BB91-6E97DB6C697E}"/>
                  </a:ext>
                </a:extLst>
              </p:cNvPr>
              <p:cNvSpPr/>
              <p:nvPr/>
            </p:nvSpPr>
            <p:spPr>
              <a:xfrm>
                <a:off x="984486" y="3702756"/>
                <a:ext cx="10908030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tent Placeholder 3"/>
              <p:cNvSpPr txBox="1">
                <a:spLocks/>
              </p:cNvSpPr>
              <p:nvPr/>
            </p:nvSpPr>
            <p:spPr>
              <a:xfrm>
                <a:off x="1077088" y="3727601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Lambda Expression with LINQ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289B13C-4326-4740-8615-82E35820A0D7}"/>
                </a:ext>
              </a:extLst>
            </p:cNvPr>
            <p:cNvGrpSpPr/>
            <p:nvPr/>
          </p:nvGrpSpPr>
          <p:grpSpPr>
            <a:xfrm>
              <a:off x="226562" y="3683197"/>
              <a:ext cx="650194" cy="574398"/>
              <a:chOff x="226562" y="3683197"/>
              <a:chExt cx="650194" cy="574398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226562" y="3702756"/>
                <a:ext cx="635679" cy="554839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tent Placeholder 3">
                <a:extLst>
                  <a:ext uri="{FF2B5EF4-FFF2-40B4-BE49-F238E27FC236}">
                    <a16:creationId xmlns:a16="http://schemas.microsoft.com/office/drawing/2014/main" id="{55189180-EDA9-4870-99F1-C0D04768DB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3683197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Segoe UI Semilight"/>
                    <a:cs typeface="Segoe UI Semilight"/>
                  </a:rPr>
                  <a:t>4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B9B72F-FFA8-464F-8FA8-A5FEF92E09CF}"/>
              </a:ext>
            </a:extLst>
          </p:cNvPr>
          <p:cNvGrpSpPr/>
          <p:nvPr/>
        </p:nvGrpSpPr>
        <p:grpSpPr>
          <a:xfrm>
            <a:off x="492656" y="3879525"/>
            <a:ext cx="11452634" cy="485486"/>
            <a:chOff x="226562" y="4397619"/>
            <a:chExt cx="11496395" cy="5835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F67F33-6858-4411-8C62-DD91F535C53C}"/>
                </a:ext>
              </a:extLst>
            </p:cNvPr>
            <p:cNvGrpSpPr/>
            <p:nvPr/>
          </p:nvGrpSpPr>
          <p:grpSpPr>
            <a:xfrm>
              <a:off x="984485" y="4426329"/>
              <a:ext cx="10738472" cy="554839"/>
              <a:chOff x="984485" y="4426329"/>
              <a:chExt cx="10738472" cy="55483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46FF9F-7463-4004-81AF-3BC237FAB204}"/>
                  </a:ext>
                </a:extLst>
              </p:cNvPr>
              <p:cNvSpPr/>
              <p:nvPr/>
            </p:nvSpPr>
            <p:spPr>
              <a:xfrm>
                <a:off x="984485" y="4426329"/>
                <a:ext cx="10237697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82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1077088" y="4426329"/>
                <a:ext cx="10645869" cy="50514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SQL Database Connection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2D03A9-FA8C-41EA-B140-020886C63652}"/>
                </a:ext>
              </a:extLst>
            </p:cNvPr>
            <p:cNvGrpSpPr/>
            <p:nvPr/>
          </p:nvGrpSpPr>
          <p:grpSpPr>
            <a:xfrm>
              <a:off x="226562" y="4397619"/>
              <a:ext cx="650194" cy="583549"/>
              <a:chOff x="226562" y="4397619"/>
              <a:chExt cx="650194" cy="583549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226562" y="4426329"/>
                <a:ext cx="635679" cy="554839"/>
              </a:xfrm>
              <a:prstGeom prst="roundRect">
                <a:avLst/>
              </a:prstGeom>
              <a:solidFill>
                <a:srgbClr val="81C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tent Placeholder 3">
                <a:extLst>
                  <a:ext uri="{FF2B5EF4-FFF2-40B4-BE49-F238E27FC236}">
                    <a16:creationId xmlns:a16="http://schemas.microsoft.com/office/drawing/2014/main" id="{9FBB7493-E12F-491B-8674-709BB496FB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4397619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6F0449-8C10-4660-B9B4-97123C34F150}"/>
              </a:ext>
            </a:extLst>
          </p:cNvPr>
          <p:cNvGrpSpPr/>
          <p:nvPr/>
        </p:nvGrpSpPr>
        <p:grpSpPr>
          <a:xfrm>
            <a:off x="515155" y="4470282"/>
            <a:ext cx="11552219" cy="490588"/>
            <a:chOff x="226562" y="5112041"/>
            <a:chExt cx="11496395" cy="58354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1C9C964-F745-4B3D-AEBF-F032C9C73D75}"/>
                </a:ext>
              </a:extLst>
            </p:cNvPr>
            <p:cNvSpPr/>
            <p:nvPr/>
          </p:nvSpPr>
          <p:spPr>
            <a:xfrm>
              <a:off x="226562" y="5140751"/>
              <a:ext cx="635679" cy="5548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C96B6B-10EE-433C-88BD-2CCB4A726507}"/>
                </a:ext>
              </a:extLst>
            </p:cNvPr>
            <p:cNvGrpSpPr/>
            <p:nvPr/>
          </p:nvGrpSpPr>
          <p:grpSpPr>
            <a:xfrm>
              <a:off x="984485" y="5140751"/>
              <a:ext cx="10738472" cy="554839"/>
              <a:chOff x="984485" y="4426329"/>
              <a:chExt cx="10738472" cy="55483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9C9150-3631-4F7A-A324-7C9EB3D7C7A0}"/>
                  </a:ext>
                </a:extLst>
              </p:cNvPr>
              <p:cNvSpPr/>
              <p:nvPr/>
            </p:nvSpPr>
            <p:spPr>
              <a:xfrm>
                <a:off x="984485" y="4426329"/>
                <a:ext cx="10237697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82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Content Placeholder 3">
                <a:extLst>
                  <a:ext uri="{FF2B5EF4-FFF2-40B4-BE49-F238E27FC236}">
                    <a16:creationId xmlns:a16="http://schemas.microsoft.com/office/drawing/2014/main" id="{318E90E0-556D-40DD-8958-BFF5C41D0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088" y="4426329"/>
                <a:ext cx="10645869" cy="50514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Delegates and Multi Cast delegates</a:t>
                </a:r>
              </a:p>
            </p:txBody>
          </p:sp>
        </p:grpSp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C271C271-2AD7-4E7A-8A76-12FBA972124B}"/>
                </a:ext>
              </a:extLst>
            </p:cNvPr>
            <p:cNvSpPr txBox="1">
              <a:spLocks/>
            </p:cNvSpPr>
            <p:nvPr/>
          </p:nvSpPr>
          <p:spPr>
            <a:xfrm>
              <a:off x="241077" y="5112041"/>
              <a:ext cx="635679" cy="554838"/>
            </a:xfrm>
            <a:prstGeom prst="rect">
              <a:avLst/>
            </a:prstGeom>
          </p:spPr>
          <p:txBody>
            <a:bodyPr lIns="91440" tIns="45720" rIns="91440" bIns="4572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rgbClr val="57A0D3"/>
                </a:buClr>
                <a:buFontTx/>
                <a:buNone/>
                <a:defRPr sz="2000" kern="1200" baseline="0">
                  <a:solidFill>
                    <a:srgbClr val="62656A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rgbClr val="34526E"/>
                </a:buClr>
                <a:buFontTx/>
                <a:buNone/>
                <a:defRPr sz="1800" kern="1200">
                  <a:solidFill>
                    <a:srgbClr val="62656A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7481B-9D63-4DD7-9CD9-2C09514DD77A}"/>
              </a:ext>
            </a:extLst>
          </p:cNvPr>
          <p:cNvGrpSpPr/>
          <p:nvPr/>
        </p:nvGrpSpPr>
        <p:grpSpPr>
          <a:xfrm>
            <a:off x="515155" y="5051317"/>
            <a:ext cx="11513956" cy="490588"/>
            <a:chOff x="226562" y="2227311"/>
            <a:chExt cx="11496395" cy="5831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CBDEA0-6F29-410F-A926-9945EDBA5E1F}"/>
                </a:ext>
              </a:extLst>
            </p:cNvPr>
            <p:cNvGrpSpPr/>
            <p:nvPr/>
          </p:nvGrpSpPr>
          <p:grpSpPr>
            <a:xfrm>
              <a:off x="952094" y="2255610"/>
              <a:ext cx="10770863" cy="554839"/>
              <a:chOff x="952094" y="2255610"/>
              <a:chExt cx="10770863" cy="5548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9FF62A0-57A8-4DF9-834E-C7975EF9BABC}"/>
                  </a:ext>
                </a:extLst>
              </p:cNvPr>
              <p:cNvSpPr/>
              <p:nvPr/>
            </p:nvSpPr>
            <p:spPr>
              <a:xfrm>
                <a:off x="952094" y="2255610"/>
                <a:ext cx="10738471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60612CEB-32DE-4197-9610-9758B14748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088" y="2276607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Exception Handling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869355-542B-48A7-B36B-B5714A251BB8}"/>
                </a:ext>
              </a:extLst>
            </p:cNvPr>
            <p:cNvGrpSpPr/>
            <p:nvPr/>
          </p:nvGrpSpPr>
          <p:grpSpPr>
            <a:xfrm>
              <a:off x="226562" y="2227311"/>
              <a:ext cx="650194" cy="583138"/>
              <a:chOff x="226562" y="2227311"/>
              <a:chExt cx="650194" cy="583138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EE754A5-F079-45E3-9CA4-DB768ED64D29}"/>
                  </a:ext>
                </a:extLst>
              </p:cNvPr>
              <p:cNvSpPr/>
              <p:nvPr/>
            </p:nvSpPr>
            <p:spPr>
              <a:xfrm>
                <a:off x="226562" y="2255610"/>
                <a:ext cx="635679" cy="55483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ontent Placeholder 3">
                <a:extLst>
                  <a:ext uri="{FF2B5EF4-FFF2-40B4-BE49-F238E27FC236}">
                    <a16:creationId xmlns:a16="http://schemas.microsoft.com/office/drawing/2014/main" id="{1915A9C7-5FD0-43FF-BB9C-B8775A0E2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227311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E30173-E075-43CA-8825-17DE61A44570}"/>
              </a:ext>
            </a:extLst>
          </p:cNvPr>
          <p:cNvGrpSpPr/>
          <p:nvPr/>
        </p:nvGrpSpPr>
        <p:grpSpPr>
          <a:xfrm>
            <a:off x="515155" y="2564078"/>
            <a:ext cx="11371990" cy="507424"/>
            <a:chOff x="226562" y="2960143"/>
            <a:chExt cx="11496395" cy="5738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3205F87-1076-499D-BB95-B553FC5DA6D9}"/>
                </a:ext>
              </a:extLst>
            </p:cNvPr>
            <p:cNvGrpSpPr/>
            <p:nvPr/>
          </p:nvGrpSpPr>
          <p:grpSpPr>
            <a:xfrm>
              <a:off x="984486" y="2979183"/>
              <a:ext cx="10738471" cy="554839"/>
              <a:chOff x="984486" y="2979183"/>
              <a:chExt cx="10738471" cy="55483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49F0FD6-EF6D-4D10-B1D2-8063EFC887F1}"/>
                  </a:ext>
                </a:extLst>
              </p:cNvPr>
              <p:cNvSpPr/>
              <p:nvPr/>
            </p:nvSpPr>
            <p:spPr>
              <a:xfrm>
                <a:off x="984486" y="2979183"/>
                <a:ext cx="9822060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46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Content Placeholder 3">
                <a:extLst>
                  <a:ext uri="{FF2B5EF4-FFF2-40B4-BE49-F238E27FC236}">
                    <a16:creationId xmlns:a16="http://schemas.microsoft.com/office/drawing/2014/main" id="{6C2D3ED3-148B-4FCD-88BF-A77EF5F8E7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088" y="3000180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Collections – Stack, Queue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527010-26BA-494F-8D8B-C74051F0BFA0}"/>
                </a:ext>
              </a:extLst>
            </p:cNvPr>
            <p:cNvGrpSpPr/>
            <p:nvPr/>
          </p:nvGrpSpPr>
          <p:grpSpPr>
            <a:xfrm>
              <a:off x="226562" y="2960143"/>
              <a:ext cx="650194" cy="573879"/>
              <a:chOff x="226562" y="2960143"/>
              <a:chExt cx="650194" cy="573879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66960FA-4070-4B69-9CF6-6355288E0467}"/>
                  </a:ext>
                </a:extLst>
              </p:cNvPr>
              <p:cNvSpPr/>
              <p:nvPr/>
            </p:nvSpPr>
            <p:spPr>
              <a:xfrm>
                <a:off x="226562" y="2979183"/>
                <a:ext cx="635679" cy="554839"/>
              </a:xfrm>
              <a:prstGeom prst="roundRect">
                <a:avLst/>
              </a:prstGeom>
              <a:solidFill>
                <a:srgbClr val="F588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tent Placeholder 3">
                <a:extLst>
                  <a:ext uri="{FF2B5EF4-FFF2-40B4-BE49-F238E27FC236}">
                    <a16:creationId xmlns:a16="http://schemas.microsoft.com/office/drawing/2014/main" id="{543C8CD7-6081-43FE-8A9D-CAC99769D3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960143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6002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EXCEPTION HANDLING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293800"/>
            <a:ext cx="7870749" cy="4873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sz="2000" b="1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Try-Catch Blocks: </a:t>
            </a: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Detect errors in designated code sections using try-catch constructs.</a:t>
            </a: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sz="2000" b="1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Exception Types: </a:t>
            </a: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Identify and handle various error scenarios during program execution.</a:t>
            </a: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sz="2000" b="1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Throwing Exceptions: </a:t>
            </a: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Intentionally trigger errors with the "throw" keyword for specific conditions.</a:t>
            </a: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sz="2000" b="1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Finally Block: </a:t>
            </a: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Execute critical code regardless of errors, enhancing program robustness.</a:t>
            </a: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sz="2000" b="1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Graceful Error Handling: </a:t>
            </a: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Ensure smooth recovery from unexpected events for a stable program.</a:t>
            </a: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Follow this </a:t>
            </a: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  <a:hlinkClick r:id="rId2"/>
              </a:rPr>
              <a:t>link</a:t>
            </a:r>
            <a:r>
              <a:rPr lang="en-US" sz="2000" spc="-5" dirty="0">
                <a:solidFill>
                  <a:srgbClr val="61646A"/>
                </a:solidFill>
                <a:latin typeface="Segoe UI Semilight"/>
                <a:cs typeface="Segoe UI Semilight"/>
              </a:rPr>
              <a:t> to see types of exceptions.</a:t>
            </a:r>
          </a:p>
        </p:txBody>
      </p:sp>
      <p:pic>
        <p:nvPicPr>
          <p:cNvPr id="2050" name="Picture 2" descr="Exception Handling Best Practices - AnAr Solutions">
            <a:extLst>
              <a:ext uri="{FF2B5EF4-FFF2-40B4-BE49-F238E27FC236}">
                <a16:creationId xmlns:a16="http://schemas.microsoft.com/office/drawing/2014/main" id="{4F8A5594-3804-E1A7-7A6A-8E405407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302195"/>
            <a:ext cx="20669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3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60026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MULTI THREADING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752600"/>
            <a:ext cx="7413549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Concurrency: </a:t>
            </a:r>
            <a:r>
              <a:rPr lang="en-US" sz="2000" dirty="0">
                <a:latin typeface="Segoe UI Semilight"/>
                <a:cs typeface="Segoe UI Semilight"/>
              </a:rPr>
              <a:t>Execute multiple tasks simultaneously for efficient program operation. 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Threads: </a:t>
            </a:r>
            <a:r>
              <a:rPr lang="en-US" sz="2000" dirty="0">
                <a:latin typeface="Segoe UI Semilight"/>
                <a:cs typeface="Segoe UI Semilight"/>
              </a:rPr>
              <a:t>Independent units of execution, allowing parallel processing in C# programs.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 </a:t>
            </a:r>
            <a:r>
              <a:rPr lang="en-US" sz="2000" b="1" dirty="0">
                <a:latin typeface="Segoe UI Semilight"/>
                <a:cs typeface="Segoe UI Semilight"/>
              </a:rPr>
              <a:t>Async/Await: </a:t>
            </a:r>
            <a:r>
              <a:rPr lang="en-US" sz="2000" dirty="0">
                <a:latin typeface="Segoe UI Semilight"/>
                <a:cs typeface="Segoe UI Semilight"/>
              </a:rPr>
              <a:t>Simplify asynchronous programming, enhancing responsiveness. 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Thread Synchronization: </a:t>
            </a:r>
            <a:r>
              <a:rPr lang="en-US" sz="2000" dirty="0">
                <a:latin typeface="Segoe UI Semilight"/>
                <a:cs typeface="Segoe UI Semilight"/>
              </a:rPr>
              <a:t>Manage shared resources to prevent data corruption in parallel execution.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 </a:t>
            </a:r>
            <a:r>
              <a:rPr lang="en-US" sz="2000" b="1" dirty="0">
                <a:latin typeface="Segoe UI Semilight"/>
                <a:cs typeface="Segoe UI Semilight"/>
              </a:rPr>
              <a:t>Performance: </a:t>
            </a:r>
            <a:r>
              <a:rPr lang="en-US" sz="2000" dirty="0">
                <a:latin typeface="Segoe UI Semilight"/>
                <a:cs typeface="Segoe UI Semilight"/>
              </a:rPr>
              <a:t>Improve program speed by leveraging multiple threads for parallel computation.</a:t>
            </a:r>
          </a:p>
        </p:txBody>
      </p:sp>
      <p:pic>
        <p:nvPicPr>
          <p:cNvPr id="1026" name="Picture 2" descr="Multithreading (computer architecture) - Wikipedia">
            <a:extLst>
              <a:ext uri="{FF2B5EF4-FFF2-40B4-BE49-F238E27FC236}">
                <a16:creationId xmlns:a16="http://schemas.microsoft.com/office/drawing/2014/main" id="{5D7AB658-9344-6CDB-4934-66234D457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6380"/>
            <a:ext cx="3873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4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86479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SYNCHRONOUS  PROGRAMMING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752600"/>
            <a:ext cx="5203749" cy="4052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Definition: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Synchronous programming is a traditional execution model where each operation blocks the program's execution until it is completed.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Characteristics:</a:t>
            </a:r>
            <a:endParaRPr lang="en-US" sz="2000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Sequential Flow: Code executes line by line, one operation at a time.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Blocking Nature: Each operation must finish before the next one begins.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lang="en-US" sz="2000" dirty="0">
              <a:latin typeface="Segoe UI Semilight"/>
              <a:cs typeface="Segoe UI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914D-9FC5-85CC-88BF-698D8105733D}"/>
              </a:ext>
            </a:extLst>
          </p:cNvPr>
          <p:cNvSpPr txBox="1"/>
          <p:nvPr/>
        </p:nvSpPr>
        <p:spPr>
          <a:xfrm>
            <a:off x="5867400" y="235796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Pros</a:t>
            </a:r>
            <a:r>
              <a:rPr lang="en-US" dirty="0">
                <a:latin typeface="Segoe UI Semilight"/>
                <a:cs typeface="Segoe UI Semiligh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Simple to Understand: Follows a linear and intuitive flow.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Predictable Execution: Operations occur in a defined order.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Cons</a:t>
            </a:r>
            <a:r>
              <a:rPr lang="en-US" dirty="0">
                <a:latin typeface="Segoe UI Semilight"/>
                <a:cs typeface="Segoe UI Semiligh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Potential Delays: If an operation takes time, it can block the entire program.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Reduced Responsiveness: Not ideal for tasks with potential delays (e.g., I/O operations).</a:t>
            </a:r>
          </a:p>
        </p:txBody>
      </p:sp>
    </p:spTree>
    <p:extLst>
      <p:ext uri="{BB962C8B-B14F-4D97-AF65-F5344CB8AC3E}">
        <p14:creationId xmlns:p14="http://schemas.microsoft.com/office/powerpoint/2010/main" val="1321438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92575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ASYNCHRONOUS  PROGRAMMING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606457"/>
            <a:ext cx="5356149" cy="4975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Definition: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Asynchronous programming is a modern execution model where operations can overlap, allowing the program to perform other tasks while waiting for non-blocking operations to complete.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Characteristics:</a:t>
            </a:r>
            <a:endParaRPr lang="en-US" sz="2000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Non-Blocking: Operations can start and continue without waiting for the previous ones to finish.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Responsive: Well-suited for scenarios with potentially time-consuming tasks (e.g., I/O operations).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lang="en-US" sz="2000" dirty="0">
              <a:latin typeface="Segoe UI Semilight"/>
              <a:cs typeface="Segoe UI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914D-9FC5-85CC-88BF-698D8105733D}"/>
              </a:ext>
            </a:extLst>
          </p:cNvPr>
          <p:cNvSpPr txBox="1"/>
          <p:nvPr/>
        </p:nvSpPr>
        <p:spPr>
          <a:xfrm>
            <a:off x="5867400" y="235796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Pros</a:t>
            </a:r>
            <a:r>
              <a:rPr lang="en-US" dirty="0">
                <a:latin typeface="Segoe UI Semilight"/>
                <a:cs typeface="Segoe UI Semiligh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Improved Responsiveness: Well-suited for tasks with potential delays.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Efficient Resource Utilization: Allows overlapping of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Segoe UI Semilight"/>
                <a:cs typeface="Segoe UI Semilight"/>
              </a:rPr>
              <a:t>Cons</a:t>
            </a:r>
            <a:r>
              <a:rPr lang="en-US" dirty="0">
                <a:latin typeface="Segoe UI Semilight"/>
                <a:cs typeface="Segoe UI Semiligh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Increased Complexity: Handling asynchronous code may introduce complexities.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egoe UI Semilight"/>
                <a:cs typeface="Segoe UI Semilight"/>
              </a:rPr>
              <a:t>Potential Debugging Challenges: Asynchronous stack traces can be harder to interpret.</a:t>
            </a:r>
          </a:p>
        </p:txBody>
      </p:sp>
    </p:spTree>
    <p:extLst>
      <p:ext uri="{BB962C8B-B14F-4D97-AF65-F5344CB8AC3E}">
        <p14:creationId xmlns:p14="http://schemas.microsoft.com/office/powerpoint/2010/main" val="11895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92575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MUTEX AND LOCK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606457"/>
            <a:ext cx="5356149" cy="393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Mutex Definition: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Mutex (Mutual Exclusion) is a synchronization primitive that ensures only one thread can access a resource at a time.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Mutex Characteristics:</a:t>
            </a:r>
            <a:endParaRPr lang="en-US" sz="2000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Suitable for inter-process synchronization.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Explicit creation and release of a Mutex object.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Potentially higher overhead.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lang="en-US" sz="2000" dirty="0">
              <a:latin typeface="Segoe UI Semilight"/>
              <a:cs typeface="Segoe UI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914D-9FC5-85CC-88BF-698D8105733D}"/>
              </a:ext>
            </a:extLst>
          </p:cNvPr>
          <p:cNvSpPr txBox="1"/>
          <p:nvPr/>
        </p:nvSpPr>
        <p:spPr>
          <a:xfrm>
            <a:off x="5867400" y="1638412"/>
            <a:ext cx="609600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Lock Definition: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lock is a C# language keyword that simplifies the use of Monitor, providing a convenient way to acquire and release locks.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Lock Characteristics:</a:t>
            </a:r>
            <a:endParaRPr lang="en-US" sz="2000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Limited to the same </a:t>
            </a:r>
            <a:r>
              <a:rPr lang="en-US" sz="2000" dirty="0" err="1">
                <a:latin typeface="Segoe UI Semilight"/>
                <a:cs typeface="Segoe UI Semilight"/>
              </a:rPr>
              <a:t>AppDomain</a:t>
            </a:r>
            <a:r>
              <a:rPr lang="en-US" sz="2000" dirty="0">
                <a:latin typeface="Segoe UI Semilight"/>
                <a:cs typeface="Segoe UI Semiligh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Implicit lock object defined by the expression following the lock keyword.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Generally lower overhead, preferred for short critical sections.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lang="en-US" sz="2000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1751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92575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SEMAPHORES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606457"/>
            <a:ext cx="5356149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Definition: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A Semaphore is a synchronization primitive that limits the number of threads that can access a resource concurrently.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lang="en-US" sz="2000" b="1" dirty="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Semaphore Count: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Specifies the maximum number of threads that can acquire the semaphore simultaneously.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Initialized during semaphore creation.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lang="en-US" sz="2000" dirty="0">
              <a:latin typeface="Segoe UI Semilight"/>
              <a:cs typeface="Segoe UI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3914D-9FC5-85CC-88BF-698D8105733D}"/>
              </a:ext>
            </a:extLst>
          </p:cNvPr>
          <p:cNvSpPr txBox="1"/>
          <p:nvPr/>
        </p:nvSpPr>
        <p:spPr>
          <a:xfrm>
            <a:off x="5867400" y="1638412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Use Case: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Ideal for scenarios where you want to limit concurrent access to a resource pool.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Efficiently manages shared resources in a controlled manner.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Allows multiple threads to enter the critical section, but restricts the total concurrency.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dirty="0">
                <a:latin typeface="Segoe UI Semilight"/>
                <a:cs typeface="Segoe UI Semilight"/>
              </a:rPr>
              <a:t>Useful for controlling access to a pool of resources.</a:t>
            </a:r>
          </a:p>
        </p:txBody>
      </p:sp>
    </p:spTree>
    <p:extLst>
      <p:ext uri="{BB962C8B-B14F-4D97-AF65-F5344CB8AC3E}">
        <p14:creationId xmlns:p14="http://schemas.microsoft.com/office/powerpoint/2010/main" val="427390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82669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REFLECTIONS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631" y="1524000"/>
            <a:ext cx="5135169" cy="4975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Definition: </a:t>
            </a:r>
            <a:r>
              <a:rPr lang="en-US" sz="2000" dirty="0">
                <a:latin typeface="Segoe UI Semilight"/>
                <a:cs typeface="Segoe UI Semilight"/>
              </a:rPr>
              <a:t>Reflection allows dynamic inspection and interaction with type metadata at runtime in C#.</a:t>
            </a:r>
          </a:p>
          <a:p>
            <a:pPr marL="12700">
              <a:spcBef>
                <a:spcPts val="1475"/>
              </a:spcBef>
            </a:pPr>
            <a:r>
              <a:rPr lang="en-US" sz="2000" b="1" dirty="0">
                <a:latin typeface="Segoe UI Semilight"/>
                <a:cs typeface="Segoe UI Semilight"/>
              </a:rPr>
              <a:t>Considerations:</a:t>
            </a:r>
          </a:p>
          <a:p>
            <a:pPr marL="12700" lvl="1" indent="-285750"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Reflection introduces a performance cost and should be used judiciously.</a:t>
            </a:r>
          </a:p>
          <a:p>
            <a:pPr marL="12700" lvl="1" indent="-285750"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Alternatives like generics or design patterns may be more suitable in some scenarios.</a:t>
            </a:r>
          </a:p>
          <a:p>
            <a:pPr marL="12700"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light"/>
                <a:cs typeface="Segoe UI Semilight"/>
              </a:rPr>
              <a:t>Takeaway: </a:t>
            </a:r>
            <a:r>
              <a:rPr lang="en-US" sz="2000" dirty="0">
                <a:latin typeface="Segoe UI Semilight"/>
                <a:cs typeface="Segoe UI Semilight"/>
              </a:rPr>
              <a:t>Reflection provides powerful runtime capabilities but requires careful consideration due to performance implications.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endParaRPr lang="en-US" sz="2000" dirty="0">
              <a:latin typeface="Segoe UI Semilight"/>
              <a:cs typeface="Segoe UI Semi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911D3-1633-93B2-B231-727C53300A97}"/>
              </a:ext>
            </a:extLst>
          </p:cNvPr>
          <p:cNvSpPr txBox="1"/>
          <p:nvPr/>
        </p:nvSpPr>
        <p:spPr>
          <a:xfrm>
            <a:off x="5867400" y="1407592"/>
            <a:ext cx="6019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 Semilight"/>
                <a:cs typeface="Segoe UI Semilight"/>
              </a:rPr>
              <a:t>A Simple Use Case of C# Reflection</a:t>
            </a:r>
            <a:br>
              <a:rPr lang="en-US" sz="2000" dirty="0">
                <a:latin typeface="Segoe UI Semilight"/>
                <a:cs typeface="Segoe UI Semilight"/>
              </a:rPr>
            </a:br>
            <a:r>
              <a:rPr lang="en-US" sz="2000" dirty="0" err="1">
                <a:latin typeface="Segoe UI Semilight"/>
                <a:cs typeface="Segoe UI Semilight"/>
              </a:rPr>
              <a:t>Reflection</a:t>
            </a:r>
            <a:r>
              <a:rPr lang="en-US" sz="2000" dirty="0">
                <a:latin typeface="Segoe UI Semilight"/>
                <a:cs typeface="Segoe UI Semilight"/>
              </a:rPr>
              <a:t> can be used to create applications called type browsers which allow users to select types and then read the data provided about them. </a:t>
            </a:r>
          </a:p>
          <a:p>
            <a:endParaRPr lang="en-US" sz="2000" dirty="0">
              <a:latin typeface="Segoe UI Semilight"/>
              <a:cs typeface="Segoe UI Semilight"/>
            </a:endParaRPr>
          </a:p>
          <a:p>
            <a:r>
              <a:rPr lang="en-US" sz="2000" dirty="0">
                <a:latin typeface="Segoe UI Semilight"/>
                <a:cs typeface="Segoe UI Semilight"/>
                <a:hlinkClick r:id="rId2" tooltip="https://msdn.microsoft.com/en-us/library/ms173183(v=vs.90).asp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example</a:t>
            </a:r>
            <a:r>
              <a:rPr lang="en-US" sz="2000" dirty="0">
                <a:latin typeface="Segoe UI Semilight"/>
                <a:cs typeface="Segoe UI Semilight"/>
              </a:rPr>
              <a:t> illustrates how to use the static method </a:t>
            </a:r>
            <a:r>
              <a:rPr lang="en-US" sz="2000" dirty="0" err="1">
                <a:latin typeface="Segoe UI Semilight"/>
                <a:cs typeface="Segoe UI Semilight"/>
              </a:rPr>
              <a:t>GetType</a:t>
            </a:r>
            <a:r>
              <a:rPr lang="en-US" sz="2000" dirty="0">
                <a:latin typeface="Segoe UI Semilight"/>
                <a:cs typeface="Segoe UI Semilight"/>
              </a:rPr>
              <a:t> to find the Type of a variable:</a:t>
            </a:r>
          </a:p>
          <a:p>
            <a:br>
              <a:rPr lang="en-US" sz="2000" dirty="0">
                <a:latin typeface="Segoe UI Semilight"/>
                <a:cs typeface="Segoe UI Semilight"/>
              </a:rPr>
            </a:br>
            <a:r>
              <a:rPr lang="en-US" sz="2000" dirty="0">
                <a:latin typeface="Segoe UI Semilight"/>
                <a:cs typeface="Segoe UI Semilight"/>
              </a:rPr>
              <a:t>// Using </a:t>
            </a:r>
            <a:r>
              <a:rPr lang="en-US" sz="2000" dirty="0" err="1">
                <a:latin typeface="Segoe UI Semilight"/>
                <a:cs typeface="Segoe UI Semilight"/>
              </a:rPr>
              <a:t>GetType</a:t>
            </a:r>
            <a:r>
              <a:rPr lang="en-US" sz="2000" dirty="0">
                <a:latin typeface="Segoe UI Semilight"/>
                <a:cs typeface="Segoe UI Semilight"/>
              </a:rPr>
              <a:t> to obtain type information:</a:t>
            </a:r>
            <a:br>
              <a:rPr lang="en-US" sz="2000" dirty="0">
                <a:latin typeface="Segoe UI Semilight"/>
                <a:cs typeface="Segoe UI Semilight"/>
              </a:rPr>
            </a:br>
            <a:r>
              <a:rPr lang="en-US" sz="2000" dirty="0">
                <a:latin typeface="Segoe UI Semilight"/>
                <a:cs typeface="Segoe UI Semilight"/>
              </a:rPr>
              <a:t>int </a:t>
            </a:r>
            <a:r>
              <a:rPr lang="en-US" sz="2000" dirty="0" err="1">
                <a:latin typeface="Segoe UI Semilight"/>
                <a:cs typeface="Segoe UI Semilight"/>
              </a:rPr>
              <a:t>i</a:t>
            </a:r>
            <a:r>
              <a:rPr lang="en-US" sz="2000" dirty="0">
                <a:latin typeface="Segoe UI Semilight"/>
                <a:cs typeface="Segoe UI Semilight"/>
              </a:rPr>
              <a:t> = 42;</a:t>
            </a:r>
            <a:br>
              <a:rPr lang="en-US" sz="2000" dirty="0">
                <a:latin typeface="Segoe UI Semilight"/>
                <a:cs typeface="Segoe UI Semilight"/>
              </a:rPr>
            </a:br>
            <a:r>
              <a:rPr lang="en-US" sz="2000" dirty="0" err="1">
                <a:latin typeface="Segoe UI Semilight"/>
                <a:cs typeface="Segoe UI Semilight"/>
              </a:rPr>
              <a:t>System.Type</a:t>
            </a:r>
            <a:r>
              <a:rPr lang="en-US" sz="2000" dirty="0">
                <a:latin typeface="Segoe UI Semilight"/>
                <a:cs typeface="Segoe UI Semilight"/>
              </a:rPr>
              <a:t> type = </a:t>
            </a:r>
            <a:r>
              <a:rPr lang="en-US" sz="2000" dirty="0" err="1">
                <a:latin typeface="Segoe UI Semilight"/>
                <a:cs typeface="Segoe UI Semilight"/>
              </a:rPr>
              <a:t>i.GetType</a:t>
            </a:r>
            <a:r>
              <a:rPr lang="en-US" sz="2000" dirty="0">
                <a:latin typeface="Segoe UI Semilight"/>
                <a:cs typeface="Segoe UI Semilight"/>
              </a:rPr>
              <a:t>();</a:t>
            </a:r>
            <a:br>
              <a:rPr lang="en-US" sz="2000" dirty="0">
                <a:latin typeface="Segoe UI Semilight"/>
                <a:cs typeface="Segoe UI Semilight"/>
              </a:rPr>
            </a:br>
            <a:r>
              <a:rPr lang="en-US" sz="2000" dirty="0" err="1">
                <a:latin typeface="Segoe UI Semilight"/>
                <a:cs typeface="Segoe UI Semilight"/>
              </a:rPr>
              <a:t>System.Console.WriteLine</a:t>
            </a:r>
            <a:r>
              <a:rPr lang="en-US" sz="2000" dirty="0">
                <a:latin typeface="Segoe UI Semilight"/>
                <a:cs typeface="Segoe UI Semilight"/>
              </a:rPr>
              <a:t>(type);</a:t>
            </a:r>
            <a:br>
              <a:rPr lang="en-US" sz="2000" dirty="0">
                <a:latin typeface="Segoe UI Semilight"/>
                <a:cs typeface="Segoe UI Semilight"/>
              </a:rPr>
            </a:br>
            <a:br>
              <a:rPr lang="en-US" sz="2000" dirty="0">
                <a:latin typeface="Segoe UI Semilight"/>
                <a:cs typeface="Segoe UI Semilight"/>
              </a:rPr>
            </a:br>
            <a:r>
              <a:rPr lang="en-US" sz="2000" dirty="0">
                <a:latin typeface="Segoe UI Semilight"/>
                <a:cs typeface="Segoe UI Semilight"/>
              </a:rPr>
              <a:t>The above example results in the following output:</a:t>
            </a:r>
            <a:br>
              <a:rPr lang="en-US" sz="2000" dirty="0">
                <a:latin typeface="Segoe UI Semilight"/>
                <a:cs typeface="Segoe UI Semilight"/>
              </a:rPr>
            </a:br>
            <a:r>
              <a:rPr lang="en-US" sz="2000" dirty="0">
                <a:latin typeface="Segoe UI Semilight"/>
                <a:cs typeface="Segoe UI Semilight"/>
              </a:rPr>
              <a:t>System.Int32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C5D00-38E9-47F2-3AF8-5D424360A968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B7C81"/>
                </a:solidFill>
                <a:latin typeface="Quire Sans Light" panose="020F0502020204030204" pitchFamily="34" charset="0"/>
                <a:ea typeface="+mj-ea"/>
                <a:cs typeface="Segoe UI Semilight" panose="020B0402040204020203" pitchFamily="34" charset="0"/>
              </a:rPr>
              <a:t>Asynchronous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82669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0099D2"/>
                </a:solidFill>
              </a:rPr>
              <a:t>REFLECTIONS - Continued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631" y="1524000"/>
            <a:ext cx="5135169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000" b="1" u="sng" dirty="0"/>
              <a:t>EXAMPLE: </a:t>
            </a:r>
            <a:r>
              <a:rPr lang="en-US" sz="2000" dirty="0"/>
              <a:t>To access the sample class Calculator from Test.dll assembly, the Calculator class should be defined as the following:</a:t>
            </a:r>
            <a:br>
              <a:rPr lang="en-US" sz="2000" dirty="0"/>
            </a:br>
            <a:r>
              <a:rPr lang="en-US" sz="2000" dirty="0"/>
              <a:t>namespace Test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   public class Calculator</a:t>
            </a:r>
            <a:br>
              <a:rPr lang="en-US" sz="2000" dirty="0"/>
            </a:br>
            <a:r>
              <a:rPr lang="en-US" sz="2000" dirty="0"/>
              <a:t>   {</a:t>
            </a:r>
            <a:br>
              <a:rPr lang="en-US" sz="2000" dirty="0"/>
            </a:br>
            <a:r>
              <a:rPr lang="en-US" sz="2000" dirty="0"/>
              <a:t>       public Calculator() { ... }</a:t>
            </a:r>
            <a:br>
              <a:rPr lang="en-US" sz="2000" dirty="0"/>
            </a:br>
            <a:r>
              <a:rPr lang="en-US" sz="2000" dirty="0"/>
              <a:t>       private double _number;</a:t>
            </a:r>
            <a:br>
              <a:rPr lang="en-US" sz="2000" dirty="0"/>
            </a:br>
            <a:r>
              <a:rPr lang="en-US" sz="2000" dirty="0"/>
              <a:t>       public double Number { get { ... } set { ... } }</a:t>
            </a:r>
            <a:br>
              <a:rPr lang="en-US" sz="2000" dirty="0"/>
            </a:br>
            <a:r>
              <a:rPr lang="en-US" sz="2000" dirty="0"/>
              <a:t>       public void Clear() { ... }</a:t>
            </a:r>
            <a:br>
              <a:rPr lang="en-US" sz="2000" dirty="0"/>
            </a:br>
            <a:r>
              <a:rPr lang="en-US" sz="2000" dirty="0"/>
              <a:t>       private void </a:t>
            </a:r>
            <a:r>
              <a:rPr lang="en-US" sz="2000" dirty="0" err="1"/>
              <a:t>DoClear</a:t>
            </a:r>
            <a:r>
              <a:rPr lang="en-US" sz="2000" dirty="0"/>
              <a:t>() { ... }</a:t>
            </a:r>
            <a:br>
              <a:rPr lang="en-US" sz="2000" dirty="0"/>
            </a:br>
            <a:r>
              <a:rPr lang="en-US" sz="2000" dirty="0"/>
              <a:t>       public double Add(double number) { ... }</a:t>
            </a:r>
            <a:br>
              <a:rPr lang="en-US" sz="2000" dirty="0"/>
            </a:br>
            <a:r>
              <a:rPr lang="en-US" sz="2000" dirty="0"/>
              <a:t>       public static double Pi { ... }</a:t>
            </a:r>
            <a:br>
              <a:rPr lang="en-US" sz="2000" dirty="0"/>
            </a:br>
            <a:r>
              <a:rPr lang="en-US" sz="2000" dirty="0"/>
              <a:t>       public static double </a:t>
            </a:r>
            <a:r>
              <a:rPr lang="en-US" sz="2000" dirty="0" err="1"/>
              <a:t>GetPi</a:t>
            </a:r>
            <a:r>
              <a:rPr lang="en-US" sz="2000" dirty="0"/>
              <a:t>() { ... }</a:t>
            </a:r>
            <a:br>
              <a:rPr lang="en-US" sz="2000" dirty="0"/>
            </a:br>
            <a:r>
              <a:rPr lang="en-US" sz="2000" dirty="0"/>
              <a:t>   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dirty="0">
              <a:latin typeface="Segoe UI Semilight"/>
              <a:cs typeface="Segoe UI Semi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911D3-1633-93B2-B231-727C53300A97}"/>
              </a:ext>
            </a:extLst>
          </p:cNvPr>
          <p:cNvSpPr txBox="1"/>
          <p:nvPr/>
        </p:nvSpPr>
        <p:spPr>
          <a:xfrm>
            <a:off x="5867400" y="1407592"/>
            <a:ext cx="6019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Then, you can use reflection to load the Test.dll assembly:</a:t>
            </a:r>
            <a:br>
              <a:rPr lang="en-US" sz="1600" dirty="0"/>
            </a:br>
            <a:r>
              <a:rPr lang="en-US" sz="1600" dirty="0"/>
              <a:t>// dynamically load assembly from file Test.dll</a:t>
            </a:r>
            <a:br>
              <a:rPr lang="en-US" sz="1600" dirty="0"/>
            </a:br>
            <a:r>
              <a:rPr lang="en-US" sz="1600" dirty="0"/>
              <a:t>Assembly </a:t>
            </a:r>
            <a:r>
              <a:rPr lang="en-US" sz="1600" dirty="0" err="1"/>
              <a:t>testAssembly</a:t>
            </a:r>
            <a:r>
              <a:rPr lang="en-US" sz="1600" dirty="0"/>
              <a:t> = </a:t>
            </a:r>
            <a:r>
              <a:rPr lang="en-US" sz="1600" dirty="0" err="1"/>
              <a:t>Assembly.LoadFile</a:t>
            </a:r>
            <a:r>
              <a:rPr lang="en-US" sz="1600" dirty="0"/>
              <a:t>(@"c:\Test.dll");</a:t>
            </a:r>
            <a:br>
              <a:rPr lang="en-US" sz="1600" dirty="0"/>
            </a:br>
            <a:r>
              <a:rPr lang="en-US" sz="1600" dirty="0"/>
              <a:t>To create an instance of the calculator class:</a:t>
            </a:r>
            <a:br>
              <a:rPr lang="en-US" sz="1600" dirty="0"/>
            </a:br>
            <a:r>
              <a:rPr lang="en-US" sz="1600" dirty="0"/>
              <a:t>// get type of class Calculator from just loaded assembly</a:t>
            </a:r>
            <a:br>
              <a:rPr lang="en-US" sz="1600" dirty="0"/>
            </a:br>
            <a:r>
              <a:rPr lang="en-US" sz="1600" dirty="0"/>
              <a:t>Type </a:t>
            </a:r>
            <a:r>
              <a:rPr lang="en-US" sz="1600" dirty="0" err="1"/>
              <a:t>calcType</a:t>
            </a:r>
            <a:r>
              <a:rPr lang="en-US" sz="1600" dirty="0"/>
              <a:t> = </a:t>
            </a:r>
            <a:r>
              <a:rPr lang="en-US" sz="1600" dirty="0" err="1"/>
              <a:t>testAssembly.GetType</a:t>
            </a:r>
            <a:r>
              <a:rPr lang="en-US" sz="1600" dirty="0"/>
              <a:t>("</a:t>
            </a:r>
            <a:r>
              <a:rPr lang="en-US" sz="1600" dirty="0" err="1"/>
              <a:t>Test.Calculator</a:t>
            </a:r>
            <a:r>
              <a:rPr lang="en-US" sz="1600" dirty="0"/>
              <a:t>");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// create instance of class Calculator</a:t>
            </a:r>
            <a:br>
              <a:rPr lang="en-US" sz="1600" dirty="0"/>
            </a:br>
            <a:r>
              <a:rPr lang="en-US" sz="1600" dirty="0"/>
              <a:t>object </a:t>
            </a:r>
            <a:r>
              <a:rPr lang="en-US" sz="1600" dirty="0" err="1"/>
              <a:t>calcInstance</a:t>
            </a:r>
            <a:r>
              <a:rPr lang="en-US" sz="1600" dirty="0"/>
              <a:t> = </a:t>
            </a:r>
            <a:r>
              <a:rPr lang="en-US" sz="1600" dirty="0" err="1"/>
              <a:t>Activator.CreateInstance</a:t>
            </a:r>
            <a:r>
              <a:rPr lang="en-US" sz="1600" dirty="0"/>
              <a:t>(</a:t>
            </a:r>
            <a:r>
              <a:rPr lang="en-US" sz="1600" dirty="0" err="1"/>
              <a:t>calcType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And access its members (the following examples illustrate getting values for the public double Number property):</a:t>
            </a:r>
            <a:br>
              <a:rPr lang="en-US" sz="1600" dirty="0"/>
            </a:br>
            <a:r>
              <a:rPr lang="en-US" sz="1600" dirty="0"/>
              <a:t>// get info about property: public double Number</a:t>
            </a:r>
            <a:br>
              <a:rPr lang="en-US" sz="1600" dirty="0"/>
            </a:br>
            <a:r>
              <a:rPr lang="en-US" sz="1600" dirty="0" err="1"/>
              <a:t>PropertyInfo</a:t>
            </a:r>
            <a:r>
              <a:rPr lang="en-US" sz="1600" dirty="0"/>
              <a:t> </a:t>
            </a:r>
            <a:r>
              <a:rPr lang="en-US" sz="1600" dirty="0" err="1"/>
              <a:t>numberPropertyInfo</a:t>
            </a:r>
            <a:r>
              <a:rPr lang="en-US" sz="1600" dirty="0"/>
              <a:t> = </a:t>
            </a:r>
            <a:r>
              <a:rPr lang="en-US" sz="1600" dirty="0" err="1"/>
              <a:t>calcType.GetProperty</a:t>
            </a:r>
            <a:r>
              <a:rPr lang="en-US" sz="1600" dirty="0"/>
              <a:t>("Number");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// get value of property: public double Number</a:t>
            </a:r>
            <a:br>
              <a:rPr lang="en-US" sz="1600" dirty="0"/>
            </a:br>
            <a:r>
              <a:rPr lang="en-US" sz="1600" dirty="0"/>
              <a:t>double value = (double)</a:t>
            </a:r>
            <a:r>
              <a:rPr lang="en-US" sz="1600" dirty="0" err="1"/>
              <a:t>numberPropertyInfo.GetValue</a:t>
            </a:r>
            <a:r>
              <a:rPr lang="en-US" sz="1600" dirty="0"/>
              <a:t>(</a:t>
            </a:r>
            <a:r>
              <a:rPr lang="en-US" sz="1600" dirty="0" err="1"/>
              <a:t>calcInstance</a:t>
            </a:r>
            <a:r>
              <a:rPr lang="en-US" sz="1600" dirty="0"/>
              <a:t>, null);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// set value of property: public double Number</a:t>
            </a:r>
            <a:br>
              <a:rPr lang="en-US" sz="1600" dirty="0"/>
            </a:br>
            <a:r>
              <a:rPr lang="en-US" sz="1600" dirty="0" err="1"/>
              <a:t>numberPropertyInfo.SetValue</a:t>
            </a:r>
            <a:r>
              <a:rPr lang="en-US" sz="1600" dirty="0"/>
              <a:t>(</a:t>
            </a:r>
            <a:r>
              <a:rPr lang="en-US" sz="1600" dirty="0" err="1"/>
              <a:t>calcInstance</a:t>
            </a:r>
            <a:r>
              <a:rPr lang="en-US" sz="1600" dirty="0"/>
              <a:t>, 10.0, null);</a:t>
            </a:r>
            <a:endParaRPr lang="en-US" sz="1600" dirty="0">
              <a:latin typeface="Segoe UI Semilight"/>
              <a:cs typeface="Segoe UI Semi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C5D00-38E9-47F2-3AF8-5D424360A968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9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6941" y="2735021"/>
            <a:ext cx="47396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2468" y="6243828"/>
            <a:ext cx="1324355" cy="3596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751" y="6380481"/>
            <a:ext cx="309435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SOTI Confidential</a:t>
            </a:r>
            <a:r>
              <a:rPr sz="900" spc="-1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Only</a:t>
            </a:r>
            <a:r>
              <a:rPr sz="900" spc="1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for use</a:t>
            </a:r>
            <a:r>
              <a:rPr sz="900" spc="1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under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NDA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Do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not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distribute</a:t>
            </a:r>
            <a:endParaRPr sz="900">
              <a:latin typeface="Segoe UI Semilight"/>
              <a:cs typeface="Segoe UI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51" y="6365292"/>
            <a:ext cx="3458845" cy="1936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SOTI</a:t>
            </a:r>
            <a:r>
              <a:rPr sz="100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Confidential</a:t>
            </a:r>
            <a:r>
              <a:rPr sz="1000" spc="2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-</a:t>
            </a:r>
            <a:r>
              <a:rPr sz="100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Only</a:t>
            </a:r>
            <a:r>
              <a:rPr sz="100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for</a:t>
            </a:r>
            <a:r>
              <a:rPr sz="1000" spc="1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use</a:t>
            </a:r>
            <a:r>
              <a:rPr sz="100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under</a:t>
            </a:r>
            <a:r>
              <a:rPr sz="1000" spc="-1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NDA</a:t>
            </a:r>
            <a:r>
              <a:rPr sz="1000" spc="2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-</a:t>
            </a:r>
            <a:r>
              <a:rPr sz="100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Do</a:t>
            </a:r>
            <a:r>
              <a:rPr sz="100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not distribute</a:t>
            </a:r>
            <a:endParaRPr sz="10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7751" y="6380481"/>
            <a:ext cx="309435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SOTI Confidential</a:t>
            </a:r>
            <a:r>
              <a:rPr sz="900" spc="-1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Only</a:t>
            </a:r>
            <a:r>
              <a:rPr sz="900" spc="1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for use</a:t>
            </a:r>
            <a:r>
              <a:rPr sz="900" spc="10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under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NDA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-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dirty="0">
                <a:solidFill>
                  <a:srgbClr val="BEBEBE"/>
                </a:solidFill>
                <a:latin typeface="Segoe UI Semilight"/>
                <a:cs typeface="Segoe UI Semilight"/>
              </a:rPr>
              <a:t>Do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not</a:t>
            </a:r>
            <a:r>
              <a:rPr sz="900" spc="5" dirty="0">
                <a:solidFill>
                  <a:srgbClr val="BEBEBE"/>
                </a:solidFill>
                <a:latin typeface="Segoe UI Semilight"/>
                <a:cs typeface="Segoe UI Semilight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Segoe UI Semilight"/>
                <a:cs typeface="Segoe UI Semilight"/>
              </a:rPr>
              <a:t>distribute</a:t>
            </a:r>
            <a:endParaRPr sz="900">
              <a:latin typeface="Segoe UI Semilight"/>
              <a:cs typeface="Segoe UI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4659" y="6246876"/>
              <a:ext cx="1307592" cy="3550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493544"/>
              <a:ext cx="12191999" cy="434949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10" dirty="0"/>
              <a:t> </a:t>
            </a:r>
            <a:r>
              <a:rPr dirty="0"/>
              <a:t>YOU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8655" y="4346447"/>
            <a:ext cx="1694688" cy="46177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5051" y="6364325"/>
            <a:ext cx="14274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©</a:t>
            </a:r>
            <a:r>
              <a:rPr sz="700" spc="-1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2020,</a:t>
            </a:r>
            <a:r>
              <a:rPr sz="700" spc="-3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SOTI</a:t>
            </a:r>
            <a:r>
              <a:rPr sz="700" spc="-2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Segoe UI Semilight"/>
                <a:cs typeface="Segoe UI Semilight"/>
              </a:rPr>
              <a:t>Inc.</a:t>
            </a:r>
            <a:r>
              <a:rPr sz="700" spc="-15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All</a:t>
            </a:r>
            <a:r>
              <a:rPr sz="700" spc="-3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Segoe UI Semilight"/>
                <a:cs typeface="Segoe UI Semilight"/>
              </a:rPr>
              <a:t>Rights</a:t>
            </a:r>
            <a:r>
              <a:rPr sz="700" spc="-2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Reserved</a:t>
            </a:r>
            <a:endParaRPr sz="700">
              <a:latin typeface="Segoe UI Semilight"/>
              <a:cs typeface="Segoe UI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56468" y="617291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soti.net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4294967295"/>
          </p:nvPr>
        </p:nvSpPr>
        <p:spPr>
          <a:xfrm>
            <a:off x="515155" y="488950"/>
            <a:ext cx="3116687" cy="733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B7C81"/>
                </a:solidFill>
              </a:rPr>
              <a:t>AGENDA</a:t>
            </a:r>
            <a:endParaRPr lang="en-US" sz="4400" cap="all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77B87-984E-4053-87F3-B276223A4D13}"/>
              </a:ext>
            </a:extLst>
          </p:cNvPr>
          <p:cNvGrpSpPr/>
          <p:nvPr/>
        </p:nvGrpSpPr>
        <p:grpSpPr>
          <a:xfrm>
            <a:off x="492935" y="1325634"/>
            <a:ext cx="11116667" cy="457407"/>
            <a:chOff x="226562" y="1503345"/>
            <a:chExt cx="11567938" cy="5937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7D6C8A-EC4A-4CB1-AA84-CE8E5C6A8FDC}"/>
                </a:ext>
              </a:extLst>
            </p:cNvPr>
            <p:cNvGrpSpPr/>
            <p:nvPr/>
          </p:nvGrpSpPr>
          <p:grpSpPr>
            <a:xfrm>
              <a:off x="842733" y="1542271"/>
              <a:ext cx="10951767" cy="554839"/>
              <a:chOff x="842733" y="1542271"/>
              <a:chExt cx="10951767" cy="5548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158C36-7594-4F77-9439-1014AFA345B1}"/>
                  </a:ext>
                </a:extLst>
              </p:cNvPr>
              <p:cNvSpPr/>
              <p:nvPr/>
            </p:nvSpPr>
            <p:spPr>
              <a:xfrm>
                <a:off x="842733" y="1542271"/>
                <a:ext cx="10951767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86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ontent Placeholder 3"/>
              <p:cNvSpPr txBox="1">
                <a:spLocks/>
              </p:cNvSpPr>
              <p:nvPr/>
            </p:nvSpPr>
            <p:spPr>
              <a:xfrm>
                <a:off x="1077088" y="1553034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Synchronous Programming</a:t>
                </a:r>
                <a:endParaRPr lang="en-US" dirty="0">
                  <a:solidFill>
                    <a:srgbClr val="7B7C81"/>
                  </a:solidFill>
                  <a:latin typeface="Quire Sans Light" panose="020F0502020204030204" pitchFamily="34" charset="0"/>
                  <a:ea typeface="+mj-ea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D7E16A-E69F-4CDB-8DDB-2BAFB5BF66DD}"/>
                </a:ext>
              </a:extLst>
            </p:cNvPr>
            <p:cNvGrpSpPr/>
            <p:nvPr/>
          </p:nvGrpSpPr>
          <p:grpSpPr>
            <a:xfrm>
              <a:off x="226562" y="1503345"/>
              <a:ext cx="635679" cy="583531"/>
              <a:chOff x="226562" y="1503345"/>
              <a:chExt cx="635679" cy="583531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226562" y="1532037"/>
                <a:ext cx="635679" cy="554839"/>
              </a:xfrm>
              <a:prstGeom prst="roundRect">
                <a:avLst/>
              </a:prstGeom>
              <a:solidFill>
                <a:srgbClr val="EA56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1EF34413-12A9-49BB-86E5-4284E70B6C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748" y="1503345"/>
                <a:ext cx="577306" cy="554839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D832AF-D7F3-44AF-BC57-FD33880A8204}"/>
              </a:ext>
            </a:extLst>
          </p:cNvPr>
          <p:cNvGrpSpPr/>
          <p:nvPr/>
        </p:nvGrpSpPr>
        <p:grpSpPr>
          <a:xfrm>
            <a:off x="515155" y="1902445"/>
            <a:ext cx="10914845" cy="533305"/>
            <a:chOff x="226562" y="2227311"/>
            <a:chExt cx="11496395" cy="583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081000-E56D-4DFD-B5FE-307E38CE4353}"/>
                </a:ext>
              </a:extLst>
            </p:cNvPr>
            <p:cNvGrpSpPr/>
            <p:nvPr/>
          </p:nvGrpSpPr>
          <p:grpSpPr>
            <a:xfrm>
              <a:off x="952094" y="2255610"/>
              <a:ext cx="10770863" cy="554839"/>
              <a:chOff x="952094" y="2255610"/>
              <a:chExt cx="10770863" cy="55483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8C3400-D22C-4DFD-B7C6-A3B5782631C3}"/>
                  </a:ext>
                </a:extLst>
              </p:cNvPr>
              <p:cNvSpPr/>
              <p:nvPr/>
            </p:nvSpPr>
            <p:spPr>
              <a:xfrm>
                <a:off x="952094" y="2255610"/>
                <a:ext cx="10738471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77088" y="2276607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Asynchronous Programming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BA6512-70F6-4C95-A890-E1B4971DD9C8}"/>
                </a:ext>
              </a:extLst>
            </p:cNvPr>
            <p:cNvGrpSpPr/>
            <p:nvPr/>
          </p:nvGrpSpPr>
          <p:grpSpPr>
            <a:xfrm>
              <a:off x="226562" y="2227311"/>
              <a:ext cx="650194" cy="583138"/>
              <a:chOff x="226562" y="2227311"/>
              <a:chExt cx="650194" cy="583138"/>
            </a:xfrm>
          </p:grpSpPr>
          <p:sp>
            <p:nvSpPr>
              <p:cNvPr id="7" name="Rectangle: Rounded Corners 6"/>
              <p:cNvSpPr/>
              <p:nvPr/>
            </p:nvSpPr>
            <p:spPr>
              <a:xfrm>
                <a:off x="226562" y="2255610"/>
                <a:ext cx="635679" cy="55483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tent Placeholder 3">
                <a:extLst>
                  <a:ext uri="{FF2B5EF4-FFF2-40B4-BE49-F238E27FC236}">
                    <a16:creationId xmlns:a16="http://schemas.microsoft.com/office/drawing/2014/main" id="{3E9FD06D-C8FB-43E7-A8D1-17CD018B0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227311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3B2DE8-051A-4058-9BE1-428B4B8323DA}"/>
              </a:ext>
            </a:extLst>
          </p:cNvPr>
          <p:cNvGrpSpPr/>
          <p:nvPr/>
        </p:nvGrpSpPr>
        <p:grpSpPr>
          <a:xfrm>
            <a:off x="515155" y="3216665"/>
            <a:ext cx="11496395" cy="487725"/>
            <a:chOff x="226562" y="3683197"/>
            <a:chExt cx="11665954" cy="57439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594342-46CD-4527-984D-22523FC07697}"/>
                </a:ext>
              </a:extLst>
            </p:cNvPr>
            <p:cNvGrpSpPr/>
            <p:nvPr/>
          </p:nvGrpSpPr>
          <p:grpSpPr>
            <a:xfrm>
              <a:off x="984486" y="3702756"/>
              <a:ext cx="10908030" cy="554839"/>
              <a:chOff x="984486" y="3702756"/>
              <a:chExt cx="10908030" cy="55483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254B8-68CA-478B-BB91-6E97DB6C697E}"/>
                  </a:ext>
                </a:extLst>
              </p:cNvPr>
              <p:cNvSpPr/>
              <p:nvPr/>
            </p:nvSpPr>
            <p:spPr>
              <a:xfrm>
                <a:off x="984486" y="3702756"/>
                <a:ext cx="10908030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tent Placeholder 3"/>
              <p:cNvSpPr txBox="1">
                <a:spLocks/>
              </p:cNvSpPr>
              <p:nvPr/>
            </p:nvSpPr>
            <p:spPr>
              <a:xfrm>
                <a:off x="1077088" y="3727601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Semaphores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289B13C-4326-4740-8615-82E35820A0D7}"/>
                </a:ext>
              </a:extLst>
            </p:cNvPr>
            <p:cNvGrpSpPr/>
            <p:nvPr/>
          </p:nvGrpSpPr>
          <p:grpSpPr>
            <a:xfrm>
              <a:off x="226562" y="3683197"/>
              <a:ext cx="650194" cy="574398"/>
              <a:chOff x="226562" y="3683197"/>
              <a:chExt cx="650194" cy="574398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226562" y="3702756"/>
                <a:ext cx="635679" cy="554839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tent Placeholder 3">
                <a:extLst>
                  <a:ext uri="{FF2B5EF4-FFF2-40B4-BE49-F238E27FC236}">
                    <a16:creationId xmlns:a16="http://schemas.microsoft.com/office/drawing/2014/main" id="{55189180-EDA9-4870-99F1-C0D04768DB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3683197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  <a:latin typeface="Segoe UI Semilight"/>
                    <a:cs typeface="Segoe UI Semilight"/>
                  </a:rPr>
                  <a:t>12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B9B72F-FFA8-464F-8FA8-A5FEF92E09CF}"/>
              </a:ext>
            </a:extLst>
          </p:cNvPr>
          <p:cNvGrpSpPr/>
          <p:nvPr/>
        </p:nvGrpSpPr>
        <p:grpSpPr>
          <a:xfrm>
            <a:off x="492656" y="3879525"/>
            <a:ext cx="11452634" cy="485486"/>
            <a:chOff x="226562" y="4397619"/>
            <a:chExt cx="11496395" cy="5835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F67F33-6858-4411-8C62-DD91F535C53C}"/>
                </a:ext>
              </a:extLst>
            </p:cNvPr>
            <p:cNvGrpSpPr/>
            <p:nvPr/>
          </p:nvGrpSpPr>
          <p:grpSpPr>
            <a:xfrm>
              <a:off x="984485" y="4426329"/>
              <a:ext cx="10738472" cy="554839"/>
              <a:chOff x="984485" y="4426329"/>
              <a:chExt cx="10738472" cy="55483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46FF9F-7463-4004-81AF-3BC237FAB204}"/>
                  </a:ext>
                </a:extLst>
              </p:cNvPr>
              <p:cNvSpPr/>
              <p:nvPr/>
            </p:nvSpPr>
            <p:spPr>
              <a:xfrm>
                <a:off x="984485" y="4426329"/>
                <a:ext cx="10237697" cy="55483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82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1077088" y="4426329"/>
                <a:ext cx="10645869" cy="50514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Reflections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2D03A9-FA8C-41EA-B140-020886C63652}"/>
                </a:ext>
              </a:extLst>
            </p:cNvPr>
            <p:cNvGrpSpPr/>
            <p:nvPr/>
          </p:nvGrpSpPr>
          <p:grpSpPr>
            <a:xfrm>
              <a:off x="226562" y="4397619"/>
              <a:ext cx="650194" cy="583549"/>
              <a:chOff x="226562" y="4397619"/>
              <a:chExt cx="650194" cy="583549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226562" y="4426329"/>
                <a:ext cx="635679" cy="554839"/>
              </a:xfrm>
              <a:prstGeom prst="roundRect">
                <a:avLst/>
              </a:prstGeom>
              <a:solidFill>
                <a:srgbClr val="81C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tent Placeholder 3">
                <a:extLst>
                  <a:ext uri="{FF2B5EF4-FFF2-40B4-BE49-F238E27FC236}">
                    <a16:creationId xmlns:a16="http://schemas.microsoft.com/office/drawing/2014/main" id="{9FBB7493-E12F-491B-8674-709BB496FB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4397619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13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E30173-E075-43CA-8825-17DE61A44570}"/>
              </a:ext>
            </a:extLst>
          </p:cNvPr>
          <p:cNvGrpSpPr/>
          <p:nvPr/>
        </p:nvGrpSpPr>
        <p:grpSpPr>
          <a:xfrm>
            <a:off x="515155" y="2564078"/>
            <a:ext cx="11371990" cy="507424"/>
            <a:chOff x="226562" y="2960143"/>
            <a:chExt cx="11496395" cy="5738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3205F87-1076-499D-BB95-B553FC5DA6D9}"/>
                </a:ext>
              </a:extLst>
            </p:cNvPr>
            <p:cNvGrpSpPr/>
            <p:nvPr/>
          </p:nvGrpSpPr>
          <p:grpSpPr>
            <a:xfrm>
              <a:off x="984486" y="2979183"/>
              <a:ext cx="10738471" cy="554839"/>
              <a:chOff x="984486" y="2979183"/>
              <a:chExt cx="10738471" cy="55483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49F0FD6-EF6D-4D10-B1D2-8063EFC887F1}"/>
                  </a:ext>
                </a:extLst>
              </p:cNvPr>
              <p:cNvSpPr/>
              <p:nvPr/>
            </p:nvSpPr>
            <p:spPr>
              <a:xfrm>
                <a:off x="984486" y="2979183"/>
                <a:ext cx="9822060" cy="55483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46000">
                    <a:schemeClr val="bg1">
                      <a:lumMod val="9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Content Placeholder 3">
                <a:extLst>
                  <a:ext uri="{FF2B5EF4-FFF2-40B4-BE49-F238E27FC236}">
                    <a16:creationId xmlns:a16="http://schemas.microsoft.com/office/drawing/2014/main" id="{6C2D3ED3-148B-4FCD-88BF-A77EF5F8E7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088" y="3000180"/>
                <a:ext cx="10645869" cy="505147"/>
              </a:xfrm>
              <a:prstGeom prst="rect">
                <a:avLst/>
              </a:prstGeom>
            </p:spPr>
            <p:txBody>
              <a:bodyPr lIns="91440" tIns="45720" rIns="91440" bIns="4572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400" kern="1200" baseline="0">
                    <a:solidFill>
                      <a:srgbClr val="62656A"/>
                    </a:solidFill>
                    <a:latin typeface="+mn-lt"/>
                    <a:ea typeface="+mn-ea"/>
                    <a:cs typeface="Segoe UI" panose="020B05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7B7C81"/>
                    </a:solidFill>
                    <a:latin typeface="Quire Sans Light" panose="020F0502020204030204" pitchFamily="34" charset="0"/>
                    <a:ea typeface="+mj-ea"/>
                    <a:cs typeface="Segoe UI Semilight" panose="020B0402040204020203" pitchFamily="34" charset="0"/>
                  </a:rPr>
                  <a:t>Mutex and Locks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527010-26BA-494F-8D8B-C74051F0BFA0}"/>
                </a:ext>
              </a:extLst>
            </p:cNvPr>
            <p:cNvGrpSpPr/>
            <p:nvPr/>
          </p:nvGrpSpPr>
          <p:grpSpPr>
            <a:xfrm>
              <a:off x="226562" y="2960143"/>
              <a:ext cx="650194" cy="573879"/>
              <a:chOff x="226562" y="2960143"/>
              <a:chExt cx="650194" cy="573879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66960FA-4070-4B69-9CF6-6355288E0467}"/>
                  </a:ext>
                </a:extLst>
              </p:cNvPr>
              <p:cNvSpPr/>
              <p:nvPr/>
            </p:nvSpPr>
            <p:spPr>
              <a:xfrm>
                <a:off x="226562" y="2979183"/>
                <a:ext cx="635679" cy="554839"/>
              </a:xfrm>
              <a:prstGeom prst="roundRect">
                <a:avLst/>
              </a:prstGeom>
              <a:solidFill>
                <a:srgbClr val="F588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tent Placeholder 3">
                <a:extLst>
                  <a:ext uri="{FF2B5EF4-FFF2-40B4-BE49-F238E27FC236}">
                    <a16:creationId xmlns:a16="http://schemas.microsoft.com/office/drawing/2014/main" id="{543C8CD7-6081-43FE-8A9D-CAC99769D3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077" y="2960143"/>
                <a:ext cx="635679" cy="554838"/>
              </a:xfrm>
              <a:prstGeom prst="rect">
                <a:avLst/>
              </a:prstGeom>
            </p:spPr>
            <p:txBody>
              <a:bodyPr lIns="91440" tIns="45720" rIns="91440" bIns="4572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rgbClr val="57A0D3"/>
                  </a:buClr>
                  <a:buFontTx/>
                  <a:buNone/>
                  <a:defRPr sz="2000" kern="1200" baseline="0">
                    <a:solidFill>
                      <a:srgbClr val="62656A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rgbClr val="34526E"/>
                  </a:buClr>
                  <a:buFontTx/>
                  <a:buNone/>
                  <a:defRPr sz="1800" kern="1200">
                    <a:solidFill>
                      <a:srgbClr val="62656A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68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249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99D2"/>
                </a:solidFill>
              </a:rPr>
              <a:t>GENERICS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1262252"/>
            <a:ext cx="10984230" cy="2175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Generic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which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allows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user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to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define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classes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methods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with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placeholder.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Generics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are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commonly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used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create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type-safe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collections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both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reference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value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types.</a:t>
            </a:r>
            <a:endParaRPr sz="2000">
              <a:latin typeface="Segoe UI Semilight"/>
              <a:cs typeface="Segoe UI Semilight"/>
            </a:endParaRPr>
          </a:p>
          <a:p>
            <a:pPr marL="355600" marR="5080" indent="-342900">
              <a:lnSpc>
                <a:spcPct val="120100"/>
              </a:lnSpc>
              <a:spcBef>
                <a:spcPts val="10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Generic types 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perform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better than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normal system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types because they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reduce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need for boxing, </a:t>
            </a:r>
            <a:r>
              <a:rPr sz="2000" spc="-5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unboxing,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casting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variables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or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objects.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or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method,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both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generic.</a:t>
            </a:r>
            <a:endParaRPr sz="2000">
              <a:latin typeface="Segoe UI Semilight"/>
              <a:cs typeface="Segoe UI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9107" y="3761232"/>
            <a:ext cx="6616065" cy="2063750"/>
            <a:chOff x="2769107" y="3761232"/>
            <a:chExt cx="6616065" cy="2063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7207" y="3799332"/>
              <a:ext cx="6577583" cy="19888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07207" y="3799332"/>
              <a:ext cx="6533515" cy="1987550"/>
            </a:xfrm>
            <a:custGeom>
              <a:avLst/>
              <a:gdLst/>
              <a:ahLst/>
              <a:cxnLst/>
              <a:rect l="l" t="t" r="r" b="b"/>
              <a:pathLst>
                <a:path w="6533515" h="1987550">
                  <a:moveTo>
                    <a:pt x="0" y="1987295"/>
                  </a:moveTo>
                  <a:lnTo>
                    <a:pt x="6533388" y="1987295"/>
                  </a:lnTo>
                  <a:lnTo>
                    <a:pt x="6533388" y="0"/>
                  </a:lnTo>
                  <a:lnTo>
                    <a:pt x="0" y="0"/>
                  </a:lnTo>
                  <a:lnTo>
                    <a:pt x="0" y="1987295"/>
                  </a:lnTo>
                  <a:close/>
                </a:path>
              </a:pathLst>
            </a:custGeom>
            <a:ln w="76200">
              <a:solidFill>
                <a:srgbClr val="2185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5082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</a:rPr>
              <a:t>COLLECTIONS</a:t>
            </a:r>
            <a:r>
              <a:rPr sz="4000" spc="15" dirty="0">
                <a:solidFill>
                  <a:srgbClr val="0099D2"/>
                </a:solidFill>
              </a:rPr>
              <a:t> </a:t>
            </a:r>
            <a:r>
              <a:rPr sz="4000" spc="-5" dirty="0">
                <a:solidFill>
                  <a:srgbClr val="0099D2"/>
                </a:solidFill>
              </a:rPr>
              <a:t>–</a:t>
            </a:r>
            <a:r>
              <a:rPr sz="4000" spc="-10" dirty="0">
                <a:solidFill>
                  <a:srgbClr val="0099D2"/>
                </a:solidFill>
              </a:rPr>
              <a:t> LIST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1262252"/>
            <a:ext cx="11075035" cy="266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</a:t>
            </a:r>
            <a:r>
              <a:rPr sz="2000" spc="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 a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collection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items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System.Collections.Generic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namespace.</a:t>
            </a:r>
            <a:endParaRPr sz="2000">
              <a:latin typeface="Segoe UI Semilight"/>
              <a:cs typeface="Segoe UI Semilight"/>
            </a:endParaRPr>
          </a:p>
          <a:p>
            <a:pPr marL="355600" marR="5080" indent="-342900">
              <a:lnSpc>
                <a:spcPct val="120000"/>
              </a:lnSpc>
              <a:spcBef>
                <a:spcPts val="994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The List&lt;T&gt;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class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defined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is 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generic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class and can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store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any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data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types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to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create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like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strings, </a:t>
            </a:r>
            <a:r>
              <a:rPr sz="2000" spc="-5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integers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even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complex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types.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List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be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accessed</a:t>
            </a:r>
            <a:r>
              <a:rPr sz="2000" spc="-5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by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index.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provides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functionality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search,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15" dirty="0">
                <a:solidFill>
                  <a:srgbClr val="5D5E60"/>
                </a:solidFill>
                <a:latin typeface="Segoe UI Semilight"/>
                <a:cs typeface="Segoe UI Semilight"/>
              </a:rPr>
              <a:t>sort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manipulate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</a:t>
            </a:r>
            <a:r>
              <a:rPr sz="2000" spc="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items.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List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can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grow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dynamically.</a:t>
            </a:r>
            <a:endParaRPr sz="2000">
              <a:latin typeface="Segoe UI Semilight"/>
              <a:cs typeface="Segoe UI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3505" y="4347717"/>
            <a:ext cx="5365115" cy="1353820"/>
            <a:chOff x="3413505" y="4347717"/>
            <a:chExt cx="5365115" cy="1353820"/>
          </a:xfrm>
        </p:grpSpPr>
        <p:sp>
          <p:nvSpPr>
            <p:cNvPr id="5" name="object 5"/>
            <p:cNvSpPr/>
            <p:nvPr/>
          </p:nvSpPr>
          <p:spPr>
            <a:xfrm>
              <a:off x="3419855" y="4354067"/>
              <a:ext cx="5352415" cy="1341120"/>
            </a:xfrm>
            <a:custGeom>
              <a:avLst/>
              <a:gdLst/>
              <a:ahLst/>
              <a:cxnLst/>
              <a:rect l="l" t="t" r="r" b="b"/>
              <a:pathLst>
                <a:path w="5352415" h="1341120">
                  <a:moveTo>
                    <a:pt x="5128768" y="0"/>
                  </a:moveTo>
                  <a:lnTo>
                    <a:pt x="223520" y="0"/>
                  </a:lnTo>
                  <a:lnTo>
                    <a:pt x="178473" y="4541"/>
                  </a:lnTo>
                  <a:lnTo>
                    <a:pt x="136517" y="17565"/>
                  </a:lnTo>
                  <a:lnTo>
                    <a:pt x="98549" y="38174"/>
                  </a:lnTo>
                  <a:lnTo>
                    <a:pt x="65468" y="65468"/>
                  </a:lnTo>
                  <a:lnTo>
                    <a:pt x="38174" y="98549"/>
                  </a:lnTo>
                  <a:lnTo>
                    <a:pt x="17565" y="136517"/>
                  </a:lnTo>
                  <a:lnTo>
                    <a:pt x="4541" y="178473"/>
                  </a:lnTo>
                  <a:lnTo>
                    <a:pt x="0" y="223519"/>
                  </a:lnTo>
                  <a:lnTo>
                    <a:pt x="0" y="1117599"/>
                  </a:lnTo>
                  <a:lnTo>
                    <a:pt x="4541" y="1162646"/>
                  </a:lnTo>
                  <a:lnTo>
                    <a:pt x="17565" y="1204602"/>
                  </a:lnTo>
                  <a:lnTo>
                    <a:pt x="38174" y="1242570"/>
                  </a:lnTo>
                  <a:lnTo>
                    <a:pt x="65468" y="1275651"/>
                  </a:lnTo>
                  <a:lnTo>
                    <a:pt x="98549" y="1302945"/>
                  </a:lnTo>
                  <a:lnTo>
                    <a:pt x="136517" y="1323554"/>
                  </a:lnTo>
                  <a:lnTo>
                    <a:pt x="178473" y="1336578"/>
                  </a:lnTo>
                  <a:lnTo>
                    <a:pt x="223520" y="1341119"/>
                  </a:lnTo>
                  <a:lnTo>
                    <a:pt x="5128768" y="1341119"/>
                  </a:lnTo>
                  <a:lnTo>
                    <a:pt x="5173814" y="1336578"/>
                  </a:lnTo>
                  <a:lnTo>
                    <a:pt x="5215770" y="1323554"/>
                  </a:lnTo>
                  <a:lnTo>
                    <a:pt x="5253738" y="1302945"/>
                  </a:lnTo>
                  <a:lnTo>
                    <a:pt x="5286819" y="1275651"/>
                  </a:lnTo>
                  <a:lnTo>
                    <a:pt x="5314113" y="1242570"/>
                  </a:lnTo>
                  <a:lnTo>
                    <a:pt x="5334722" y="1204602"/>
                  </a:lnTo>
                  <a:lnTo>
                    <a:pt x="5347746" y="1162646"/>
                  </a:lnTo>
                  <a:lnTo>
                    <a:pt x="5352288" y="1117599"/>
                  </a:lnTo>
                  <a:lnTo>
                    <a:pt x="5352288" y="223519"/>
                  </a:lnTo>
                  <a:lnTo>
                    <a:pt x="5347746" y="178473"/>
                  </a:lnTo>
                  <a:lnTo>
                    <a:pt x="5334722" y="136517"/>
                  </a:lnTo>
                  <a:lnTo>
                    <a:pt x="5314113" y="98549"/>
                  </a:lnTo>
                  <a:lnTo>
                    <a:pt x="5286819" y="65468"/>
                  </a:lnTo>
                  <a:lnTo>
                    <a:pt x="5253738" y="38174"/>
                  </a:lnTo>
                  <a:lnTo>
                    <a:pt x="5215770" y="17565"/>
                  </a:lnTo>
                  <a:lnTo>
                    <a:pt x="5173814" y="4541"/>
                  </a:lnTo>
                  <a:lnTo>
                    <a:pt x="5128768" y="0"/>
                  </a:lnTo>
                  <a:close/>
                </a:path>
              </a:pathLst>
            </a:custGeom>
            <a:solidFill>
              <a:srgbClr val="31B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9855" y="4354067"/>
              <a:ext cx="5352415" cy="1341120"/>
            </a:xfrm>
            <a:custGeom>
              <a:avLst/>
              <a:gdLst/>
              <a:ahLst/>
              <a:cxnLst/>
              <a:rect l="l" t="t" r="r" b="b"/>
              <a:pathLst>
                <a:path w="5352415" h="1341120">
                  <a:moveTo>
                    <a:pt x="0" y="223519"/>
                  </a:moveTo>
                  <a:lnTo>
                    <a:pt x="4541" y="178473"/>
                  </a:lnTo>
                  <a:lnTo>
                    <a:pt x="17565" y="136517"/>
                  </a:lnTo>
                  <a:lnTo>
                    <a:pt x="38174" y="98549"/>
                  </a:lnTo>
                  <a:lnTo>
                    <a:pt x="65468" y="65468"/>
                  </a:lnTo>
                  <a:lnTo>
                    <a:pt x="98549" y="38174"/>
                  </a:lnTo>
                  <a:lnTo>
                    <a:pt x="136517" y="17565"/>
                  </a:lnTo>
                  <a:lnTo>
                    <a:pt x="178473" y="4541"/>
                  </a:lnTo>
                  <a:lnTo>
                    <a:pt x="223520" y="0"/>
                  </a:lnTo>
                  <a:lnTo>
                    <a:pt x="5128768" y="0"/>
                  </a:lnTo>
                  <a:lnTo>
                    <a:pt x="5173814" y="4541"/>
                  </a:lnTo>
                  <a:lnTo>
                    <a:pt x="5215770" y="17565"/>
                  </a:lnTo>
                  <a:lnTo>
                    <a:pt x="5253738" y="38174"/>
                  </a:lnTo>
                  <a:lnTo>
                    <a:pt x="5286819" y="65468"/>
                  </a:lnTo>
                  <a:lnTo>
                    <a:pt x="5314113" y="98549"/>
                  </a:lnTo>
                  <a:lnTo>
                    <a:pt x="5334722" y="136517"/>
                  </a:lnTo>
                  <a:lnTo>
                    <a:pt x="5347746" y="178473"/>
                  </a:lnTo>
                  <a:lnTo>
                    <a:pt x="5352288" y="223519"/>
                  </a:lnTo>
                  <a:lnTo>
                    <a:pt x="5352288" y="1117599"/>
                  </a:lnTo>
                  <a:lnTo>
                    <a:pt x="5347746" y="1162646"/>
                  </a:lnTo>
                  <a:lnTo>
                    <a:pt x="5334722" y="1204602"/>
                  </a:lnTo>
                  <a:lnTo>
                    <a:pt x="5314113" y="1242570"/>
                  </a:lnTo>
                  <a:lnTo>
                    <a:pt x="5286819" y="1275651"/>
                  </a:lnTo>
                  <a:lnTo>
                    <a:pt x="5253738" y="1302945"/>
                  </a:lnTo>
                  <a:lnTo>
                    <a:pt x="5215770" y="1323554"/>
                  </a:lnTo>
                  <a:lnTo>
                    <a:pt x="5173814" y="1336578"/>
                  </a:lnTo>
                  <a:lnTo>
                    <a:pt x="5128768" y="1341119"/>
                  </a:lnTo>
                  <a:lnTo>
                    <a:pt x="223520" y="1341119"/>
                  </a:lnTo>
                  <a:lnTo>
                    <a:pt x="178473" y="1336578"/>
                  </a:lnTo>
                  <a:lnTo>
                    <a:pt x="136517" y="1323554"/>
                  </a:lnTo>
                  <a:lnTo>
                    <a:pt x="98549" y="1302945"/>
                  </a:lnTo>
                  <a:lnTo>
                    <a:pt x="65468" y="1275651"/>
                  </a:lnTo>
                  <a:lnTo>
                    <a:pt x="38174" y="1242570"/>
                  </a:lnTo>
                  <a:lnTo>
                    <a:pt x="17565" y="1204602"/>
                  </a:lnTo>
                  <a:lnTo>
                    <a:pt x="4541" y="1162646"/>
                  </a:lnTo>
                  <a:lnTo>
                    <a:pt x="0" y="1117599"/>
                  </a:lnTo>
                  <a:lnTo>
                    <a:pt x="0" y="223519"/>
                  </a:lnTo>
                  <a:close/>
                </a:path>
              </a:pathLst>
            </a:custGeom>
            <a:ln w="12700">
              <a:solidFill>
                <a:srgbClr val="2185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5971" y="4457699"/>
              <a:ext cx="5020056" cy="113385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602" y="528573"/>
            <a:ext cx="6213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</a:rPr>
              <a:t>BASIC</a:t>
            </a:r>
            <a:r>
              <a:rPr sz="4000" dirty="0">
                <a:solidFill>
                  <a:srgbClr val="0099D2"/>
                </a:solidFill>
              </a:rPr>
              <a:t> </a:t>
            </a:r>
            <a:r>
              <a:rPr sz="4000" spc="-10" dirty="0">
                <a:solidFill>
                  <a:srgbClr val="0099D2"/>
                </a:solidFill>
              </a:rPr>
              <a:t>LIST</a:t>
            </a:r>
            <a:r>
              <a:rPr sz="4000" spc="-25" dirty="0">
                <a:solidFill>
                  <a:srgbClr val="0099D2"/>
                </a:solidFill>
              </a:rPr>
              <a:t> </a:t>
            </a:r>
            <a:r>
              <a:rPr sz="4000" spc="-5" dirty="0">
                <a:solidFill>
                  <a:srgbClr val="0099D2"/>
                </a:solidFill>
              </a:rPr>
              <a:t>OPERATIONS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9444" y="4794503"/>
            <a:ext cx="5425440" cy="1446530"/>
          </a:xfrm>
          <a:prstGeom prst="rect">
            <a:avLst/>
          </a:prstGeom>
          <a:solidFill>
            <a:srgbClr val="EB5F2E"/>
          </a:solidFill>
        </p:spPr>
        <p:txBody>
          <a:bodyPr vert="horz" wrap="square" lIns="0" tIns="67945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Get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Index</a:t>
            </a: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500" dirty="0">
                <a:solidFill>
                  <a:srgbClr val="FFFFFF"/>
                </a:solidFill>
                <a:latin typeface="Segoe UI Semibold"/>
                <a:cs typeface="Segoe UI Semibold"/>
              </a:rPr>
              <a:t>an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element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5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</a:t>
            </a:r>
            <a:endParaRPr sz="1500">
              <a:latin typeface="Segoe UI Semibold"/>
              <a:cs typeface="Segoe UI Semibold"/>
            </a:endParaRPr>
          </a:p>
          <a:p>
            <a:pPr marL="757555">
              <a:lnSpc>
                <a:spcPct val="100000"/>
              </a:lnSpc>
              <a:spcBef>
                <a:spcPts val="865"/>
              </a:spcBef>
            </a:pP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AuthorList.IndexOf(“Mahesh</a:t>
            </a:r>
            <a:r>
              <a:rPr sz="15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Chand”)</a:t>
            </a:r>
            <a:endParaRPr sz="1500">
              <a:latin typeface="Segoe UI Semibold"/>
              <a:cs typeface="Segoe UI Semibold"/>
            </a:endParaRPr>
          </a:p>
          <a:p>
            <a:pPr marL="757555" marR="1473835">
              <a:lnSpc>
                <a:spcPct val="120000"/>
              </a:lnSpc>
              <a:spcBef>
                <a:spcPts val="490"/>
              </a:spcBef>
            </a:pP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AuthorList.IndexOf(“Mahesh</a:t>
            </a:r>
            <a:r>
              <a:rPr sz="15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Chand”, </a:t>
            </a:r>
            <a:r>
              <a:rPr sz="1500" spc="-4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startFromIndex)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9444" y="1383791"/>
            <a:ext cx="5425440" cy="3267710"/>
          </a:xfrm>
          <a:prstGeom prst="rect">
            <a:avLst/>
          </a:prstGeom>
          <a:solidFill>
            <a:srgbClr val="0074AA"/>
          </a:solidFill>
        </p:spPr>
        <p:txBody>
          <a:bodyPr vert="horz" wrap="square" lIns="0" tIns="114300" rIns="0" bIns="0" rtlCol="0">
            <a:spAutoFit/>
          </a:bodyPr>
          <a:lstStyle/>
          <a:p>
            <a:pPr marL="735965" marR="2300605">
              <a:lnSpc>
                <a:spcPct val="159300"/>
              </a:lnSpc>
              <a:spcBef>
                <a:spcPts val="900"/>
              </a:spcBef>
            </a:pP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Accessing elements 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the list </a:t>
            </a:r>
            <a:r>
              <a:rPr sz="1400" spc="-37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index:</a:t>
            </a:r>
            <a:endParaRPr sz="1400">
              <a:latin typeface="Segoe UI Semibold"/>
              <a:cs typeface="Segoe UI Semibold"/>
            </a:endParaRPr>
          </a:p>
          <a:p>
            <a:pPr marL="735965" marR="1979930">
              <a:lnSpc>
                <a:spcPct val="159600"/>
              </a:lnSpc>
              <a:spcBef>
                <a:spcPts val="10"/>
              </a:spcBef>
            </a:pP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String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authorInfo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AuthorList[2]; </a:t>
            </a:r>
            <a:r>
              <a:rPr sz="1400" spc="-37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Iterating 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through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list: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Foreach(string</a:t>
            </a:r>
            <a:r>
              <a:rPr sz="1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AuthorList)</a:t>
            </a:r>
            <a:endParaRPr sz="1400">
              <a:latin typeface="Segoe UI Semibold"/>
              <a:cs typeface="Segoe UI Semibold"/>
            </a:endParaRPr>
          </a:p>
          <a:p>
            <a:pPr marL="735965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{</a:t>
            </a:r>
            <a:endParaRPr sz="1400">
              <a:latin typeface="Segoe UI Semibold"/>
              <a:cs typeface="Segoe UI Semibold"/>
            </a:endParaRPr>
          </a:p>
          <a:p>
            <a:pPr marL="1193800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Console.writeline(s);</a:t>
            </a:r>
            <a:endParaRPr sz="1400">
              <a:latin typeface="Segoe UI Semibold"/>
              <a:cs typeface="Segoe UI Semibold"/>
            </a:endParaRPr>
          </a:p>
          <a:p>
            <a:pPr marL="735965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}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383791"/>
            <a:ext cx="5515610" cy="2577465"/>
          </a:xfrm>
          <a:prstGeom prst="rect">
            <a:avLst/>
          </a:prstGeom>
          <a:solidFill>
            <a:srgbClr val="4BB9E7"/>
          </a:solidFill>
        </p:spPr>
        <p:txBody>
          <a:bodyPr vert="horz" wrap="square" lIns="0" tIns="207645" rIns="0" bIns="0" rtlCol="0">
            <a:spAutoFit/>
          </a:bodyPr>
          <a:lstStyle/>
          <a:p>
            <a:pPr marL="643890">
              <a:lnSpc>
                <a:spcPct val="100000"/>
              </a:lnSpc>
              <a:spcBef>
                <a:spcPts val="1635"/>
              </a:spcBef>
            </a:pP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</a:t>
            </a:r>
            <a:r>
              <a:rPr sz="17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dirty="0">
                <a:solidFill>
                  <a:srgbClr val="FFFFFF"/>
                </a:solidFill>
                <a:latin typeface="Segoe UI Semibold"/>
                <a:cs typeface="Segoe UI Semibold"/>
              </a:rPr>
              <a:t>grow</a:t>
            </a:r>
            <a:r>
              <a:rPr sz="17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7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size</a:t>
            </a:r>
            <a:r>
              <a:rPr sz="17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dynamically</a:t>
            </a:r>
            <a:endParaRPr sz="1700">
              <a:latin typeface="Segoe UI Semibold"/>
              <a:cs typeface="Segoe UI Semibold"/>
            </a:endParaRPr>
          </a:p>
          <a:p>
            <a:pPr marL="643890" marR="351155">
              <a:lnSpc>
                <a:spcPct val="134600"/>
              </a:lnSpc>
            </a:pP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List&lt;string&gt; AuthorList </a:t>
            </a:r>
            <a:r>
              <a:rPr sz="1700" dirty="0">
                <a:solidFill>
                  <a:srgbClr val="FFFFFF"/>
                </a:solidFill>
                <a:latin typeface="Segoe UI Semibold"/>
                <a:cs typeface="Segoe UI Semibold"/>
              </a:rPr>
              <a:t>=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new List&lt;string&gt;(2); </a:t>
            </a:r>
            <a:r>
              <a:rPr sz="1700" spc="-4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AuthorList.Add("Mahesh </a:t>
            </a:r>
            <a:r>
              <a:rPr sz="1700" dirty="0">
                <a:solidFill>
                  <a:srgbClr val="FFFFFF"/>
                </a:solidFill>
                <a:latin typeface="Segoe UI Semibold"/>
                <a:cs typeface="Segoe UI Semibold"/>
              </a:rPr>
              <a:t>Chand"); </a:t>
            </a:r>
            <a:r>
              <a:rPr sz="17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AuthorList.Add("Praveen </a:t>
            </a:r>
            <a:r>
              <a:rPr sz="1700" dirty="0">
                <a:solidFill>
                  <a:srgbClr val="FFFFFF"/>
                </a:solidFill>
                <a:latin typeface="Segoe UI Semibold"/>
                <a:cs typeface="Segoe UI Semibold"/>
              </a:rPr>
              <a:t>Kumar"); </a:t>
            </a:r>
            <a:r>
              <a:rPr sz="17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AuthorList.Add("Raj </a:t>
            </a:r>
            <a:r>
              <a:rPr sz="1700" dirty="0">
                <a:solidFill>
                  <a:srgbClr val="FFFFFF"/>
                </a:solidFill>
                <a:latin typeface="Segoe UI Semibold"/>
                <a:cs typeface="Segoe UI Semibold"/>
              </a:rPr>
              <a:t>Kumar"); </a:t>
            </a:r>
            <a:r>
              <a:rPr sz="17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AuthorList.Add("Mahesh</a:t>
            </a:r>
            <a:r>
              <a:rPr sz="17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700" dirty="0">
                <a:solidFill>
                  <a:srgbClr val="FFFFFF"/>
                </a:solidFill>
                <a:latin typeface="Segoe UI Semibold"/>
                <a:cs typeface="Segoe UI Semibold"/>
              </a:rPr>
              <a:t>Chand");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093464"/>
            <a:ext cx="5515610" cy="1059180"/>
          </a:xfrm>
          <a:prstGeom prst="rect">
            <a:avLst/>
          </a:prstGeom>
          <a:solidFill>
            <a:srgbClr val="F06050"/>
          </a:solidFill>
        </p:spPr>
        <p:txBody>
          <a:bodyPr vert="horz" wrap="square" lIns="0" tIns="96520" rIns="0" bIns="0" rtlCol="0">
            <a:spAutoFit/>
          </a:bodyPr>
          <a:lstStyle/>
          <a:p>
            <a:pPr marL="643890" marR="2593340">
              <a:lnSpc>
                <a:spcPct val="143300"/>
              </a:lnSpc>
              <a:spcBef>
                <a:spcPts val="760"/>
              </a:spcBef>
            </a:pP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Count Elements </a:t>
            </a:r>
            <a:r>
              <a:rPr sz="1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 </a:t>
            </a:r>
            <a:r>
              <a:rPr sz="1800" spc="-48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AuthorList.Count;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286755"/>
            <a:ext cx="5515610" cy="954405"/>
          </a:xfrm>
          <a:prstGeom prst="rect">
            <a:avLst/>
          </a:prstGeom>
          <a:solidFill>
            <a:srgbClr val="0099D2"/>
          </a:solidFill>
        </p:spPr>
        <p:txBody>
          <a:bodyPr vert="horz" wrap="square" lIns="0" tIns="60325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475"/>
              </a:spcBef>
            </a:pPr>
            <a:r>
              <a:rPr sz="1800" spc="5" dirty="0">
                <a:solidFill>
                  <a:srgbClr val="FFFFFF"/>
                </a:solidFill>
                <a:latin typeface="Segoe UI Semibold"/>
                <a:cs typeface="Segoe UI Semibold"/>
              </a:rPr>
              <a:t>Insert</a:t>
            </a:r>
            <a:r>
              <a:rPr sz="18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Semibold"/>
                <a:cs typeface="Segoe UI Semibold"/>
              </a:rPr>
              <a:t>Element</a:t>
            </a:r>
            <a:r>
              <a:rPr sz="18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Semibold"/>
                <a:cs typeface="Segoe UI Semibold"/>
              </a:rPr>
              <a:t>at</a:t>
            </a:r>
            <a:r>
              <a:rPr sz="1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specified</a:t>
            </a:r>
            <a:r>
              <a:rPr sz="1800" spc="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index</a:t>
            </a:r>
            <a:endParaRPr sz="1800">
              <a:latin typeface="Segoe UI Semibold"/>
              <a:cs typeface="Segoe UI Semibold"/>
            </a:endParaRPr>
          </a:p>
          <a:p>
            <a:pPr marL="732155">
              <a:lnSpc>
                <a:spcPct val="100000"/>
              </a:lnSpc>
              <a:spcBef>
                <a:spcPts val="1430"/>
              </a:spcBef>
            </a:pPr>
            <a:r>
              <a:rPr sz="1800" dirty="0">
                <a:solidFill>
                  <a:srgbClr val="FFFFFF"/>
                </a:solidFill>
                <a:latin typeface="Segoe UI Semibold"/>
                <a:cs typeface="Segoe UI Semibold"/>
              </a:rPr>
              <a:t>AuthorList.Insert(2,</a:t>
            </a:r>
            <a:r>
              <a:rPr sz="18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“abc”);</a:t>
            </a:r>
            <a:endParaRPr sz="1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7230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99D2"/>
                </a:solidFill>
              </a:rPr>
              <a:t>LIST</a:t>
            </a:r>
            <a:r>
              <a:rPr sz="4000" spc="5" dirty="0">
                <a:solidFill>
                  <a:srgbClr val="0099D2"/>
                </a:solidFill>
              </a:rPr>
              <a:t> </a:t>
            </a:r>
            <a:r>
              <a:rPr sz="4000" spc="-10" dirty="0">
                <a:solidFill>
                  <a:srgbClr val="0099D2"/>
                </a:solidFill>
              </a:rPr>
              <a:t>OPERATIONS</a:t>
            </a:r>
            <a:r>
              <a:rPr sz="4000" spc="25" dirty="0">
                <a:solidFill>
                  <a:srgbClr val="0099D2"/>
                </a:solidFill>
              </a:rPr>
              <a:t> </a:t>
            </a:r>
            <a:r>
              <a:rPr sz="4000" spc="-5" dirty="0">
                <a:solidFill>
                  <a:srgbClr val="0099D2"/>
                </a:solidFill>
              </a:rPr>
              <a:t>CONT’D…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811" y="1436877"/>
            <a:ext cx="9109075" cy="2795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Contains: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Checks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if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item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exists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 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list.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Returns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true/false.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Exists: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Checks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if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item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exists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based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on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condition.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Returns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true/false.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Find: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Searches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an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element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returns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first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matching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item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FindLast: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Searches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 element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returns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last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matching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item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FindAll: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Returns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all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items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from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list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matching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condition.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FindIndex: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Returns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first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index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 specified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element.</a:t>
            </a:r>
            <a:endParaRPr sz="20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222504" y="1905000"/>
              <a:ext cx="2679700" cy="2680970"/>
            </a:xfrm>
            <a:custGeom>
              <a:avLst/>
              <a:gdLst/>
              <a:ahLst/>
              <a:cxnLst/>
              <a:rect l="l" t="t" r="r" b="b"/>
              <a:pathLst>
                <a:path w="2679700" h="2680970">
                  <a:moveTo>
                    <a:pt x="1339596" y="0"/>
                  </a:moveTo>
                  <a:lnTo>
                    <a:pt x="1291548" y="846"/>
                  </a:lnTo>
                  <a:lnTo>
                    <a:pt x="1243927" y="3365"/>
                  </a:lnTo>
                  <a:lnTo>
                    <a:pt x="1196759" y="7529"/>
                  </a:lnTo>
                  <a:lnTo>
                    <a:pt x="1150074" y="13309"/>
                  </a:lnTo>
                  <a:lnTo>
                    <a:pt x="1103899" y="20678"/>
                  </a:lnTo>
                  <a:lnTo>
                    <a:pt x="1058263" y="29607"/>
                  </a:lnTo>
                  <a:lnTo>
                    <a:pt x="1013195" y="40067"/>
                  </a:lnTo>
                  <a:lnTo>
                    <a:pt x="968721" y="52030"/>
                  </a:lnTo>
                  <a:lnTo>
                    <a:pt x="924872" y="65468"/>
                  </a:lnTo>
                  <a:lnTo>
                    <a:pt x="881675" y="80352"/>
                  </a:lnTo>
                  <a:lnTo>
                    <a:pt x="839158" y="96654"/>
                  </a:lnTo>
                  <a:lnTo>
                    <a:pt x="797351" y="114346"/>
                  </a:lnTo>
                  <a:lnTo>
                    <a:pt x="756280" y="133399"/>
                  </a:lnTo>
                  <a:lnTo>
                    <a:pt x="715976" y="153786"/>
                  </a:lnTo>
                  <a:lnTo>
                    <a:pt x="676465" y="175477"/>
                  </a:lnTo>
                  <a:lnTo>
                    <a:pt x="637776" y="198444"/>
                  </a:lnTo>
                  <a:lnTo>
                    <a:pt x="599938" y="222660"/>
                  </a:lnTo>
                  <a:lnTo>
                    <a:pt x="562979" y="248095"/>
                  </a:lnTo>
                  <a:lnTo>
                    <a:pt x="526927" y="274721"/>
                  </a:lnTo>
                  <a:lnTo>
                    <a:pt x="491810" y="302510"/>
                  </a:lnTo>
                  <a:lnTo>
                    <a:pt x="457658" y="331434"/>
                  </a:lnTo>
                  <a:lnTo>
                    <a:pt x="424498" y="361464"/>
                  </a:lnTo>
                  <a:lnTo>
                    <a:pt x="392358" y="392572"/>
                  </a:lnTo>
                  <a:lnTo>
                    <a:pt x="361267" y="424730"/>
                  </a:lnTo>
                  <a:lnTo>
                    <a:pt x="331254" y="457909"/>
                  </a:lnTo>
                  <a:lnTo>
                    <a:pt x="302346" y="492080"/>
                  </a:lnTo>
                  <a:lnTo>
                    <a:pt x="274572" y="527216"/>
                  </a:lnTo>
                  <a:lnTo>
                    <a:pt x="247960" y="563289"/>
                  </a:lnTo>
                  <a:lnTo>
                    <a:pt x="222539" y="600269"/>
                  </a:lnTo>
                  <a:lnTo>
                    <a:pt x="198337" y="638128"/>
                  </a:lnTo>
                  <a:lnTo>
                    <a:pt x="175382" y="676839"/>
                  </a:lnTo>
                  <a:lnTo>
                    <a:pt x="153703" y="716372"/>
                  </a:lnTo>
                  <a:lnTo>
                    <a:pt x="133328" y="756700"/>
                  </a:lnTo>
                  <a:lnTo>
                    <a:pt x="114285" y="797794"/>
                  </a:lnTo>
                  <a:lnTo>
                    <a:pt x="96602" y="839626"/>
                  </a:lnTo>
                  <a:lnTo>
                    <a:pt x="80309" y="882167"/>
                  </a:lnTo>
                  <a:lnTo>
                    <a:pt x="65432" y="925389"/>
                  </a:lnTo>
                  <a:lnTo>
                    <a:pt x="52002" y="969264"/>
                  </a:lnTo>
                  <a:lnTo>
                    <a:pt x="40045" y="1013763"/>
                  </a:lnTo>
                  <a:lnTo>
                    <a:pt x="29591" y="1058858"/>
                  </a:lnTo>
                  <a:lnTo>
                    <a:pt x="20667" y="1104521"/>
                  </a:lnTo>
                  <a:lnTo>
                    <a:pt x="13302" y="1150723"/>
                  </a:lnTo>
                  <a:lnTo>
                    <a:pt x="7525" y="1197436"/>
                  </a:lnTo>
                  <a:lnTo>
                    <a:pt x="3363" y="1244632"/>
                  </a:lnTo>
                  <a:lnTo>
                    <a:pt x="845" y="1292282"/>
                  </a:lnTo>
                  <a:lnTo>
                    <a:pt x="0" y="1340358"/>
                  </a:lnTo>
                  <a:lnTo>
                    <a:pt x="845" y="1388433"/>
                  </a:lnTo>
                  <a:lnTo>
                    <a:pt x="3363" y="1436083"/>
                  </a:lnTo>
                  <a:lnTo>
                    <a:pt x="7525" y="1483279"/>
                  </a:lnTo>
                  <a:lnTo>
                    <a:pt x="13302" y="1529992"/>
                  </a:lnTo>
                  <a:lnTo>
                    <a:pt x="20667" y="1576194"/>
                  </a:lnTo>
                  <a:lnTo>
                    <a:pt x="29591" y="1621857"/>
                  </a:lnTo>
                  <a:lnTo>
                    <a:pt x="40045" y="1666952"/>
                  </a:lnTo>
                  <a:lnTo>
                    <a:pt x="52002" y="1711451"/>
                  </a:lnTo>
                  <a:lnTo>
                    <a:pt x="65432" y="1755326"/>
                  </a:lnTo>
                  <a:lnTo>
                    <a:pt x="80309" y="1798548"/>
                  </a:lnTo>
                  <a:lnTo>
                    <a:pt x="96602" y="1841089"/>
                  </a:lnTo>
                  <a:lnTo>
                    <a:pt x="114285" y="1882921"/>
                  </a:lnTo>
                  <a:lnTo>
                    <a:pt x="133328" y="1924015"/>
                  </a:lnTo>
                  <a:lnTo>
                    <a:pt x="153703" y="1964343"/>
                  </a:lnTo>
                  <a:lnTo>
                    <a:pt x="175382" y="2003876"/>
                  </a:lnTo>
                  <a:lnTo>
                    <a:pt x="198337" y="2042587"/>
                  </a:lnTo>
                  <a:lnTo>
                    <a:pt x="222539" y="2080446"/>
                  </a:lnTo>
                  <a:lnTo>
                    <a:pt x="247960" y="2117426"/>
                  </a:lnTo>
                  <a:lnTo>
                    <a:pt x="274572" y="2153499"/>
                  </a:lnTo>
                  <a:lnTo>
                    <a:pt x="302346" y="2188635"/>
                  </a:lnTo>
                  <a:lnTo>
                    <a:pt x="331254" y="2222806"/>
                  </a:lnTo>
                  <a:lnTo>
                    <a:pt x="361267" y="2255985"/>
                  </a:lnTo>
                  <a:lnTo>
                    <a:pt x="392358" y="2288143"/>
                  </a:lnTo>
                  <a:lnTo>
                    <a:pt x="424498" y="2319251"/>
                  </a:lnTo>
                  <a:lnTo>
                    <a:pt x="457658" y="2349281"/>
                  </a:lnTo>
                  <a:lnTo>
                    <a:pt x="491810" y="2378205"/>
                  </a:lnTo>
                  <a:lnTo>
                    <a:pt x="526927" y="2405994"/>
                  </a:lnTo>
                  <a:lnTo>
                    <a:pt x="562979" y="2432620"/>
                  </a:lnTo>
                  <a:lnTo>
                    <a:pt x="599938" y="2458055"/>
                  </a:lnTo>
                  <a:lnTo>
                    <a:pt x="637776" y="2482271"/>
                  </a:lnTo>
                  <a:lnTo>
                    <a:pt x="676465" y="2505238"/>
                  </a:lnTo>
                  <a:lnTo>
                    <a:pt x="715976" y="2526929"/>
                  </a:lnTo>
                  <a:lnTo>
                    <a:pt x="756280" y="2547316"/>
                  </a:lnTo>
                  <a:lnTo>
                    <a:pt x="797351" y="2566369"/>
                  </a:lnTo>
                  <a:lnTo>
                    <a:pt x="839158" y="2584061"/>
                  </a:lnTo>
                  <a:lnTo>
                    <a:pt x="881675" y="2600363"/>
                  </a:lnTo>
                  <a:lnTo>
                    <a:pt x="924872" y="2615247"/>
                  </a:lnTo>
                  <a:lnTo>
                    <a:pt x="968721" y="2628685"/>
                  </a:lnTo>
                  <a:lnTo>
                    <a:pt x="1013195" y="2640648"/>
                  </a:lnTo>
                  <a:lnTo>
                    <a:pt x="1058263" y="2651108"/>
                  </a:lnTo>
                  <a:lnTo>
                    <a:pt x="1103899" y="2660037"/>
                  </a:lnTo>
                  <a:lnTo>
                    <a:pt x="1150074" y="2667406"/>
                  </a:lnTo>
                  <a:lnTo>
                    <a:pt x="1196759" y="2673186"/>
                  </a:lnTo>
                  <a:lnTo>
                    <a:pt x="1243927" y="2677350"/>
                  </a:lnTo>
                  <a:lnTo>
                    <a:pt x="1291548" y="2679869"/>
                  </a:lnTo>
                  <a:lnTo>
                    <a:pt x="1339596" y="2680716"/>
                  </a:lnTo>
                  <a:lnTo>
                    <a:pt x="1387639" y="2679869"/>
                  </a:lnTo>
                  <a:lnTo>
                    <a:pt x="1435256" y="2677350"/>
                  </a:lnTo>
                  <a:lnTo>
                    <a:pt x="1482421" y="2673186"/>
                  </a:lnTo>
                  <a:lnTo>
                    <a:pt x="1529103" y="2667406"/>
                  </a:lnTo>
                  <a:lnTo>
                    <a:pt x="1575275" y="2660037"/>
                  </a:lnTo>
                  <a:lnTo>
                    <a:pt x="1620909" y="2651108"/>
                  </a:lnTo>
                  <a:lnTo>
                    <a:pt x="1665976" y="2640648"/>
                  </a:lnTo>
                  <a:lnTo>
                    <a:pt x="1710447" y="2628685"/>
                  </a:lnTo>
                  <a:lnTo>
                    <a:pt x="1754295" y="2615247"/>
                  </a:lnTo>
                  <a:lnTo>
                    <a:pt x="1797491" y="2600363"/>
                  </a:lnTo>
                  <a:lnTo>
                    <a:pt x="1840006" y="2584061"/>
                  </a:lnTo>
                  <a:lnTo>
                    <a:pt x="1881813" y="2566369"/>
                  </a:lnTo>
                  <a:lnTo>
                    <a:pt x="1922883" y="2547316"/>
                  </a:lnTo>
                  <a:lnTo>
                    <a:pt x="1963187" y="2526929"/>
                  </a:lnTo>
                  <a:lnTo>
                    <a:pt x="2002698" y="2505238"/>
                  </a:lnTo>
                  <a:lnTo>
                    <a:pt x="2041387" y="2482271"/>
                  </a:lnTo>
                  <a:lnTo>
                    <a:pt x="2079225" y="2458055"/>
                  </a:lnTo>
                  <a:lnTo>
                    <a:pt x="2116185" y="2432620"/>
                  </a:lnTo>
                  <a:lnTo>
                    <a:pt x="2152237" y="2405994"/>
                  </a:lnTo>
                  <a:lnTo>
                    <a:pt x="2187354" y="2378205"/>
                  </a:lnTo>
                  <a:lnTo>
                    <a:pt x="2221507" y="2349281"/>
                  </a:lnTo>
                  <a:lnTo>
                    <a:pt x="2254669" y="2319251"/>
                  </a:lnTo>
                  <a:lnTo>
                    <a:pt x="2286809" y="2288143"/>
                  </a:lnTo>
                  <a:lnTo>
                    <a:pt x="2317901" y="2255985"/>
                  </a:lnTo>
                  <a:lnTo>
                    <a:pt x="2347916" y="2222806"/>
                  </a:lnTo>
                  <a:lnTo>
                    <a:pt x="2376825" y="2188635"/>
                  </a:lnTo>
                  <a:lnTo>
                    <a:pt x="2404600" y="2153499"/>
                  </a:lnTo>
                  <a:lnTo>
                    <a:pt x="2431213" y="2117426"/>
                  </a:lnTo>
                  <a:lnTo>
                    <a:pt x="2456635" y="2080446"/>
                  </a:lnTo>
                  <a:lnTo>
                    <a:pt x="2480839" y="2042587"/>
                  </a:lnTo>
                  <a:lnTo>
                    <a:pt x="2503795" y="2003876"/>
                  </a:lnTo>
                  <a:lnTo>
                    <a:pt x="2525476" y="1964343"/>
                  </a:lnTo>
                  <a:lnTo>
                    <a:pt x="2545852" y="1924015"/>
                  </a:lnTo>
                  <a:lnTo>
                    <a:pt x="2564897" y="1882921"/>
                  </a:lnTo>
                  <a:lnTo>
                    <a:pt x="2582581" y="1841089"/>
                  </a:lnTo>
                  <a:lnTo>
                    <a:pt x="2598875" y="1798548"/>
                  </a:lnTo>
                  <a:lnTo>
                    <a:pt x="2613753" y="1755326"/>
                  </a:lnTo>
                  <a:lnTo>
                    <a:pt x="2627184" y="1711451"/>
                  </a:lnTo>
                  <a:lnTo>
                    <a:pt x="2639142" y="1666952"/>
                  </a:lnTo>
                  <a:lnTo>
                    <a:pt x="2649597" y="1621857"/>
                  </a:lnTo>
                  <a:lnTo>
                    <a:pt x="2658522" y="1576194"/>
                  </a:lnTo>
                  <a:lnTo>
                    <a:pt x="2665887" y="1529992"/>
                  </a:lnTo>
                  <a:lnTo>
                    <a:pt x="2671665" y="1483279"/>
                  </a:lnTo>
                  <a:lnTo>
                    <a:pt x="2675828" y="1436083"/>
                  </a:lnTo>
                  <a:lnTo>
                    <a:pt x="2678346" y="1388433"/>
                  </a:lnTo>
                  <a:lnTo>
                    <a:pt x="2679191" y="1340358"/>
                  </a:lnTo>
                  <a:lnTo>
                    <a:pt x="2678346" y="1292282"/>
                  </a:lnTo>
                  <a:lnTo>
                    <a:pt x="2675828" y="1244632"/>
                  </a:lnTo>
                  <a:lnTo>
                    <a:pt x="2671665" y="1197436"/>
                  </a:lnTo>
                  <a:lnTo>
                    <a:pt x="2665887" y="1150723"/>
                  </a:lnTo>
                  <a:lnTo>
                    <a:pt x="2658522" y="1104521"/>
                  </a:lnTo>
                  <a:lnTo>
                    <a:pt x="2649597" y="1058858"/>
                  </a:lnTo>
                  <a:lnTo>
                    <a:pt x="2639142" y="1013763"/>
                  </a:lnTo>
                  <a:lnTo>
                    <a:pt x="2627184" y="969264"/>
                  </a:lnTo>
                  <a:lnTo>
                    <a:pt x="2613753" y="925389"/>
                  </a:lnTo>
                  <a:lnTo>
                    <a:pt x="2598875" y="882167"/>
                  </a:lnTo>
                  <a:lnTo>
                    <a:pt x="2582581" y="839626"/>
                  </a:lnTo>
                  <a:lnTo>
                    <a:pt x="2564897" y="797794"/>
                  </a:lnTo>
                  <a:lnTo>
                    <a:pt x="2545852" y="756700"/>
                  </a:lnTo>
                  <a:lnTo>
                    <a:pt x="2525476" y="716372"/>
                  </a:lnTo>
                  <a:lnTo>
                    <a:pt x="2503795" y="676839"/>
                  </a:lnTo>
                  <a:lnTo>
                    <a:pt x="2480839" y="638128"/>
                  </a:lnTo>
                  <a:lnTo>
                    <a:pt x="2456635" y="600269"/>
                  </a:lnTo>
                  <a:lnTo>
                    <a:pt x="2431213" y="563289"/>
                  </a:lnTo>
                  <a:lnTo>
                    <a:pt x="2404600" y="527216"/>
                  </a:lnTo>
                  <a:lnTo>
                    <a:pt x="2376825" y="492080"/>
                  </a:lnTo>
                  <a:lnTo>
                    <a:pt x="2347916" y="457909"/>
                  </a:lnTo>
                  <a:lnTo>
                    <a:pt x="2317901" y="424730"/>
                  </a:lnTo>
                  <a:lnTo>
                    <a:pt x="2286809" y="392572"/>
                  </a:lnTo>
                  <a:lnTo>
                    <a:pt x="2254669" y="361464"/>
                  </a:lnTo>
                  <a:lnTo>
                    <a:pt x="2221507" y="331434"/>
                  </a:lnTo>
                  <a:lnTo>
                    <a:pt x="2187354" y="302510"/>
                  </a:lnTo>
                  <a:lnTo>
                    <a:pt x="2152237" y="274721"/>
                  </a:lnTo>
                  <a:lnTo>
                    <a:pt x="2116185" y="248095"/>
                  </a:lnTo>
                  <a:lnTo>
                    <a:pt x="2079225" y="222660"/>
                  </a:lnTo>
                  <a:lnTo>
                    <a:pt x="2041387" y="198444"/>
                  </a:lnTo>
                  <a:lnTo>
                    <a:pt x="2002698" y="175477"/>
                  </a:lnTo>
                  <a:lnTo>
                    <a:pt x="1963187" y="153786"/>
                  </a:lnTo>
                  <a:lnTo>
                    <a:pt x="1922883" y="133399"/>
                  </a:lnTo>
                  <a:lnTo>
                    <a:pt x="1881813" y="114346"/>
                  </a:lnTo>
                  <a:lnTo>
                    <a:pt x="1840006" y="96654"/>
                  </a:lnTo>
                  <a:lnTo>
                    <a:pt x="1797491" y="80352"/>
                  </a:lnTo>
                  <a:lnTo>
                    <a:pt x="1754295" y="65468"/>
                  </a:lnTo>
                  <a:lnTo>
                    <a:pt x="1710447" y="52030"/>
                  </a:lnTo>
                  <a:lnTo>
                    <a:pt x="1665976" y="40067"/>
                  </a:lnTo>
                  <a:lnTo>
                    <a:pt x="1620909" y="29607"/>
                  </a:lnTo>
                  <a:lnTo>
                    <a:pt x="1575275" y="20678"/>
                  </a:lnTo>
                  <a:lnTo>
                    <a:pt x="1529103" y="13309"/>
                  </a:lnTo>
                  <a:lnTo>
                    <a:pt x="1482421" y="7529"/>
                  </a:lnTo>
                  <a:lnTo>
                    <a:pt x="1435256" y="3365"/>
                  </a:lnTo>
                  <a:lnTo>
                    <a:pt x="1387639" y="846"/>
                  </a:lnTo>
                  <a:lnTo>
                    <a:pt x="1339596" y="0"/>
                  </a:lnTo>
                  <a:close/>
                </a:path>
              </a:pathLst>
            </a:custGeom>
            <a:solidFill>
              <a:srgbClr val="009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93720" y="1905000"/>
              <a:ext cx="2680970" cy="2680970"/>
            </a:xfrm>
            <a:custGeom>
              <a:avLst/>
              <a:gdLst/>
              <a:ahLst/>
              <a:cxnLst/>
              <a:rect l="l" t="t" r="r" b="b"/>
              <a:pathLst>
                <a:path w="2680970" h="2680970">
                  <a:moveTo>
                    <a:pt x="1340358" y="0"/>
                  </a:moveTo>
                  <a:lnTo>
                    <a:pt x="1292282" y="846"/>
                  </a:lnTo>
                  <a:lnTo>
                    <a:pt x="1244632" y="3365"/>
                  </a:lnTo>
                  <a:lnTo>
                    <a:pt x="1197436" y="7529"/>
                  </a:lnTo>
                  <a:lnTo>
                    <a:pt x="1150723" y="13309"/>
                  </a:lnTo>
                  <a:lnTo>
                    <a:pt x="1104521" y="20678"/>
                  </a:lnTo>
                  <a:lnTo>
                    <a:pt x="1058858" y="29607"/>
                  </a:lnTo>
                  <a:lnTo>
                    <a:pt x="1013763" y="40067"/>
                  </a:lnTo>
                  <a:lnTo>
                    <a:pt x="969264" y="52030"/>
                  </a:lnTo>
                  <a:lnTo>
                    <a:pt x="925389" y="65468"/>
                  </a:lnTo>
                  <a:lnTo>
                    <a:pt x="882167" y="80352"/>
                  </a:lnTo>
                  <a:lnTo>
                    <a:pt x="839626" y="96654"/>
                  </a:lnTo>
                  <a:lnTo>
                    <a:pt x="797794" y="114346"/>
                  </a:lnTo>
                  <a:lnTo>
                    <a:pt x="756700" y="133399"/>
                  </a:lnTo>
                  <a:lnTo>
                    <a:pt x="716372" y="153786"/>
                  </a:lnTo>
                  <a:lnTo>
                    <a:pt x="676839" y="175477"/>
                  </a:lnTo>
                  <a:lnTo>
                    <a:pt x="638128" y="198444"/>
                  </a:lnTo>
                  <a:lnTo>
                    <a:pt x="600269" y="222660"/>
                  </a:lnTo>
                  <a:lnTo>
                    <a:pt x="563289" y="248095"/>
                  </a:lnTo>
                  <a:lnTo>
                    <a:pt x="527216" y="274721"/>
                  </a:lnTo>
                  <a:lnTo>
                    <a:pt x="492080" y="302510"/>
                  </a:lnTo>
                  <a:lnTo>
                    <a:pt x="457909" y="331434"/>
                  </a:lnTo>
                  <a:lnTo>
                    <a:pt x="424730" y="361464"/>
                  </a:lnTo>
                  <a:lnTo>
                    <a:pt x="392572" y="392572"/>
                  </a:lnTo>
                  <a:lnTo>
                    <a:pt x="361464" y="424730"/>
                  </a:lnTo>
                  <a:lnTo>
                    <a:pt x="331434" y="457909"/>
                  </a:lnTo>
                  <a:lnTo>
                    <a:pt x="302510" y="492080"/>
                  </a:lnTo>
                  <a:lnTo>
                    <a:pt x="274721" y="527216"/>
                  </a:lnTo>
                  <a:lnTo>
                    <a:pt x="248095" y="563289"/>
                  </a:lnTo>
                  <a:lnTo>
                    <a:pt x="222660" y="600269"/>
                  </a:lnTo>
                  <a:lnTo>
                    <a:pt x="198444" y="638128"/>
                  </a:lnTo>
                  <a:lnTo>
                    <a:pt x="175477" y="676839"/>
                  </a:lnTo>
                  <a:lnTo>
                    <a:pt x="153786" y="716372"/>
                  </a:lnTo>
                  <a:lnTo>
                    <a:pt x="133399" y="756700"/>
                  </a:lnTo>
                  <a:lnTo>
                    <a:pt x="114346" y="797794"/>
                  </a:lnTo>
                  <a:lnTo>
                    <a:pt x="96654" y="839626"/>
                  </a:lnTo>
                  <a:lnTo>
                    <a:pt x="80352" y="882167"/>
                  </a:lnTo>
                  <a:lnTo>
                    <a:pt x="65468" y="925389"/>
                  </a:lnTo>
                  <a:lnTo>
                    <a:pt x="52030" y="969264"/>
                  </a:lnTo>
                  <a:lnTo>
                    <a:pt x="40067" y="1013763"/>
                  </a:lnTo>
                  <a:lnTo>
                    <a:pt x="29607" y="1058858"/>
                  </a:lnTo>
                  <a:lnTo>
                    <a:pt x="20678" y="1104521"/>
                  </a:lnTo>
                  <a:lnTo>
                    <a:pt x="13309" y="1150723"/>
                  </a:lnTo>
                  <a:lnTo>
                    <a:pt x="7529" y="1197436"/>
                  </a:lnTo>
                  <a:lnTo>
                    <a:pt x="3365" y="1244632"/>
                  </a:lnTo>
                  <a:lnTo>
                    <a:pt x="846" y="1292282"/>
                  </a:lnTo>
                  <a:lnTo>
                    <a:pt x="0" y="1340358"/>
                  </a:lnTo>
                  <a:lnTo>
                    <a:pt x="846" y="1388433"/>
                  </a:lnTo>
                  <a:lnTo>
                    <a:pt x="3365" y="1436083"/>
                  </a:lnTo>
                  <a:lnTo>
                    <a:pt x="7529" y="1483279"/>
                  </a:lnTo>
                  <a:lnTo>
                    <a:pt x="13309" y="1529992"/>
                  </a:lnTo>
                  <a:lnTo>
                    <a:pt x="20678" y="1576194"/>
                  </a:lnTo>
                  <a:lnTo>
                    <a:pt x="29607" y="1621857"/>
                  </a:lnTo>
                  <a:lnTo>
                    <a:pt x="40067" y="1666952"/>
                  </a:lnTo>
                  <a:lnTo>
                    <a:pt x="52030" y="1711451"/>
                  </a:lnTo>
                  <a:lnTo>
                    <a:pt x="65468" y="1755326"/>
                  </a:lnTo>
                  <a:lnTo>
                    <a:pt x="80352" y="1798548"/>
                  </a:lnTo>
                  <a:lnTo>
                    <a:pt x="96654" y="1841089"/>
                  </a:lnTo>
                  <a:lnTo>
                    <a:pt x="114346" y="1882921"/>
                  </a:lnTo>
                  <a:lnTo>
                    <a:pt x="133399" y="1924015"/>
                  </a:lnTo>
                  <a:lnTo>
                    <a:pt x="153786" y="1964343"/>
                  </a:lnTo>
                  <a:lnTo>
                    <a:pt x="175477" y="2003876"/>
                  </a:lnTo>
                  <a:lnTo>
                    <a:pt x="198444" y="2042587"/>
                  </a:lnTo>
                  <a:lnTo>
                    <a:pt x="222660" y="2080446"/>
                  </a:lnTo>
                  <a:lnTo>
                    <a:pt x="248095" y="2117426"/>
                  </a:lnTo>
                  <a:lnTo>
                    <a:pt x="274721" y="2153499"/>
                  </a:lnTo>
                  <a:lnTo>
                    <a:pt x="302510" y="2188635"/>
                  </a:lnTo>
                  <a:lnTo>
                    <a:pt x="331434" y="2222806"/>
                  </a:lnTo>
                  <a:lnTo>
                    <a:pt x="361464" y="2255985"/>
                  </a:lnTo>
                  <a:lnTo>
                    <a:pt x="392572" y="2288143"/>
                  </a:lnTo>
                  <a:lnTo>
                    <a:pt x="424730" y="2319251"/>
                  </a:lnTo>
                  <a:lnTo>
                    <a:pt x="457909" y="2349281"/>
                  </a:lnTo>
                  <a:lnTo>
                    <a:pt x="492080" y="2378205"/>
                  </a:lnTo>
                  <a:lnTo>
                    <a:pt x="527216" y="2405994"/>
                  </a:lnTo>
                  <a:lnTo>
                    <a:pt x="563289" y="2432620"/>
                  </a:lnTo>
                  <a:lnTo>
                    <a:pt x="600269" y="2458055"/>
                  </a:lnTo>
                  <a:lnTo>
                    <a:pt x="638128" y="2482271"/>
                  </a:lnTo>
                  <a:lnTo>
                    <a:pt x="676839" y="2505238"/>
                  </a:lnTo>
                  <a:lnTo>
                    <a:pt x="716372" y="2526929"/>
                  </a:lnTo>
                  <a:lnTo>
                    <a:pt x="756700" y="2547316"/>
                  </a:lnTo>
                  <a:lnTo>
                    <a:pt x="797794" y="2566369"/>
                  </a:lnTo>
                  <a:lnTo>
                    <a:pt x="839626" y="2584061"/>
                  </a:lnTo>
                  <a:lnTo>
                    <a:pt x="882167" y="2600363"/>
                  </a:lnTo>
                  <a:lnTo>
                    <a:pt x="925389" y="2615247"/>
                  </a:lnTo>
                  <a:lnTo>
                    <a:pt x="969264" y="2628685"/>
                  </a:lnTo>
                  <a:lnTo>
                    <a:pt x="1013763" y="2640648"/>
                  </a:lnTo>
                  <a:lnTo>
                    <a:pt x="1058858" y="2651108"/>
                  </a:lnTo>
                  <a:lnTo>
                    <a:pt x="1104521" y="2660037"/>
                  </a:lnTo>
                  <a:lnTo>
                    <a:pt x="1150723" y="2667406"/>
                  </a:lnTo>
                  <a:lnTo>
                    <a:pt x="1197436" y="2673186"/>
                  </a:lnTo>
                  <a:lnTo>
                    <a:pt x="1244632" y="2677350"/>
                  </a:lnTo>
                  <a:lnTo>
                    <a:pt x="1292282" y="2679869"/>
                  </a:lnTo>
                  <a:lnTo>
                    <a:pt x="1340358" y="2680716"/>
                  </a:lnTo>
                  <a:lnTo>
                    <a:pt x="1388433" y="2679869"/>
                  </a:lnTo>
                  <a:lnTo>
                    <a:pt x="1436083" y="2677350"/>
                  </a:lnTo>
                  <a:lnTo>
                    <a:pt x="1483279" y="2673186"/>
                  </a:lnTo>
                  <a:lnTo>
                    <a:pt x="1529992" y="2667406"/>
                  </a:lnTo>
                  <a:lnTo>
                    <a:pt x="1576194" y="2660037"/>
                  </a:lnTo>
                  <a:lnTo>
                    <a:pt x="1621857" y="2651108"/>
                  </a:lnTo>
                  <a:lnTo>
                    <a:pt x="1666952" y="2640648"/>
                  </a:lnTo>
                  <a:lnTo>
                    <a:pt x="1711451" y="2628685"/>
                  </a:lnTo>
                  <a:lnTo>
                    <a:pt x="1755326" y="2615247"/>
                  </a:lnTo>
                  <a:lnTo>
                    <a:pt x="1798548" y="2600363"/>
                  </a:lnTo>
                  <a:lnTo>
                    <a:pt x="1841089" y="2584061"/>
                  </a:lnTo>
                  <a:lnTo>
                    <a:pt x="1882921" y="2566369"/>
                  </a:lnTo>
                  <a:lnTo>
                    <a:pt x="1924015" y="2547316"/>
                  </a:lnTo>
                  <a:lnTo>
                    <a:pt x="1964343" y="2526929"/>
                  </a:lnTo>
                  <a:lnTo>
                    <a:pt x="2003876" y="2505238"/>
                  </a:lnTo>
                  <a:lnTo>
                    <a:pt x="2042587" y="2482271"/>
                  </a:lnTo>
                  <a:lnTo>
                    <a:pt x="2080446" y="2458055"/>
                  </a:lnTo>
                  <a:lnTo>
                    <a:pt x="2117426" y="2432620"/>
                  </a:lnTo>
                  <a:lnTo>
                    <a:pt x="2153499" y="2405994"/>
                  </a:lnTo>
                  <a:lnTo>
                    <a:pt x="2188635" y="2378205"/>
                  </a:lnTo>
                  <a:lnTo>
                    <a:pt x="2222806" y="2349281"/>
                  </a:lnTo>
                  <a:lnTo>
                    <a:pt x="2255985" y="2319251"/>
                  </a:lnTo>
                  <a:lnTo>
                    <a:pt x="2288143" y="2288143"/>
                  </a:lnTo>
                  <a:lnTo>
                    <a:pt x="2319251" y="2255985"/>
                  </a:lnTo>
                  <a:lnTo>
                    <a:pt x="2349281" y="2222806"/>
                  </a:lnTo>
                  <a:lnTo>
                    <a:pt x="2378205" y="2188635"/>
                  </a:lnTo>
                  <a:lnTo>
                    <a:pt x="2405994" y="2153499"/>
                  </a:lnTo>
                  <a:lnTo>
                    <a:pt x="2432620" y="2117426"/>
                  </a:lnTo>
                  <a:lnTo>
                    <a:pt x="2458055" y="2080446"/>
                  </a:lnTo>
                  <a:lnTo>
                    <a:pt x="2482271" y="2042587"/>
                  </a:lnTo>
                  <a:lnTo>
                    <a:pt x="2505238" y="2003876"/>
                  </a:lnTo>
                  <a:lnTo>
                    <a:pt x="2526929" y="1964343"/>
                  </a:lnTo>
                  <a:lnTo>
                    <a:pt x="2547316" y="1924015"/>
                  </a:lnTo>
                  <a:lnTo>
                    <a:pt x="2566369" y="1882921"/>
                  </a:lnTo>
                  <a:lnTo>
                    <a:pt x="2584061" y="1841089"/>
                  </a:lnTo>
                  <a:lnTo>
                    <a:pt x="2600363" y="1798548"/>
                  </a:lnTo>
                  <a:lnTo>
                    <a:pt x="2615247" y="1755326"/>
                  </a:lnTo>
                  <a:lnTo>
                    <a:pt x="2628685" y="1711451"/>
                  </a:lnTo>
                  <a:lnTo>
                    <a:pt x="2640648" y="1666952"/>
                  </a:lnTo>
                  <a:lnTo>
                    <a:pt x="2651108" y="1621857"/>
                  </a:lnTo>
                  <a:lnTo>
                    <a:pt x="2660037" y="1576194"/>
                  </a:lnTo>
                  <a:lnTo>
                    <a:pt x="2667406" y="1529992"/>
                  </a:lnTo>
                  <a:lnTo>
                    <a:pt x="2673186" y="1483279"/>
                  </a:lnTo>
                  <a:lnTo>
                    <a:pt x="2677350" y="1436083"/>
                  </a:lnTo>
                  <a:lnTo>
                    <a:pt x="2679869" y="1388433"/>
                  </a:lnTo>
                  <a:lnTo>
                    <a:pt x="2680716" y="1340358"/>
                  </a:lnTo>
                  <a:lnTo>
                    <a:pt x="2679869" y="1292282"/>
                  </a:lnTo>
                  <a:lnTo>
                    <a:pt x="2677350" y="1244632"/>
                  </a:lnTo>
                  <a:lnTo>
                    <a:pt x="2673186" y="1197436"/>
                  </a:lnTo>
                  <a:lnTo>
                    <a:pt x="2667406" y="1150723"/>
                  </a:lnTo>
                  <a:lnTo>
                    <a:pt x="2660037" y="1104521"/>
                  </a:lnTo>
                  <a:lnTo>
                    <a:pt x="2651108" y="1058858"/>
                  </a:lnTo>
                  <a:lnTo>
                    <a:pt x="2640648" y="1013763"/>
                  </a:lnTo>
                  <a:lnTo>
                    <a:pt x="2628685" y="969264"/>
                  </a:lnTo>
                  <a:lnTo>
                    <a:pt x="2615247" y="925389"/>
                  </a:lnTo>
                  <a:lnTo>
                    <a:pt x="2600363" y="882167"/>
                  </a:lnTo>
                  <a:lnTo>
                    <a:pt x="2584061" y="839626"/>
                  </a:lnTo>
                  <a:lnTo>
                    <a:pt x="2566369" y="797794"/>
                  </a:lnTo>
                  <a:lnTo>
                    <a:pt x="2547316" y="756700"/>
                  </a:lnTo>
                  <a:lnTo>
                    <a:pt x="2526929" y="716372"/>
                  </a:lnTo>
                  <a:lnTo>
                    <a:pt x="2505238" y="676839"/>
                  </a:lnTo>
                  <a:lnTo>
                    <a:pt x="2482271" y="638128"/>
                  </a:lnTo>
                  <a:lnTo>
                    <a:pt x="2458055" y="600269"/>
                  </a:lnTo>
                  <a:lnTo>
                    <a:pt x="2432620" y="563289"/>
                  </a:lnTo>
                  <a:lnTo>
                    <a:pt x="2405994" y="527216"/>
                  </a:lnTo>
                  <a:lnTo>
                    <a:pt x="2378205" y="492080"/>
                  </a:lnTo>
                  <a:lnTo>
                    <a:pt x="2349281" y="457909"/>
                  </a:lnTo>
                  <a:lnTo>
                    <a:pt x="2319251" y="424730"/>
                  </a:lnTo>
                  <a:lnTo>
                    <a:pt x="2288143" y="392572"/>
                  </a:lnTo>
                  <a:lnTo>
                    <a:pt x="2255985" y="361464"/>
                  </a:lnTo>
                  <a:lnTo>
                    <a:pt x="2222806" y="331434"/>
                  </a:lnTo>
                  <a:lnTo>
                    <a:pt x="2188635" y="302510"/>
                  </a:lnTo>
                  <a:lnTo>
                    <a:pt x="2153499" y="274721"/>
                  </a:lnTo>
                  <a:lnTo>
                    <a:pt x="2117426" y="248095"/>
                  </a:lnTo>
                  <a:lnTo>
                    <a:pt x="2080446" y="222660"/>
                  </a:lnTo>
                  <a:lnTo>
                    <a:pt x="2042587" y="198444"/>
                  </a:lnTo>
                  <a:lnTo>
                    <a:pt x="2003876" y="175477"/>
                  </a:lnTo>
                  <a:lnTo>
                    <a:pt x="1964343" y="153786"/>
                  </a:lnTo>
                  <a:lnTo>
                    <a:pt x="1924015" y="133399"/>
                  </a:lnTo>
                  <a:lnTo>
                    <a:pt x="1882921" y="114346"/>
                  </a:lnTo>
                  <a:lnTo>
                    <a:pt x="1841089" y="96654"/>
                  </a:lnTo>
                  <a:lnTo>
                    <a:pt x="1798548" y="80352"/>
                  </a:lnTo>
                  <a:lnTo>
                    <a:pt x="1755326" y="65468"/>
                  </a:lnTo>
                  <a:lnTo>
                    <a:pt x="1711451" y="52030"/>
                  </a:lnTo>
                  <a:lnTo>
                    <a:pt x="1666952" y="40067"/>
                  </a:lnTo>
                  <a:lnTo>
                    <a:pt x="1621857" y="29607"/>
                  </a:lnTo>
                  <a:lnTo>
                    <a:pt x="1576194" y="20678"/>
                  </a:lnTo>
                  <a:lnTo>
                    <a:pt x="1529992" y="13309"/>
                  </a:lnTo>
                  <a:lnTo>
                    <a:pt x="1483279" y="7529"/>
                  </a:lnTo>
                  <a:lnTo>
                    <a:pt x="1436083" y="3365"/>
                  </a:lnTo>
                  <a:lnTo>
                    <a:pt x="1388433" y="846"/>
                  </a:lnTo>
                  <a:lnTo>
                    <a:pt x="1340358" y="0"/>
                  </a:lnTo>
                  <a:close/>
                </a:path>
              </a:pathLst>
            </a:custGeom>
            <a:solidFill>
              <a:srgbClr val="F36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6459" y="1905000"/>
              <a:ext cx="2680970" cy="2680970"/>
            </a:xfrm>
            <a:custGeom>
              <a:avLst/>
              <a:gdLst/>
              <a:ahLst/>
              <a:cxnLst/>
              <a:rect l="l" t="t" r="r" b="b"/>
              <a:pathLst>
                <a:path w="2680970" h="2680970">
                  <a:moveTo>
                    <a:pt x="1340358" y="0"/>
                  </a:moveTo>
                  <a:lnTo>
                    <a:pt x="1292282" y="846"/>
                  </a:lnTo>
                  <a:lnTo>
                    <a:pt x="1244632" y="3365"/>
                  </a:lnTo>
                  <a:lnTo>
                    <a:pt x="1197436" y="7529"/>
                  </a:lnTo>
                  <a:lnTo>
                    <a:pt x="1150723" y="13309"/>
                  </a:lnTo>
                  <a:lnTo>
                    <a:pt x="1104521" y="20678"/>
                  </a:lnTo>
                  <a:lnTo>
                    <a:pt x="1058858" y="29607"/>
                  </a:lnTo>
                  <a:lnTo>
                    <a:pt x="1013763" y="40067"/>
                  </a:lnTo>
                  <a:lnTo>
                    <a:pt x="969264" y="52030"/>
                  </a:lnTo>
                  <a:lnTo>
                    <a:pt x="925389" y="65468"/>
                  </a:lnTo>
                  <a:lnTo>
                    <a:pt x="882167" y="80352"/>
                  </a:lnTo>
                  <a:lnTo>
                    <a:pt x="839626" y="96654"/>
                  </a:lnTo>
                  <a:lnTo>
                    <a:pt x="797794" y="114346"/>
                  </a:lnTo>
                  <a:lnTo>
                    <a:pt x="756700" y="133399"/>
                  </a:lnTo>
                  <a:lnTo>
                    <a:pt x="716372" y="153786"/>
                  </a:lnTo>
                  <a:lnTo>
                    <a:pt x="676839" y="175477"/>
                  </a:lnTo>
                  <a:lnTo>
                    <a:pt x="638128" y="198444"/>
                  </a:lnTo>
                  <a:lnTo>
                    <a:pt x="600269" y="222660"/>
                  </a:lnTo>
                  <a:lnTo>
                    <a:pt x="563289" y="248095"/>
                  </a:lnTo>
                  <a:lnTo>
                    <a:pt x="527216" y="274721"/>
                  </a:lnTo>
                  <a:lnTo>
                    <a:pt x="492080" y="302510"/>
                  </a:lnTo>
                  <a:lnTo>
                    <a:pt x="457909" y="331434"/>
                  </a:lnTo>
                  <a:lnTo>
                    <a:pt x="424730" y="361464"/>
                  </a:lnTo>
                  <a:lnTo>
                    <a:pt x="392572" y="392572"/>
                  </a:lnTo>
                  <a:lnTo>
                    <a:pt x="361464" y="424730"/>
                  </a:lnTo>
                  <a:lnTo>
                    <a:pt x="331434" y="457909"/>
                  </a:lnTo>
                  <a:lnTo>
                    <a:pt x="302510" y="492080"/>
                  </a:lnTo>
                  <a:lnTo>
                    <a:pt x="274721" y="527216"/>
                  </a:lnTo>
                  <a:lnTo>
                    <a:pt x="248095" y="563289"/>
                  </a:lnTo>
                  <a:lnTo>
                    <a:pt x="222660" y="600269"/>
                  </a:lnTo>
                  <a:lnTo>
                    <a:pt x="198444" y="638128"/>
                  </a:lnTo>
                  <a:lnTo>
                    <a:pt x="175477" y="676839"/>
                  </a:lnTo>
                  <a:lnTo>
                    <a:pt x="153786" y="716372"/>
                  </a:lnTo>
                  <a:lnTo>
                    <a:pt x="133399" y="756700"/>
                  </a:lnTo>
                  <a:lnTo>
                    <a:pt x="114346" y="797794"/>
                  </a:lnTo>
                  <a:lnTo>
                    <a:pt x="96654" y="839626"/>
                  </a:lnTo>
                  <a:lnTo>
                    <a:pt x="80352" y="882167"/>
                  </a:lnTo>
                  <a:lnTo>
                    <a:pt x="65468" y="925389"/>
                  </a:lnTo>
                  <a:lnTo>
                    <a:pt x="52030" y="969264"/>
                  </a:lnTo>
                  <a:lnTo>
                    <a:pt x="40067" y="1013763"/>
                  </a:lnTo>
                  <a:lnTo>
                    <a:pt x="29607" y="1058858"/>
                  </a:lnTo>
                  <a:lnTo>
                    <a:pt x="20678" y="1104521"/>
                  </a:lnTo>
                  <a:lnTo>
                    <a:pt x="13309" y="1150723"/>
                  </a:lnTo>
                  <a:lnTo>
                    <a:pt x="7529" y="1197436"/>
                  </a:lnTo>
                  <a:lnTo>
                    <a:pt x="3365" y="1244632"/>
                  </a:lnTo>
                  <a:lnTo>
                    <a:pt x="846" y="1292282"/>
                  </a:lnTo>
                  <a:lnTo>
                    <a:pt x="0" y="1340358"/>
                  </a:lnTo>
                  <a:lnTo>
                    <a:pt x="846" y="1388433"/>
                  </a:lnTo>
                  <a:lnTo>
                    <a:pt x="3365" y="1436083"/>
                  </a:lnTo>
                  <a:lnTo>
                    <a:pt x="7529" y="1483279"/>
                  </a:lnTo>
                  <a:lnTo>
                    <a:pt x="13309" y="1529992"/>
                  </a:lnTo>
                  <a:lnTo>
                    <a:pt x="20678" y="1576194"/>
                  </a:lnTo>
                  <a:lnTo>
                    <a:pt x="29607" y="1621857"/>
                  </a:lnTo>
                  <a:lnTo>
                    <a:pt x="40067" y="1666952"/>
                  </a:lnTo>
                  <a:lnTo>
                    <a:pt x="52030" y="1711451"/>
                  </a:lnTo>
                  <a:lnTo>
                    <a:pt x="65468" y="1755326"/>
                  </a:lnTo>
                  <a:lnTo>
                    <a:pt x="80352" y="1798548"/>
                  </a:lnTo>
                  <a:lnTo>
                    <a:pt x="96654" y="1841089"/>
                  </a:lnTo>
                  <a:lnTo>
                    <a:pt x="114346" y="1882921"/>
                  </a:lnTo>
                  <a:lnTo>
                    <a:pt x="133399" y="1924015"/>
                  </a:lnTo>
                  <a:lnTo>
                    <a:pt x="153786" y="1964343"/>
                  </a:lnTo>
                  <a:lnTo>
                    <a:pt x="175477" y="2003876"/>
                  </a:lnTo>
                  <a:lnTo>
                    <a:pt x="198444" y="2042587"/>
                  </a:lnTo>
                  <a:lnTo>
                    <a:pt x="222660" y="2080446"/>
                  </a:lnTo>
                  <a:lnTo>
                    <a:pt x="248095" y="2117426"/>
                  </a:lnTo>
                  <a:lnTo>
                    <a:pt x="274721" y="2153499"/>
                  </a:lnTo>
                  <a:lnTo>
                    <a:pt x="302510" y="2188635"/>
                  </a:lnTo>
                  <a:lnTo>
                    <a:pt x="331434" y="2222806"/>
                  </a:lnTo>
                  <a:lnTo>
                    <a:pt x="361464" y="2255985"/>
                  </a:lnTo>
                  <a:lnTo>
                    <a:pt x="392572" y="2288143"/>
                  </a:lnTo>
                  <a:lnTo>
                    <a:pt x="424730" y="2319251"/>
                  </a:lnTo>
                  <a:lnTo>
                    <a:pt x="457909" y="2349281"/>
                  </a:lnTo>
                  <a:lnTo>
                    <a:pt x="492080" y="2378205"/>
                  </a:lnTo>
                  <a:lnTo>
                    <a:pt x="527216" y="2405994"/>
                  </a:lnTo>
                  <a:lnTo>
                    <a:pt x="563289" y="2432620"/>
                  </a:lnTo>
                  <a:lnTo>
                    <a:pt x="600269" y="2458055"/>
                  </a:lnTo>
                  <a:lnTo>
                    <a:pt x="638128" y="2482271"/>
                  </a:lnTo>
                  <a:lnTo>
                    <a:pt x="676839" y="2505238"/>
                  </a:lnTo>
                  <a:lnTo>
                    <a:pt x="716372" y="2526929"/>
                  </a:lnTo>
                  <a:lnTo>
                    <a:pt x="756700" y="2547316"/>
                  </a:lnTo>
                  <a:lnTo>
                    <a:pt x="797794" y="2566369"/>
                  </a:lnTo>
                  <a:lnTo>
                    <a:pt x="839626" y="2584061"/>
                  </a:lnTo>
                  <a:lnTo>
                    <a:pt x="882167" y="2600363"/>
                  </a:lnTo>
                  <a:lnTo>
                    <a:pt x="925389" y="2615247"/>
                  </a:lnTo>
                  <a:lnTo>
                    <a:pt x="969264" y="2628685"/>
                  </a:lnTo>
                  <a:lnTo>
                    <a:pt x="1013763" y="2640648"/>
                  </a:lnTo>
                  <a:lnTo>
                    <a:pt x="1058858" y="2651108"/>
                  </a:lnTo>
                  <a:lnTo>
                    <a:pt x="1104521" y="2660037"/>
                  </a:lnTo>
                  <a:lnTo>
                    <a:pt x="1150723" y="2667406"/>
                  </a:lnTo>
                  <a:lnTo>
                    <a:pt x="1197436" y="2673186"/>
                  </a:lnTo>
                  <a:lnTo>
                    <a:pt x="1244632" y="2677350"/>
                  </a:lnTo>
                  <a:lnTo>
                    <a:pt x="1292282" y="2679869"/>
                  </a:lnTo>
                  <a:lnTo>
                    <a:pt x="1340358" y="2680716"/>
                  </a:lnTo>
                  <a:lnTo>
                    <a:pt x="1388433" y="2679869"/>
                  </a:lnTo>
                  <a:lnTo>
                    <a:pt x="1436083" y="2677350"/>
                  </a:lnTo>
                  <a:lnTo>
                    <a:pt x="1483279" y="2673186"/>
                  </a:lnTo>
                  <a:lnTo>
                    <a:pt x="1529992" y="2667406"/>
                  </a:lnTo>
                  <a:lnTo>
                    <a:pt x="1576194" y="2660037"/>
                  </a:lnTo>
                  <a:lnTo>
                    <a:pt x="1621857" y="2651108"/>
                  </a:lnTo>
                  <a:lnTo>
                    <a:pt x="1666952" y="2640648"/>
                  </a:lnTo>
                  <a:lnTo>
                    <a:pt x="1711451" y="2628685"/>
                  </a:lnTo>
                  <a:lnTo>
                    <a:pt x="1755326" y="2615247"/>
                  </a:lnTo>
                  <a:lnTo>
                    <a:pt x="1798548" y="2600363"/>
                  </a:lnTo>
                  <a:lnTo>
                    <a:pt x="1841089" y="2584061"/>
                  </a:lnTo>
                  <a:lnTo>
                    <a:pt x="1882921" y="2566369"/>
                  </a:lnTo>
                  <a:lnTo>
                    <a:pt x="1924015" y="2547316"/>
                  </a:lnTo>
                  <a:lnTo>
                    <a:pt x="1964343" y="2526929"/>
                  </a:lnTo>
                  <a:lnTo>
                    <a:pt x="2003876" y="2505238"/>
                  </a:lnTo>
                  <a:lnTo>
                    <a:pt x="2042587" y="2482271"/>
                  </a:lnTo>
                  <a:lnTo>
                    <a:pt x="2080446" y="2458055"/>
                  </a:lnTo>
                  <a:lnTo>
                    <a:pt x="2117426" y="2432620"/>
                  </a:lnTo>
                  <a:lnTo>
                    <a:pt x="2153499" y="2405994"/>
                  </a:lnTo>
                  <a:lnTo>
                    <a:pt x="2188635" y="2378205"/>
                  </a:lnTo>
                  <a:lnTo>
                    <a:pt x="2222806" y="2349281"/>
                  </a:lnTo>
                  <a:lnTo>
                    <a:pt x="2255985" y="2319251"/>
                  </a:lnTo>
                  <a:lnTo>
                    <a:pt x="2288143" y="2288143"/>
                  </a:lnTo>
                  <a:lnTo>
                    <a:pt x="2319251" y="2255985"/>
                  </a:lnTo>
                  <a:lnTo>
                    <a:pt x="2349281" y="2222806"/>
                  </a:lnTo>
                  <a:lnTo>
                    <a:pt x="2378205" y="2188635"/>
                  </a:lnTo>
                  <a:lnTo>
                    <a:pt x="2405994" y="2153499"/>
                  </a:lnTo>
                  <a:lnTo>
                    <a:pt x="2432620" y="2117426"/>
                  </a:lnTo>
                  <a:lnTo>
                    <a:pt x="2458055" y="2080446"/>
                  </a:lnTo>
                  <a:lnTo>
                    <a:pt x="2482271" y="2042587"/>
                  </a:lnTo>
                  <a:lnTo>
                    <a:pt x="2505238" y="2003876"/>
                  </a:lnTo>
                  <a:lnTo>
                    <a:pt x="2526929" y="1964343"/>
                  </a:lnTo>
                  <a:lnTo>
                    <a:pt x="2547316" y="1924015"/>
                  </a:lnTo>
                  <a:lnTo>
                    <a:pt x="2566369" y="1882921"/>
                  </a:lnTo>
                  <a:lnTo>
                    <a:pt x="2584061" y="1841089"/>
                  </a:lnTo>
                  <a:lnTo>
                    <a:pt x="2600363" y="1798548"/>
                  </a:lnTo>
                  <a:lnTo>
                    <a:pt x="2615247" y="1755326"/>
                  </a:lnTo>
                  <a:lnTo>
                    <a:pt x="2628685" y="1711451"/>
                  </a:lnTo>
                  <a:lnTo>
                    <a:pt x="2640648" y="1666952"/>
                  </a:lnTo>
                  <a:lnTo>
                    <a:pt x="2651108" y="1621857"/>
                  </a:lnTo>
                  <a:lnTo>
                    <a:pt x="2660037" y="1576194"/>
                  </a:lnTo>
                  <a:lnTo>
                    <a:pt x="2667406" y="1529992"/>
                  </a:lnTo>
                  <a:lnTo>
                    <a:pt x="2673186" y="1483279"/>
                  </a:lnTo>
                  <a:lnTo>
                    <a:pt x="2677350" y="1436083"/>
                  </a:lnTo>
                  <a:lnTo>
                    <a:pt x="2679869" y="1388433"/>
                  </a:lnTo>
                  <a:lnTo>
                    <a:pt x="2680716" y="1340358"/>
                  </a:lnTo>
                  <a:lnTo>
                    <a:pt x="2679869" y="1292282"/>
                  </a:lnTo>
                  <a:lnTo>
                    <a:pt x="2677350" y="1244632"/>
                  </a:lnTo>
                  <a:lnTo>
                    <a:pt x="2673186" y="1197436"/>
                  </a:lnTo>
                  <a:lnTo>
                    <a:pt x="2667406" y="1150723"/>
                  </a:lnTo>
                  <a:lnTo>
                    <a:pt x="2660037" y="1104521"/>
                  </a:lnTo>
                  <a:lnTo>
                    <a:pt x="2651108" y="1058858"/>
                  </a:lnTo>
                  <a:lnTo>
                    <a:pt x="2640648" y="1013763"/>
                  </a:lnTo>
                  <a:lnTo>
                    <a:pt x="2628685" y="969264"/>
                  </a:lnTo>
                  <a:lnTo>
                    <a:pt x="2615247" y="925389"/>
                  </a:lnTo>
                  <a:lnTo>
                    <a:pt x="2600363" y="882167"/>
                  </a:lnTo>
                  <a:lnTo>
                    <a:pt x="2584061" y="839626"/>
                  </a:lnTo>
                  <a:lnTo>
                    <a:pt x="2566369" y="797794"/>
                  </a:lnTo>
                  <a:lnTo>
                    <a:pt x="2547316" y="756700"/>
                  </a:lnTo>
                  <a:lnTo>
                    <a:pt x="2526929" y="716372"/>
                  </a:lnTo>
                  <a:lnTo>
                    <a:pt x="2505238" y="676839"/>
                  </a:lnTo>
                  <a:lnTo>
                    <a:pt x="2482271" y="638128"/>
                  </a:lnTo>
                  <a:lnTo>
                    <a:pt x="2458055" y="600269"/>
                  </a:lnTo>
                  <a:lnTo>
                    <a:pt x="2432620" y="563289"/>
                  </a:lnTo>
                  <a:lnTo>
                    <a:pt x="2405994" y="527216"/>
                  </a:lnTo>
                  <a:lnTo>
                    <a:pt x="2378205" y="492080"/>
                  </a:lnTo>
                  <a:lnTo>
                    <a:pt x="2349281" y="457909"/>
                  </a:lnTo>
                  <a:lnTo>
                    <a:pt x="2319251" y="424730"/>
                  </a:lnTo>
                  <a:lnTo>
                    <a:pt x="2288143" y="392572"/>
                  </a:lnTo>
                  <a:lnTo>
                    <a:pt x="2255985" y="361464"/>
                  </a:lnTo>
                  <a:lnTo>
                    <a:pt x="2222806" y="331434"/>
                  </a:lnTo>
                  <a:lnTo>
                    <a:pt x="2188635" y="302510"/>
                  </a:lnTo>
                  <a:lnTo>
                    <a:pt x="2153499" y="274721"/>
                  </a:lnTo>
                  <a:lnTo>
                    <a:pt x="2117426" y="248095"/>
                  </a:lnTo>
                  <a:lnTo>
                    <a:pt x="2080446" y="222660"/>
                  </a:lnTo>
                  <a:lnTo>
                    <a:pt x="2042587" y="198444"/>
                  </a:lnTo>
                  <a:lnTo>
                    <a:pt x="2003876" y="175477"/>
                  </a:lnTo>
                  <a:lnTo>
                    <a:pt x="1964343" y="153786"/>
                  </a:lnTo>
                  <a:lnTo>
                    <a:pt x="1924015" y="133399"/>
                  </a:lnTo>
                  <a:lnTo>
                    <a:pt x="1882921" y="114346"/>
                  </a:lnTo>
                  <a:lnTo>
                    <a:pt x="1841089" y="96654"/>
                  </a:lnTo>
                  <a:lnTo>
                    <a:pt x="1798548" y="80352"/>
                  </a:lnTo>
                  <a:lnTo>
                    <a:pt x="1755326" y="65468"/>
                  </a:lnTo>
                  <a:lnTo>
                    <a:pt x="1711451" y="52030"/>
                  </a:lnTo>
                  <a:lnTo>
                    <a:pt x="1666952" y="40067"/>
                  </a:lnTo>
                  <a:lnTo>
                    <a:pt x="1621857" y="29607"/>
                  </a:lnTo>
                  <a:lnTo>
                    <a:pt x="1576194" y="20678"/>
                  </a:lnTo>
                  <a:lnTo>
                    <a:pt x="1529992" y="13309"/>
                  </a:lnTo>
                  <a:lnTo>
                    <a:pt x="1483279" y="7529"/>
                  </a:lnTo>
                  <a:lnTo>
                    <a:pt x="1436083" y="3365"/>
                  </a:lnTo>
                  <a:lnTo>
                    <a:pt x="1388433" y="846"/>
                  </a:lnTo>
                  <a:lnTo>
                    <a:pt x="1340358" y="0"/>
                  </a:lnTo>
                  <a:close/>
                </a:path>
              </a:pathLst>
            </a:custGeom>
            <a:solidFill>
              <a:srgbClr val="007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1905000"/>
              <a:ext cx="2680970" cy="2680970"/>
            </a:xfrm>
            <a:custGeom>
              <a:avLst/>
              <a:gdLst/>
              <a:ahLst/>
              <a:cxnLst/>
              <a:rect l="l" t="t" r="r" b="b"/>
              <a:pathLst>
                <a:path w="2680970" h="2680970">
                  <a:moveTo>
                    <a:pt x="1340357" y="0"/>
                  </a:moveTo>
                  <a:lnTo>
                    <a:pt x="1292282" y="846"/>
                  </a:lnTo>
                  <a:lnTo>
                    <a:pt x="1244632" y="3365"/>
                  </a:lnTo>
                  <a:lnTo>
                    <a:pt x="1197436" y="7529"/>
                  </a:lnTo>
                  <a:lnTo>
                    <a:pt x="1150723" y="13309"/>
                  </a:lnTo>
                  <a:lnTo>
                    <a:pt x="1104521" y="20678"/>
                  </a:lnTo>
                  <a:lnTo>
                    <a:pt x="1058858" y="29607"/>
                  </a:lnTo>
                  <a:lnTo>
                    <a:pt x="1013763" y="40067"/>
                  </a:lnTo>
                  <a:lnTo>
                    <a:pt x="969264" y="52030"/>
                  </a:lnTo>
                  <a:lnTo>
                    <a:pt x="925389" y="65468"/>
                  </a:lnTo>
                  <a:lnTo>
                    <a:pt x="882167" y="80352"/>
                  </a:lnTo>
                  <a:lnTo>
                    <a:pt x="839626" y="96654"/>
                  </a:lnTo>
                  <a:lnTo>
                    <a:pt x="797794" y="114346"/>
                  </a:lnTo>
                  <a:lnTo>
                    <a:pt x="756700" y="133399"/>
                  </a:lnTo>
                  <a:lnTo>
                    <a:pt x="716372" y="153786"/>
                  </a:lnTo>
                  <a:lnTo>
                    <a:pt x="676839" y="175477"/>
                  </a:lnTo>
                  <a:lnTo>
                    <a:pt x="638128" y="198444"/>
                  </a:lnTo>
                  <a:lnTo>
                    <a:pt x="600269" y="222660"/>
                  </a:lnTo>
                  <a:lnTo>
                    <a:pt x="563289" y="248095"/>
                  </a:lnTo>
                  <a:lnTo>
                    <a:pt x="527216" y="274721"/>
                  </a:lnTo>
                  <a:lnTo>
                    <a:pt x="492080" y="302510"/>
                  </a:lnTo>
                  <a:lnTo>
                    <a:pt x="457909" y="331434"/>
                  </a:lnTo>
                  <a:lnTo>
                    <a:pt x="424730" y="361464"/>
                  </a:lnTo>
                  <a:lnTo>
                    <a:pt x="392572" y="392572"/>
                  </a:lnTo>
                  <a:lnTo>
                    <a:pt x="361464" y="424730"/>
                  </a:lnTo>
                  <a:lnTo>
                    <a:pt x="331434" y="457909"/>
                  </a:lnTo>
                  <a:lnTo>
                    <a:pt x="302510" y="492080"/>
                  </a:lnTo>
                  <a:lnTo>
                    <a:pt x="274721" y="527216"/>
                  </a:lnTo>
                  <a:lnTo>
                    <a:pt x="248095" y="563289"/>
                  </a:lnTo>
                  <a:lnTo>
                    <a:pt x="222660" y="600269"/>
                  </a:lnTo>
                  <a:lnTo>
                    <a:pt x="198444" y="638128"/>
                  </a:lnTo>
                  <a:lnTo>
                    <a:pt x="175477" y="676839"/>
                  </a:lnTo>
                  <a:lnTo>
                    <a:pt x="153786" y="716372"/>
                  </a:lnTo>
                  <a:lnTo>
                    <a:pt x="133399" y="756700"/>
                  </a:lnTo>
                  <a:lnTo>
                    <a:pt x="114346" y="797794"/>
                  </a:lnTo>
                  <a:lnTo>
                    <a:pt x="96654" y="839626"/>
                  </a:lnTo>
                  <a:lnTo>
                    <a:pt x="80352" y="882167"/>
                  </a:lnTo>
                  <a:lnTo>
                    <a:pt x="65468" y="925389"/>
                  </a:lnTo>
                  <a:lnTo>
                    <a:pt x="52030" y="969264"/>
                  </a:lnTo>
                  <a:lnTo>
                    <a:pt x="40067" y="1013763"/>
                  </a:lnTo>
                  <a:lnTo>
                    <a:pt x="29607" y="1058858"/>
                  </a:lnTo>
                  <a:lnTo>
                    <a:pt x="20678" y="1104521"/>
                  </a:lnTo>
                  <a:lnTo>
                    <a:pt x="13309" y="1150723"/>
                  </a:lnTo>
                  <a:lnTo>
                    <a:pt x="7529" y="1197436"/>
                  </a:lnTo>
                  <a:lnTo>
                    <a:pt x="3365" y="1244632"/>
                  </a:lnTo>
                  <a:lnTo>
                    <a:pt x="846" y="1292282"/>
                  </a:lnTo>
                  <a:lnTo>
                    <a:pt x="0" y="1340358"/>
                  </a:lnTo>
                  <a:lnTo>
                    <a:pt x="846" y="1388433"/>
                  </a:lnTo>
                  <a:lnTo>
                    <a:pt x="3365" y="1436083"/>
                  </a:lnTo>
                  <a:lnTo>
                    <a:pt x="7529" y="1483279"/>
                  </a:lnTo>
                  <a:lnTo>
                    <a:pt x="13309" y="1529992"/>
                  </a:lnTo>
                  <a:lnTo>
                    <a:pt x="20678" y="1576194"/>
                  </a:lnTo>
                  <a:lnTo>
                    <a:pt x="29607" y="1621857"/>
                  </a:lnTo>
                  <a:lnTo>
                    <a:pt x="40067" y="1666952"/>
                  </a:lnTo>
                  <a:lnTo>
                    <a:pt x="52030" y="1711451"/>
                  </a:lnTo>
                  <a:lnTo>
                    <a:pt x="65468" y="1755326"/>
                  </a:lnTo>
                  <a:lnTo>
                    <a:pt x="80352" y="1798548"/>
                  </a:lnTo>
                  <a:lnTo>
                    <a:pt x="96654" y="1841089"/>
                  </a:lnTo>
                  <a:lnTo>
                    <a:pt x="114346" y="1882921"/>
                  </a:lnTo>
                  <a:lnTo>
                    <a:pt x="133399" y="1924015"/>
                  </a:lnTo>
                  <a:lnTo>
                    <a:pt x="153786" y="1964343"/>
                  </a:lnTo>
                  <a:lnTo>
                    <a:pt x="175477" y="2003876"/>
                  </a:lnTo>
                  <a:lnTo>
                    <a:pt x="198444" y="2042587"/>
                  </a:lnTo>
                  <a:lnTo>
                    <a:pt x="222660" y="2080446"/>
                  </a:lnTo>
                  <a:lnTo>
                    <a:pt x="248095" y="2117426"/>
                  </a:lnTo>
                  <a:lnTo>
                    <a:pt x="274721" y="2153499"/>
                  </a:lnTo>
                  <a:lnTo>
                    <a:pt x="302510" y="2188635"/>
                  </a:lnTo>
                  <a:lnTo>
                    <a:pt x="331434" y="2222806"/>
                  </a:lnTo>
                  <a:lnTo>
                    <a:pt x="361464" y="2255985"/>
                  </a:lnTo>
                  <a:lnTo>
                    <a:pt x="392572" y="2288143"/>
                  </a:lnTo>
                  <a:lnTo>
                    <a:pt x="424730" y="2319251"/>
                  </a:lnTo>
                  <a:lnTo>
                    <a:pt x="457909" y="2349281"/>
                  </a:lnTo>
                  <a:lnTo>
                    <a:pt x="492080" y="2378205"/>
                  </a:lnTo>
                  <a:lnTo>
                    <a:pt x="527216" y="2405994"/>
                  </a:lnTo>
                  <a:lnTo>
                    <a:pt x="563289" y="2432620"/>
                  </a:lnTo>
                  <a:lnTo>
                    <a:pt x="600269" y="2458055"/>
                  </a:lnTo>
                  <a:lnTo>
                    <a:pt x="638128" y="2482271"/>
                  </a:lnTo>
                  <a:lnTo>
                    <a:pt x="676839" y="2505238"/>
                  </a:lnTo>
                  <a:lnTo>
                    <a:pt x="716372" y="2526929"/>
                  </a:lnTo>
                  <a:lnTo>
                    <a:pt x="756700" y="2547316"/>
                  </a:lnTo>
                  <a:lnTo>
                    <a:pt x="797794" y="2566369"/>
                  </a:lnTo>
                  <a:lnTo>
                    <a:pt x="839626" y="2584061"/>
                  </a:lnTo>
                  <a:lnTo>
                    <a:pt x="882167" y="2600363"/>
                  </a:lnTo>
                  <a:lnTo>
                    <a:pt x="925389" y="2615247"/>
                  </a:lnTo>
                  <a:lnTo>
                    <a:pt x="969264" y="2628685"/>
                  </a:lnTo>
                  <a:lnTo>
                    <a:pt x="1013763" y="2640648"/>
                  </a:lnTo>
                  <a:lnTo>
                    <a:pt x="1058858" y="2651108"/>
                  </a:lnTo>
                  <a:lnTo>
                    <a:pt x="1104521" y="2660037"/>
                  </a:lnTo>
                  <a:lnTo>
                    <a:pt x="1150723" y="2667406"/>
                  </a:lnTo>
                  <a:lnTo>
                    <a:pt x="1197436" y="2673186"/>
                  </a:lnTo>
                  <a:lnTo>
                    <a:pt x="1244632" y="2677350"/>
                  </a:lnTo>
                  <a:lnTo>
                    <a:pt x="1292282" y="2679869"/>
                  </a:lnTo>
                  <a:lnTo>
                    <a:pt x="1340357" y="2680716"/>
                  </a:lnTo>
                  <a:lnTo>
                    <a:pt x="1388433" y="2679869"/>
                  </a:lnTo>
                  <a:lnTo>
                    <a:pt x="1436083" y="2677350"/>
                  </a:lnTo>
                  <a:lnTo>
                    <a:pt x="1483279" y="2673186"/>
                  </a:lnTo>
                  <a:lnTo>
                    <a:pt x="1529992" y="2667406"/>
                  </a:lnTo>
                  <a:lnTo>
                    <a:pt x="1576194" y="2660037"/>
                  </a:lnTo>
                  <a:lnTo>
                    <a:pt x="1621857" y="2651108"/>
                  </a:lnTo>
                  <a:lnTo>
                    <a:pt x="1666952" y="2640648"/>
                  </a:lnTo>
                  <a:lnTo>
                    <a:pt x="1711451" y="2628685"/>
                  </a:lnTo>
                  <a:lnTo>
                    <a:pt x="1755326" y="2615247"/>
                  </a:lnTo>
                  <a:lnTo>
                    <a:pt x="1798548" y="2600363"/>
                  </a:lnTo>
                  <a:lnTo>
                    <a:pt x="1841089" y="2584061"/>
                  </a:lnTo>
                  <a:lnTo>
                    <a:pt x="1882921" y="2566369"/>
                  </a:lnTo>
                  <a:lnTo>
                    <a:pt x="1924015" y="2547316"/>
                  </a:lnTo>
                  <a:lnTo>
                    <a:pt x="1964343" y="2526929"/>
                  </a:lnTo>
                  <a:lnTo>
                    <a:pt x="2003876" y="2505238"/>
                  </a:lnTo>
                  <a:lnTo>
                    <a:pt x="2042587" y="2482271"/>
                  </a:lnTo>
                  <a:lnTo>
                    <a:pt x="2080446" y="2458055"/>
                  </a:lnTo>
                  <a:lnTo>
                    <a:pt x="2117426" y="2432620"/>
                  </a:lnTo>
                  <a:lnTo>
                    <a:pt x="2153499" y="2405994"/>
                  </a:lnTo>
                  <a:lnTo>
                    <a:pt x="2188635" y="2378205"/>
                  </a:lnTo>
                  <a:lnTo>
                    <a:pt x="2222806" y="2349281"/>
                  </a:lnTo>
                  <a:lnTo>
                    <a:pt x="2255985" y="2319251"/>
                  </a:lnTo>
                  <a:lnTo>
                    <a:pt x="2288143" y="2288143"/>
                  </a:lnTo>
                  <a:lnTo>
                    <a:pt x="2319251" y="2255985"/>
                  </a:lnTo>
                  <a:lnTo>
                    <a:pt x="2349281" y="2222806"/>
                  </a:lnTo>
                  <a:lnTo>
                    <a:pt x="2378205" y="2188635"/>
                  </a:lnTo>
                  <a:lnTo>
                    <a:pt x="2405994" y="2153499"/>
                  </a:lnTo>
                  <a:lnTo>
                    <a:pt x="2432620" y="2117426"/>
                  </a:lnTo>
                  <a:lnTo>
                    <a:pt x="2458055" y="2080446"/>
                  </a:lnTo>
                  <a:lnTo>
                    <a:pt x="2482271" y="2042587"/>
                  </a:lnTo>
                  <a:lnTo>
                    <a:pt x="2505238" y="2003876"/>
                  </a:lnTo>
                  <a:lnTo>
                    <a:pt x="2526929" y="1964343"/>
                  </a:lnTo>
                  <a:lnTo>
                    <a:pt x="2547316" y="1924015"/>
                  </a:lnTo>
                  <a:lnTo>
                    <a:pt x="2566369" y="1882921"/>
                  </a:lnTo>
                  <a:lnTo>
                    <a:pt x="2584061" y="1841089"/>
                  </a:lnTo>
                  <a:lnTo>
                    <a:pt x="2600363" y="1798548"/>
                  </a:lnTo>
                  <a:lnTo>
                    <a:pt x="2615247" y="1755326"/>
                  </a:lnTo>
                  <a:lnTo>
                    <a:pt x="2628685" y="1711451"/>
                  </a:lnTo>
                  <a:lnTo>
                    <a:pt x="2640648" y="1666952"/>
                  </a:lnTo>
                  <a:lnTo>
                    <a:pt x="2651108" y="1621857"/>
                  </a:lnTo>
                  <a:lnTo>
                    <a:pt x="2660037" y="1576194"/>
                  </a:lnTo>
                  <a:lnTo>
                    <a:pt x="2667406" y="1529992"/>
                  </a:lnTo>
                  <a:lnTo>
                    <a:pt x="2673186" y="1483279"/>
                  </a:lnTo>
                  <a:lnTo>
                    <a:pt x="2677350" y="1436083"/>
                  </a:lnTo>
                  <a:lnTo>
                    <a:pt x="2679869" y="1388433"/>
                  </a:lnTo>
                  <a:lnTo>
                    <a:pt x="2680716" y="1340358"/>
                  </a:lnTo>
                  <a:lnTo>
                    <a:pt x="2679869" y="1292282"/>
                  </a:lnTo>
                  <a:lnTo>
                    <a:pt x="2677350" y="1244632"/>
                  </a:lnTo>
                  <a:lnTo>
                    <a:pt x="2673186" y="1197436"/>
                  </a:lnTo>
                  <a:lnTo>
                    <a:pt x="2667406" y="1150723"/>
                  </a:lnTo>
                  <a:lnTo>
                    <a:pt x="2660037" y="1104521"/>
                  </a:lnTo>
                  <a:lnTo>
                    <a:pt x="2651108" y="1058858"/>
                  </a:lnTo>
                  <a:lnTo>
                    <a:pt x="2640648" y="1013763"/>
                  </a:lnTo>
                  <a:lnTo>
                    <a:pt x="2628685" y="969264"/>
                  </a:lnTo>
                  <a:lnTo>
                    <a:pt x="2615247" y="925389"/>
                  </a:lnTo>
                  <a:lnTo>
                    <a:pt x="2600363" y="882167"/>
                  </a:lnTo>
                  <a:lnTo>
                    <a:pt x="2584061" y="839626"/>
                  </a:lnTo>
                  <a:lnTo>
                    <a:pt x="2566369" y="797794"/>
                  </a:lnTo>
                  <a:lnTo>
                    <a:pt x="2547316" y="756700"/>
                  </a:lnTo>
                  <a:lnTo>
                    <a:pt x="2526929" y="716372"/>
                  </a:lnTo>
                  <a:lnTo>
                    <a:pt x="2505238" y="676839"/>
                  </a:lnTo>
                  <a:lnTo>
                    <a:pt x="2482271" y="638128"/>
                  </a:lnTo>
                  <a:lnTo>
                    <a:pt x="2458055" y="600269"/>
                  </a:lnTo>
                  <a:lnTo>
                    <a:pt x="2432620" y="563289"/>
                  </a:lnTo>
                  <a:lnTo>
                    <a:pt x="2405994" y="527216"/>
                  </a:lnTo>
                  <a:lnTo>
                    <a:pt x="2378205" y="492080"/>
                  </a:lnTo>
                  <a:lnTo>
                    <a:pt x="2349281" y="457909"/>
                  </a:lnTo>
                  <a:lnTo>
                    <a:pt x="2319251" y="424730"/>
                  </a:lnTo>
                  <a:lnTo>
                    <a:pt x="2288143" y="392572"/>
                  </a:lnTo>
                  <a:lnTo>
                    <a:pt x="2255985" y="361464"/>
                  </a:lnTo>
                  <a:lnTo>
                    <a:pt x="2222806" y="331434"/>
                  </a:lnTo>
                  <a:lnTo>
                    <a:pt x="2188635" y="302510"/>
                  </a:lnTo>
                  <a:lnTo>
                    <a:pt x="2153499" y="274721"/>
                  </a:lnTo>
                  <a:lnTo>
                    <a:pt x="2117426" y="248095"/>
                  </a:lnTo>
                  <a:lnTo>
                    <a:pt x="2080446" y="222660"/>
                  </a:lnTo>
                  <a:lnTo>
                    <a:pt x="2042587" y="198444"/>
                  </a:lnTo>
                  <a:lnTo>
                    <a:pt x="2003876" y="175477"/>
                  </a:lnTo>
                  <a:lnTo>
                    <a:pt x="1964343" y="153786"/>
                  </a:lnTo>
                  <a:lnTo>
                    <a:pt x="1924015" y="133399"/>
                  </a:lnTo>
                  <a:lnTo>
                    <a:pt x="1882921" y="114346"/>
                  </a:lnTo>
                  <a:lnTo>
                    <a:pt x="1841089" y="96654"/>
                  </a:lnTo>
                  <a:lnTo>
                    <a:pt x="1798548" y="80352"/>
                  </a:lnTo>
                  <a:lnTo>
                    <a:pt x="1755326" y="65468"/>
                  </a:lnTo>
                  <a:lnTo>
                    <a:pt x="1711451" y="52030"/>
                  </a:lnTo>
                  <a:lnTo>
                    <a:pt x="1666952" y="40067"/>
                  </a:lnTo>
                  <a:lnTo>
                    <a:pt x="1621857" y="29607"/>
                  </a:lnTo>
                  <a:lnTo>
                    <a:pt x="1576194" y="20678"/>
                  </a:lnTo>
                  <a:lnTo>
                    <a:pt x="1529992" y="13309"/>
                  </a:lnTo>
                  <a:lnTo>
                    <a:pt x="1483279" y="7529"/>
                  </a:lnTo>
                  <a:lnTo>
                    <a:pt x="1436083" y="3365"/>
                  </a:lnTo>
                  <a:lnTo>
                    <a:pt x="1388433" y="846"/>
                  </a:lnTo>
                  <a:lnTo>
                    <a:pt x="1340357" y="0"/>
                  </a:lnTo>
                  <a:close/>
                </a:path>
              </a:pathLst>
            </a:custGeom>
            <a:solidFill>
              <a:srgbClr val="F06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5602" y="528649"/>
            <a:ext cx="6482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0099D2"/>
                </a:solidFill>
                <a:latin typeface="Segoe UI Black"/>
                <a:cs typeface="Segoe UI Black"/>
              </a:rPr>
              <a:t>LIST</a:t>
            </a:r>
            <a:r>
              <a:rPr sz="4000" i="1" spc="-35" dirty="0">
                <a:solidFill>
                  <a:srgbClr val="0099D2"/>
                </a:solidFill>
                <a:latin typeface="Segoe UI Black"/>
                <a:cs typeface="Segoe UI Black"/>
              </a:rPr>
              <a:t> </a:t>
            </a:r>
            <a:r>
              <a:rPr sz="4000" i="1" spc="-10" dirty="0">
                <a:solidFill>
                  <a:srgbClr val="0099D2"/>
                </a:solidFill>
                <a:latin typeface="Segoe UI Black"/>
                <a:cs typeface="Segoe UI Black"/>
              </a:rPr>
              <a:t>RANGE</a:t>
            </a:r>
            <a:r>
              <a:rPr sz="4000" i="1" spc="-20" dirty="0">
                <a:solidFill>
                  <a:srgbClr val="0099D2"/>
                </a:solidFill>
                <a:latin typeface="Segoe UI Black"/>
                <a:cs typeface="Segoe UI Black"/>
              </a:rPr>
              <a:t> OPERATIONS</a:t>
            </a:r>
            <a:endParaRPr sz="4000">
              <a:latin typeface="Segoe UI Black"/>
              <a:cs typeface="Segoe UI Blac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56984" y="2441219"/>
            <a:ext cx="195453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2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Removes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range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from the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list. Expects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2</a:t>
            </a: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parameters,</a:t>
            </a:r>
            <a:r>
              <a:rPr sz="16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start </a:t>
            </a:r>
            <a:r>
              <a:rPr sz="1600" spc="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element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number </a:t>
            </a:r>
            <a:r>
              <a:rPr sz="1600" spc="-4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elements</a:t>
            </a: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remove.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0502" y="2444902"/>
            <a:ext cx="17125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Allows</a:t>
            </a:r>
            <a:r>
              <a:rPr sz="16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us</a:t>
            </a:r>
            <a:r>
              <a:rPr sz="16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insert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 list </a:t>
            </a:r>
            <a:r>
              <a:rPr sz="16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items into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 at a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specified</a:t>
            </a:r>
            <a:r>
              <a:rPr sz="16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index.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089" y="4827270"/>
            <a:ext cx="255016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ED1"/>
                </a:solidFill>
                <a:latin typeface="Segoe UI Semibold"/>
                <a:cs typeface="Segoe UI Semibold"/>
              </a:rPr>
              <a:t>AddRange()</a:t>
            </a:r>
            <a:endParaRPr sz="20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solidFill>
                  <a:srgbClr val="009ED1"/>
                </a:solidFill>
                <a:latin typeface="Segoe UI Semibold"/>
                <a:cs typeface="Segoe UI Semibold"/>
              </a:rPr>
              <a:t>List1.AddRange(List2);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9653" y="4800676"/>
            <a:ext cx="2298700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36B21"/>
                </a:solidFill>
                <a:latin typeface="Segoe UI Semibold"/>
                <a:cs typeface="Segoe UI Semibold"/>
              </a:rPr>
              <a:t>GetRange()</a:t>
            </a:r>
            <a:endParaRPr sz="20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solidFill>
                  <a:srgbClr val="F36B21"/>
                </a:solidFill>
                <a:latin typeface="Segoe UI Semibold"/>
                <a:cs typeface="Segoe UI Semibold"/>
              </a:rPr>
              <a:t>list1.GetRange(3,</a:t>
            </a:r>
            <a:r>
              <a:rPr sz="2000" spc="-45" dirty="0">
                <a:solidFill>
                  <a:srgbClr val="F36B21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rgbClr val="F36B21"/>
                </a:solidFill>
                <a:latin typeface="Segoe UI Semibold"/>
                <a:cs typeface="Segoe UI Semibold"/>
              </a:rPr>
              <a:t>2);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7626" y="4800676"/>
            <a:ext cx="2819400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74AA"/>
                </a:solidFill>
                <a:latin typeface="Segoe UI Semibold"/>
                <a:cs typeface="Segoe UI Semibold"/>
              </a:rPr>
              <a:t>RemoveRange()</a:t>
            </a:r>
            <a:endParaRPr sz="20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list1.RemoveRange(0,</a:t>
            </a:r>
            <a:r>
              <a:rPr sz="2000" spc="-100" dirty="0">
                <a:solidFill>
                  <a:srgbClr val="0074AA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rgbClr val="0074AA"/>
                </a:solidFill>
                <a:latin typeface="Segoe UI Semibold"/>
                <a:cs typeface="Segoe UI Semibold"/>
              </a:rPr>
              <a:t>2);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5118" y="4814138"/>
            <a:ext cx="2889250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06050"/>
                </a:solidFill>
                <a:latin typeface="Segoe UI Semibold"/>
                <a:cs typeface="Segoe UI Semibold"/>
              </a:rPr>
              <a:t>Insert</a:t>
            </a:r>
            <a:r>
              <a:rPr sz="2000" spc="-60" dirty="0">
                <a:solidFill>
                  <a:srgbClr val="F06050"/>
                </a:solidFill>
                <a:latin typeface="Segoe UI Semibold"/>
                <a:cs typeface="Segoe UI Semibold"/>
              </a:rPr>
              <a:t> </a:t>
            </a:r>
            <a:r>
              <a:rPr sz="2000" dirty="0">
                <a:solidFill>
                  <a:srgbClr val="F06050"/>
                </a:solidFill>
                <a:latin typeface="Segoe UI Semibold"/>
                <a:cs typeface="Segoe UI Semibold"/>
              </a:rPr>
              <a:t>Range()</a:t>
            </a:r>
            <a:endParaRPr sz="20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solidFill>
                  <a:srgbClr val="F06050"/>
                </a:solidFill>
                <a:latin typeface="Segoe UI Semibold"/>
                <a:cs typeface="Segoe UI Semibold"/>
              </a:rPr>
              <a:t>list1.InsertRange(0,</a:t>
            </a:r>
            <a:r>
              <a:rPr sz="2000" spc="-60" dirty="0">
                <a:solidFill>
                  <a:srgbClr val="F06050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rgbClr val="F06050"/>
                </a:solidFill>
                <a:latin typeface="Segoe UI Semibold"/>
                <a:cs typeface="Segoe UI Semibold"/>
              </a:rPr>
              <a:t>list2);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525" y="2444902"/>
            <a:ext cx="16871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Allows to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add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another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 </a:t>
            </a:r>
            <a:r>
              <a:rPr sz="16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item</a:t>
            </a:r>
            <a:r>
              <a:rPr sz="16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end</a:t>
            </a:r>
            <a:r>
              <a:rPr sz="16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list.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3505" y="2444902"/>
            <a:ext cx="2051685" cy="190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Gets</a:t>
            </a:r>
            <a:r>
              <a:rPr sz="16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list</a:t>
            </a:r>
            <a:r>
              <a:rPr sz="16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items</a:t>
            </a:r>
            <a:r>
              <a:rPr sz="16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from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list.</a:t>
            </a:r>
            <a:endParaRPr sz="1600">
              <a:latin typeface="Segoe UI Semibold"/>
              <a:cs typeface="Segoe UI Semibold"/>
            </a:endParaRPr>
          </a:p>
          <a:p>
            <a:pPr marL="26034" marR="17145" algn="ctr">
              <a:lnSpc>
                <a:spcPct val="120000"/>
              </a:lnSpc>
              <a:spcBef>
                <a:spcPts val="994"/>
              </a:spcBef>
            </a:pP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Expects</a:t>
            </a:r>
            <a:r>
              <a:rPr sz="16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2</a:t>
            </a:r>
            <a:r>
              <a:rPr sz="16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parameters, </a:t>
            </a:r>
            <a:r>
              <a:rPr sz="1600" spc="-4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start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element and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number </a:t>
            </a:r>
            <a:r>
              <a:rPr sz="16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of 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elements 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to return.</a:t>
            </a:r>
            <a:endParaRPr sz="16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528649"/>
            <a:ext cx="3267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99D2"/>
                </a:solidFill>
              </a:rPr>
              <a:t>DICTIONARY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19811" y="1262252"/>
            <a:ext cx="8429625" cy="230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Dictionary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represents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collection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keys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values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pair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of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data.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C# </a:t>
            </a: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Dictionary</a:t>
            </a:r>
            <a:r>
              <a:rPr sz="2000" spc="-3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class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defined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 the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System.Collections.Generic</a:t>
            </a:r>
            <a:r>
              <a:rPr sz="2000" spc="-4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namespace.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When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creating</a:t>
            </a:r>
            <a:r>
              <a:rPr sz="2000" spc="-3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</a:t>
            </a:r>
            <a:r>
              <a:rPr sz="2000" spc="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dictionary,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we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need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to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specify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type 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of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key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and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value.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Each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key</a:t>
            </a:r>
            <a:r>
              <a:rPr sz="2000" spc="-2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must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 be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unique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in the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collection.</a:t>
            </a:r>
            <a:endParaRPr sz="2000">
              <a:latin typeface="Segoe UI Semilight"/>
              <a:cs typeface="Segoe UI Semilight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569FD2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5D5E60"/>
                </a:solidFill>
                <a:latin typeface="Segoe UI Semilight"/>
                <a:cs typeface="Segoe UI Semilight"/>
              </a:rPr>
              <a:t>Dictionary</a:t>
            </a:r>
            <a:r>
              <a:rPr sz="2000" spc="-4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provides</a:t>
            </a:r>
            <a:r>
              <a:rPr sz="2000" spc="-1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fast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lookups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for</a:t>
            </a:r>
            <a:r>
              <a:rPr sz="2000" spc="-10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values</a:t>
            </a:r>
            <a:r>
              <a:rPr sz="2000" spc="-25" dirty="0">
                <a:solidFill>
                  <a:srgbClr val="5D5E60"/>
                </a:solidFill>
                <a:latin typeface="Segoe UI Semilight"/>
                <a:cs typeface="Segoe UI Semilight"/>
              </a:rPr>
              <a:t> </a:t>
            </a:r>
            <a:r>
              <a:rPr sz="2000" dirty="0">
                <a:solidFill>
                  <a:srgbClr val="5D5E60"/>
                </a:solidFill>
                <a:latin typeface="Segoe UI Semilight"/>
                <a:cs typeface="Segoe UI Semilight"/>
              </a:rPr>
              <a:t>using</a:t>
            </a:r>
            <a:r>
              <a:rPr sz="2000" spc="-5" dirty="0">
                <a:solidFill>
                  <a:srgbClr val="5D5E60"/>
                </a:solidFill>
                <a:latin typeface="Segoe UI Semilight"/>
                <a:cs typeface="Segoe UI Semilight"/>
              </a:rPr>
              <a:t> keys.</a:t>
            </a:r>
            <a:endParaRPr sz="2000">
              <a:latin typeface="Segoe UI Semilight"/>
              <a:cs typeface="Segoe UI Semi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935" y="4075176"/>
            <a:ext cx="5449823" cy="19004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SOTI Confidential</a:t>
            </a:r>
            <a:r>
              <a:rPr spc="-1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for use</a:t>
            </a:r>
            <a:r>
              <a:rPr spc="10" dirty="0"/>
              <a:t> </a:t>
            </a:r>
            <a:r>
              <a:rPr spc="-5" dirty="0"/>
              <a:t>under </a:t>
            </a:r>
            <a:r>
              <a:rPr dirty="0"/>
              <a:t>NDA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Do </a:t>
            </a:r>
            <a:r>
              <a:rPr spc="-5" dirty="0"/>
              <a:t>not</a:t>
            </a:r>
            <a:r>
              <a:rPr spc="5" dirty="0"/>
              <a:t> </a:t>
            </a:r>
            <a:r>
              <a:rPr spc="-5" dirty="0"/>
              <a:t>distribute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</TotalTime>
  <Words>2775</Words>
  <Application>Microsoft Office PowerPoint</Application>
  <PresentationFormat>Widescreen</PresentationFormat>
  <Paragraphs>270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MT</vt:lpstr>
      <vt:lpstr>Calibri</vt:lpstr>
      <vt:lpstr>Consolas</vt:lpstr>
      <vt:lpstr>Quire Sans Light</vt:lpstr>
      <vt:lpstr>Segoe UI Black</vt:lpstr>
      <vt:lpstr>Segoe UI Light</vt:lpstr>
      <vt:lpstr>Segoe UI Semibold</vt:lpstr>
      <vt:lpstr>Segoe UI Semilight</vt:lpstr>
      <vt:lpstr>Times New Roman</vt:lpstr>
      <vt:lpstr>Office Theme</vt:lpstr>
      <vt:lpstr>ADVANCE C#  CONCEPTS</vt:lpstr>
      <vt:lpstr>AGENDA</vt:lpstr>
      <vt:lpstr>AGENDA</vt:lpstr>
      <vt:lpstr>GENERICS</vt:lpstr>
      <vt:lpstr>COLLECTIONS – LIST</vt:lpstr>
      <vt:lpstr>BASIC LIST OPERATIONS</vt:lpstr>
      <vt:lpstr>LIST OPERATIONS CONT’D…</vt:lpstr>
      <vt:lpstr>LIST RANGE OPERATIONS</vt:lpstr>
      <vt:lpstr>DICTIONARY</vt:lpstr>
      <vt:lpstr>BASIC DICTIONARY OPERATIONS</vt:lpstr>
      <vt:lpstr>STACKS</vt:lpstr>
      <vt:lpstr>QUEUES</vt:lpstr>
      <vt:lpstr>LAMBDA EXPRESSIONS</vt:lpstr>
      <vt:lpstr>LAMBDA EXPRESSION ALONG WITH LINQ</vt:lpstr>
      <vt:lpstr>SQL DATABASE CONNECTION</vt:lpstr>
      <vt:lpstr>DELEGATES</vt:lpstr>
      <vt:lpstr>TYPES OF DELEGATES</vt:lpstr>
      <vt:lpstr>MULTICAST DELEGATES</vt:lpstr>
      <vt:lpstr>PowerPoint Presentation</vt:lpstr>
      <vt:lpstr>EXCEPTION HANDLING</vt:lpstr>
      <vt:lpstr>MULTI THREADING</vt:lpstr>
      <vt:lpstr>SYNCHRONOUS  PROGRAMMING</vt:lpstr>
      <vt:lpstr>ASYNCHRONOUS  PROGRAMMING</vt:lpstr>
      <vt:lpstr>MUTEX AND LOCK</vt:lpstr>
      <vt:lpstr>SEMAPHORES</vt:lpstr>
      <vt:lpstr>REFLECTIONS</vt:lpstr>
      <vt:lpstr>REFLECTIONS - Continued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Petracco</dc:creator>
  <cp:lastModifiedBy>Mayukh Sinha</cp:lastModifiedBy>
  <cp:revision>7</cp:revision>
  <dcterms:created xsi:type="dcterms:W3CDTF">2023-12-29T07:17:11Z</dcterms:created>
  <dcterms:modified xsi:type="dcterms:W3CDTF">2024-01-08T20:34:57Z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2023-12-29T00:00:00Z</vt:filetime>
  </property>
</Properties>
</file>