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[Sanjai Project Data (1).xlsx]Chart!PivotTable1</c:name>
    <c:fmtId val="22"/>
  </c:pivotSource>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4CB-406E-8455-ED513773E41E}"/>
            </c:ext>
          </c:extLst>
        </c:ser>
        <c:ser>
          <c:idx val="1"/>
          <c:order val="1"/>
          <c:tx>
            <c:strRef>
              <c:f>Chart!$C$3:$C$4</c:f>
              <c:strCache>
                <c:ptCount val="1"/>
                <c:pt idx="0">
                  <c:v>LOW</c:v>
                </c:pt>
              </c:strCache>
            </c:strRef>
          </c:tx>
          <c:spPr>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chemeClr>
              </a:solidFill>
              <a:round/>
            </a:ln>
            <a:effectLst>
              <a:outerShdw blurRad="40000" dist="20000" dir="5400000" rotWithShape="0">
                <a:srgbClr val="000000">
                  <a:alpha val="38000"/>
                </a:srgbClr>
              </a:outerShdw>
            </a:effectLst>
          </c:spPr>
          <c:invertIfNegative val="0"/>
          <c:trendline>
            <c:spPr>
              <a:ln w="9525" cap="rnd">
                <a:solidFill>
                  <a:schemeClr val="accent4"/>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E4CB-406E-8455-ED513773E41E}"/>
            </c:ext>
          </c:extLst>
        </c:ser>
        <c:ser>
          <c:idx val="2"/>
          <c:order val="2"/>
          <c:tx>
            <c:strRef>
              <c:f>Chart!$D$3:$D$4</c:f>
              <c:strCache>
                <c:ptCount val="1"/>
                <c:pt idx="0">
                  <c:v>MED</c:v>
                </c:pt>
              </c:strCache>
            </c:strRef>
          </c:tx>
          <c:spPr>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chemeClr>
              </a:solidFill>
              <a:round/>
            </a:ln>
            <a:effectLst>
              <a:outerShdw blurRad="40000" dist="20000" dir="5400000" rotWithShape="0">
                <a:srgbClr val="000000">
                  <a:alpha val="38000"/>
                </a:srgbClr>
              </a:outerShdw>
            </a:effectLst>
          </c:spPr>
          <c:invertIfNegative val="0"/>
          <c:trendline>
            <c:spPr>
              <a:ln w="9525" cap="rnd">
                <a:solidFill>
                  <a:schemeClr val="accent6"/>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E4CB-406E-8455-ED513773E41E}"/>
            </c:ext>
          </c:extLst>
        </c:ser>
        <c:ser>
          <c:idx val="3"/>
          <c:order val="3"/>
          <c:tx>
            <c:strRef>
              <c:f>Chart!$E$3:$E$4</c:f>
              <c:strCache>
                <c:ptCount val="1"/>
                <c:pt idx="0">
                  <c:v>VERY HIGH</c:v>
                </c:pt>
              </c:strCache>
            </c:strRef>
          </c:tx>
          <c:spPr>
            <a:gradFill rotWithShape="1">
              <a:gsLst>
                <a:gs pos="0">
                  <a:schemeClr val="accent2">
                    <a:lumMod val="60000"/>
                    <a:tint val="50000"/>
                    <a:satMod val="300000"/>
                  </a:schemeClr>
                </a:gs>
                <a:gs pos="35000">
                  <a:schemeClr val="accent2">
                    <a:lumMod val="60000"/>
                    <a:tint val="37000"/>
                    <a:satMod val="300000"/>
                  </a:schemeClr>
                </a:gs>
                <a:gs pos="100000">
                  <a:schemeClr val="accent2">
                    <a:lumMod val="60000"/>
                    <a:tint val="15000"/>
                    <a:satMod val="350000"/>
                  </a:schemeClr>
                </a:gs>
              </a:gsLst>
              <a:lin ang="16200000" scaled="1"/>
            </a:gradFill>
            <a:ln w="9525" cap="flat" cmpd="sng" algn="ctr">
              <a:solidFill>
                <a:schemeClr val="accent2">
                  <a:lumMod val="60000"/>
                  <a:shade val="95000"/>
                </a:schemeClr>
              </a:solidFill>
              <a:round/>
            </a:ln>
            <a:effectLst>
              <a:outerShdw blurRad="40000" dist="20000" dir="5400000" rotWithShape="0">
                <a:srgbClr val="000000">
                  <a:alpha val="38000"/>
                </a:srgbClr>
              </a:outerShdw>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E4CB-406E-8455-ED513773E41E}"/>
            </c:ext>
          </c:extLst>
        </c:ser>
        <c:dLbls>
          <c:showLegendKey val="0"/>
          <c:showVal val="0"/>
          <c:showCatName val="0"/>
          <c:showSerName val="0"/>
          <c:showPercent val="0"/>
          <c:showBubbleSize val="0"/>
        </c:dLbls>
        <c:gapWidth val="100"/>
        <c:overlap val="-24"/>
        <c:axId val="423353216"/>
        <c:axId val="423340256"/>
      </c:barChart>
      <c:catAx>
        <c:axId val="42335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a:t>
            </a:r>
            <a:r>
              <a:rPr lang="en-IN" sz="2400" dirty="0" err="1"/>
              <a:t>Aiswarya.S</a:t>
            </a:r>
            <a:endParaRPr lang="en-US" sz="2400" dirty="0"/>
          </a:p>
          <a:p>
            <a:r>
              <a:rPr lang="en-US" sz="2400" dirty="0"/>
              <a:t>REGISTER NO:</a:t>
            </a:r>
            <a:r>
              <a:rPr lang="en-IN" sz="2400" dirty="0"/>
              <a:t> 312220734</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2262325876"/>
              </p:ext>
            </p:extLst>
          </p:nvPr>
        </p:nvGraphicFramePr>
        <p:xfrm>
          <a:off x="755332" y="1455261"/>
          <a:ext cx="6858000" cy="470058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699</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INTEL</cp:lastModifiedBy>
  <cp:revision>36</cp:revision>
  <dcterms:created xsi:type="dcterms:W3CDTF">2024-03-29T15:07:22Z</dcterms:created>
  <dcterms:modified xsi:type="dcterms:W3CDTF">2024-09-06T10:16:10Z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