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5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672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847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8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2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62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6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356427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35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9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31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2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845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5" Type="http://schemas.openxmlformats.org/officeDocument/2006/relationships/image" Target="../media/image27.emf"/><Relationship Id="rId10" Type="http://schemas.openxmlformats.org/officeDocument/2006/relationships/image" Target="../media/image23.pn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49" y="221991"/>
            <a:ext cx="10724233" cy="1625188"/>
          </a:xfrm>
        </p:spPr>
        <p:txBody>
          <a:bodyPr/>
          <a:lstStyle/>
          <a:p>
            <a:r>
              <a:rPr lang="en-US" dirty="0" smtClean="0"/>
              <a:t>Call for Code – COVID crisis communication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 txBox="1">
            <a:spLocks/>
          </p:cNvSpPr>
          <p:nvPr/>
        </p:nvSpPr>
        <p:spPr bwMode="white">
          <a:xfrm>
            <a:off x="1194343" y="2431791"/>
            <a:ext cx="10724233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b="0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 smtClean="0"/>
              <a:t>Team - HCSC Innovators</a:t>
            </a:r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B349E5-A313-A547-A0F7-FADCCF330683}"/>
              </a:ext>
            </a:extLst>
          </p:cNvPr>
          <p:cNvSpPr txBox="1">
            <a:spLocks/>
          </p:cNvSpPr>
          <p:nvPr/>
        </p:nvSpPr>
        <p:spPr bwMode="white">
          <a:xfrm>
            <a:off x="1723259" y="3404201"/>
            <a:ext cx="10724233" cy="13849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b="0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 smtClean="0"/>
              <a:t>Participants:</a:t>
            </a:r>
          </a:p>
          <a:p>
            <a:endParaRPr lang="en-US" sz="2000" dirty="0"/>
          </a:p>
          <a:p>
            <a:r>
              <a:rPr lang="en-US" sz="2000" dirty="0" smtClean="0"/>
              <a:t>Aiswarya Balakrishnan – 166421</a:t>
            </a:r>
          </a:p>
          <a:p>
            <a:endParaRPr lang="en-US" sz="2000" dirty="0"/>
          </a:p>
          <a:p>
            <a:r>
              <a:rPr lang="en-US" sz="2000" dirty="0" smtClean="0"/>
              <a:t>Timir Baran Chakraborty -  242628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119775-9585-2E4D-BF95-A6C06109F287}"/>
              </a:ext>
            </a:extLst>
          </p:cNvPr>
          <p:cNvSpPr txBox="1">
            <a:spLocks/>
          </p:cNvSpPr>
          <p:nvPr/>
        </p:nvSpPr>
        <p:spPr>
          <a:xfrm>
            <a:off x="229769" y="335281"/>
            <a:ext cx="11222736" cy="82804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COVID recovery and the life ahead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9" y="1471079"/>
            <a:ext cx="6359371" cy="521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1442740"/>
            <a:ext cx="5592609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Understand</a:t>
            </a:r>
            <a:r>
              <a:rPr lang="en-US" dirty="0" smtClean="0"/>
              <a:t> the </a:t>
            </a:r>
            <a:r>
              <a:rPr lang="en-US" dirty="0"/>
              <a:t>lingering effects of the virus </a:t>
            </a:r>
            <a:r>
              <a:rPr lang="en-US" dirty="0" smtClean="0"/>
              <a:t>and the need for continuous </a:t>
            </a:r>
            <a:r>
              <a:rPr lang="en-US" dirty="0"/>
              <a:t>assistance post </a:t>
            </a:r>
            <a:r>
              <a:rPr lang="en-US" dirty="0" smtClean="0"/>
              <a:t>recovery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</a:t>
            </a:r>
            <a:r>
              <a:rPr lang="en-US" dirty="0"/>
              <a:t> data to understand </a:t>
            </a:r>
            <a:r>
              <a:rPr lang="en-US" dirty="0" smtClean="0"/>
              <a:t>health status of </a:t>
            </a:r>
          </a:p>
          <a:p>
            <a:r>
              <a:rPr lang="en-US" dirty="0" smtClean="0"/>
              <a:t>     COVID </a:t>
            </a:r>
            <a:r>
              <a:rPr lang="en-US" dirty="0"/>
              <a:t>19 </a:t>
            </a:r>
            <a:r>
              <a:rPr lang="en-US" dirty="0" smtClean="0"/>
              <a:t>survivors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Prepare </a:t>
            </a:r>
            <a:r>
              <a:rPr lang="en-US" dirty="0" smtClean="0"/>
              <a:t>for </a:t>
            </a:r>
            <a:r>
              <a:rPr lang="en-US" dirty="0"/>
              <a:t>surge in  pneumonia, acute respiratory distress syndrome (ARDS), increased risk of future illness including heart attack, stroke &amp; kidney failure </a:t>
            </a:r>
            <a:r>
              <a:rPr lang="en-US" dirty="0" smtClean="0"/>
              <a:t>cases and physiological assistance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3353" y="6041143"/>
            <a:ext cx="478301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 smtClean="0">
                <a:solidFill>
                  <a:schemeClr val="tx2"/>
                </a:solidFill>
              </a:rPr>
              <a:t>* source: webmd.com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144" y="846241"/>
            <a:ext cx="10567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Early estimates predict that the overall COVID-19 recovery rate is between 97% and 99.75%*</a:t>
            </a:r>
          </a:p>
        </p:txBody>
      </p:sp>
    </p:spTree>
    <p:extLst>
      <p:ext uri="{BB962C8B-B14F-4D97-AF65-F5344CB8AC3E}">
        <p14:creationId xmlns:p14="http://schemas.microsoft.com/office/powerpoint/2010/main" val="2825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9775-9585-2E4D-BF95-A6C06109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18" y="70445"/>
            <a:ext cx="11222736" cy="653142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D4A6-9917-ED43-8978-3A5DC09D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</a:rPr>
              <a:t>© 2020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EAF6D-5BA2-FD4B-8E84-68FC18A8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33A0"/>
                </a:solidFill>
              </a:rPr>
              <a:pPr defTabSz="609585"/>
              <a:t>3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6002" y="564529"/>
            <a:ext cx="1191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a doctor driven approach &amp; patient driven approach to continuously monitor patient health and ensure preparedness </a:t>
            </a:r>
          </a:p>
        </p:txBody>
      </p:sp>
      <p:sp>
        <p:nvSpPr>
          <p:cNvPr id="75" name="Isosceles Triangle 74"/>
          <p:cNvSpPr/>
          <p:nvPr/>
        </p:nvSpPr>
        <p:spPr>
          <a:xfrm rot="1539773">
            <a:off x="466669" y="1780887"/>
            <a:ext cx="652473" cy="481357"/>
          </a:xfrm>
          <a:prstGeom prst="triangle">
            <a:avLst/>
          </a:prstGeom>
          <a:solidFill>
            <a:srgbClr val="50B3CF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Isosceles Triangle 75"/>
          <p:cNvSpPr/>
          <p:nvPr/>
        </p:nvSpPr>
        <p:spPr>
          <a:xfrm rot="1938964">
            <a:off x="371906" y="4486782"/>
            <a:ext cx="652473" cy="481357"/>
          </a:xfrm>
          <a:prstGeom prst="triangle">
            <a:avLst/>
          </a:prstGeom>
          <a:solidFill>
            <a:srgbClr val="50B3CF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1788" y="3939971"/>
            <a:ext cx="11242021" cy="232057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0B3CF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9039" y="4772542"/>
            <a:ext cx="2278280" cy="1501141"/>
          </a:xfrm>
          <a:prstGeom prst="rect">
            <a:avLst/>
          </a:prstGeom>
          <a:solidFill>
            <a:srgbClr val="50B3CF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1788" y="1253133"/>
            <a:ext cx="11210937" cy="225008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0B3CF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3447" y="2083178"/>
            <a:ext cx="2278280" cy="1450863"/>
          </a:xfrm>
          <a:prstGeom prst="rect">
            <a:avLst/>
          </a:prstGeom>
          <a:solidFill>
            <a:srgbClr val="50B3CF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24578" y="2550962"/>
            <a:ext cx="2371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Facilitate use of chat bots to reach out on their symptoms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4892247" y="1625584"/>
            <a:ext cx="0" cy="1677326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5" name="Oval 84"/>
          <p:cNvSpPr/>
          <p:nvPr/>
        </p:nvSpPr>
        <p:spPr>
          <a:xfrm>
            <a:off x="5095208" y="1625584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5095208" y="2167433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7" name="Oval 86"/>
          <p:cNvSpPr/>
          <p:nvPr/>
        </p:nvSpPr>
        <p:spPr>
          <a:xfrm>
            <a:off x="5095208" y="2712779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509162" y="1629953"/>
            <a:ext cx="435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Individual to be facilitated with an option to use a chat bot to constantly inquire about their health concerns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09161" y="2160286"/>
            <a:ext cx="436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Chat bot to gather their concerns and provide details on identified list of doctors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09160" y="2776697"/>
            <a:ext cx="432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Provide details on nearest COVID testing center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9872193" y="1813715"/>
            <a:ext cx="0" cy="1545472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Rectangle 92"/>
          <p:cNvSpPr/>
          <p:nvPr/>
        </p:nvSpPr>
        <p:spPr>
          <a:xfrm>
            <a:off x="371022" y="5734632"/>
            <a:ext cx="208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Doctor driven approach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7797" y="2897522"/>
            <a:ext cx="22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noProof="0" dirty="0" smtClean="0">
                <a:solidFill>
                  <a:prstClr val="white">
                    <a:lumMod val="50000"/>
                  </a:prstClr>
                </a:solidFill>
              </a:rPr>
              <a:t>Recovered individual driven approach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48209" y="5036002"/>
            <a:ext cx="2391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Voice to text inquiry to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recovered patients periodically to gather vital stats and perform risk assessment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92247" y="4339550"/>
            <a:ext cx="0" cy="1396810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Connector 100"/>
          <p:cNvCxnSpPr/>
          <p:nvPr/>
        </p:nvCxnSpPr>
        <p:spPr>
          <a:xfrm>
            <a:off x="9962851" y="4339550"/>
            <a:ext cx="13943" cy="1724401"/>
          </a:xfrm>
          <a:prstGeom prst="line">
            <a:avLst/>
          </a:prstGeom>
          <a:noFill/>
          <a:ln w="3175" cap="flat" cmpd="sng" algn="ctr">
            <a:solidFill>
              <a:srgbClr val="50B3CF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04" name="Picture 16" descr="https://d30y9cdsu7xlg0.cloudfront.net/png/635132-20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41" y="2181568"/>
            <a:ext cx="612156" cy="5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14"/>
          <p:cNvGrpSpPr/>
          <p:nvPr/>
        </p:nvGrpSpPr>
        <p:grpSpPr>
          <a:xfrm>
            <a:off x="4944383" y="5895125"/>
            <a:ext cx="1136236" cy="343861"/>
            <a:chOff x="3711454" y="4288392"/>
            <a:chExt cx="852177" cy="257896"/>
          </a:xfrm>
        </p:grpSpPr>
        <p:sp>
          <p:nvSpPr>
            <p:cNvPr id="116" name="TextBox 115"/>
            <p:cNvSpPr txBox="1"/>
            <p:nvPr/>
          </p:nvSpPr>
          <p:spPr>
            <a:xfrm>
              <a:off x="3874780" y="4301924"/>
              <a:ext cx="68885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</a:rPr>
                <a:t>Mobility</a:t>
              </a:r>
            </a:p>
          </p:txBody>
        </p:sp>
        <p:pic>
          <p:nvPicPr>
            <p:cNvPr id="117" name="Picture 6" descr="https://d30y9cdsu7xlg0.cloudfront.net/png/734476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72CDF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54" y="4288392"/>
              <a:ext cx="257896" cy="25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E926B5B-C807-B248-A546-32C660CB98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4177" y="1802850"/>
            <a:ext cx="610497" cy="46513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DCA40D1-8CD5-DC40-9286-0540B74EB7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3789" y="1847339"/>
            <a:ext cx="567144" cy="460329"/>
          </a:xfrm>
          <a:prstGeom prst="rect">
            <a:avLst/>
          </a:prstGeom>
        </p:spPr>
      </p:pic>
      <p:pic>
        <p:nvPicPr>
          <p:cNvPr id="128" name="Picture 2" descr="https://d30y9cdsu7xlg0.cloudfront.net/png/531964-200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2" y="4943012"/>
            <a:ext cx="609222" cy="6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7DB8ACF-7009-374E-8FDA-D29EEEF28C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2455" y="4532375"/>
            <a:ext cx="378136" cy="36324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118B855-4ED1-2E4B-8021-274DCCBDCD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549" y="4492039"/>
            <a:ext cx="385204" cy="444404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08392" y="5810165"/>
            <a:ext cx="1279745" cy="472337"/>
            <a:chOff x="4148870" y="2529876"/>
            <a:chExt cx="959809" cy="354253"/>
          </a:xfrm>
        </p:grpSpPr>
        <p:sp>
          <p:nvSpPr>
            <p:cNvPr id="135" name="TextBox 134"/>
            <p:cNvSpPr txBox="1"/>
            <p:nvPr/>
          </p:nvSpPr>
          <p:spPr>
            <a:xfrm>
              <a:off x="4419828" y="2529876"/>
              <a:ext cx="68885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</a:rPr>
                <a:t>Advance Analytics</a:t>
              </a:r>
            </a:p>
          </p:txBody>
        </p:sp>
        <p:pic>
          <p:nvPicPr>
            <p:cNvPr id="136" name="Picture 8" descr="https://d30y9cdsu7xlg0.cloudfront.net/png/64581-200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rgbClr val="72CDF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870" y="2571016"/>
              <a:ext cx="313113" cy="31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Picture 4" descr="Image result for patient engagemen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55" y="5845071"/>
            <a:ext cx="627031" cy="4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7693414" y="5820837"/>
            <a:ext cx="116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Risk assessments</a:t>
            </a:r>
          </a:p>
        </p:txBody>
      </p:sp>
      <p:sp>
        <p:nvSpPr>
          <p:cNvPr id="139" name="Oval 138"/>
          <p:cNvSpPr/>
          <p:nvPr/>
        </p:nvSpPr>
        <p:spPr>
          <a:xfrm>
            <a:off x="4976535" y="4281278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40" name="Oval 139"/>
          <p:cNvSpPr/>
          <p:nvPr/>
        </p:nvSpPr>
        <p:spPr>
          <a:xfrm>
            <a:off x="4986567" y="4870091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50B3C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90489" y="4229375"/>
            <a:ext cx="454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FFFFFF">
                    <a:lumMod val="50000"/>
                  </a:srgbClr>
                </a:solidFill>
              </a:rPr>
              <a:t>Doctor facilitated with a voice to text option to request for any symptoms faced by the discharged individual for recommended period of time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03262" y="4926040"/>
            <a:ext cx="4194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Individuals stats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shared using IOT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45" name="Oval 144"/>
          <p:cNvSpPr/>
          <p:nvPr/>
        </p:nvSpPr>
        <p:spPr>
          <a:xfrm>
            <a:off x="4984424" y="5301515"/>
            <a:ext cx="393747" cy="39374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b="1" kern="0" dirty="0">
                <a:solidFill>
                  <a:srgbClr val="50B3CF">
                    <a:lumMod val="50000"/>
                  </a:srgbClr>
                </a:solidFill>
                <a:latin typeface="Arial"/>
              </a:rPr>
              <a:t>3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rgbClr val="50B3C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410287" y="5246362"/>
            <a:ext cx="453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Perform risk assessment for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 every individual based on past data of COVID affected individuals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47" name="Picture 17" descr="C:\Users\ctsuser1\Downloads\apple-watch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64" y="5778564"/>
            <a:ext cx="455148" cy="4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9023194" y="5796657"/>
            <a:ext cx="10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6095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Wearables and IoT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889071" y="2762190"/>
            <a:ext cx="210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Better patient engagement and guidance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986861" y="5537128"/>
            <a:ext cx="201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Better preparedness to enable preventive care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0548896" y="4642208"/>
            <a:ext cx="808402" cy="733041"/>
            <a:chOff x="4523119" y="6459955"/>
            <a:chExt cx="535844" cy="523189"/>
          </a:xfrm>
        </p:grpSpPr>
        <p:sp>
          <p:nvSpPr>
            <p:cNvPr id="152" name="Oval 151"/>
            <p:cNvSpPr/>
            <p:nvPr/>
          </p:nvSpPr>
          <p:spPr>
            <a:xfrm>
              <a:off x="4523119" y="6459955"/>
              <a:ext cx="535844" cy="523189"/>
            </a:xfrm>
            <a:prstGeom prst="ellipse">
              <a:avLst/>
            </a:prstGeom>
            <a:solidFill>
              <a:srgbClr val="50B3C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5400" b="1" kern="0" dirty="0">
                <a:solidFill>
                  <a:srgbClr val="50B3CF"/>
                </a:solidFill>
                <a:cs typeface="Arial" charset="0"/>
              </a:endParaRPr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048" y="6485414"/>
              <a:ext cx="361200" cy="429736"/>
            </a:xfrm>
            <a:prstGeom prst="rect">
              <a:avLst/>
            </a:prstGeom>
          </p:spPr>
        </p:pic>
      </p:grpSp>
      <p:sp>
        <p:nvSpPr>
          <p:cNvPr id="154" name="Rectangle 153"/>
          <p:cNvSpPr/>
          <p:nvPr/>
        </p:nvSpPr>
        <p:spPr>
          <a:xfrm>
            <a:off x="284084" y="3516935"/>
            <a:ext cx="11467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be considered for future implementation beyond the Hackathon</a:t>
            </a:r>
          </a:p>
        </p:txBody>
      </p:sp>
      <p:pic>
        <p:nvPicPr>
          <p:cNvPr id="155" name="Picture 6" descr="https://d30y9cdsu7xlg0.cloudfront.net/png/371034-200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09" y="3121900"/>
            <a:ext cx="416624" cy="4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6115993" y="3205818"/>
            <a:ext cx="166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Watson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 Assistant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41414"/>
              </a:solidFill>
              <a:effectLst/>
              <a:uLnTx/>
              <a:uFillTx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57342" y="1353161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Solution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850256" y="1325527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Enabler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9848478" y="1377107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Outcome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260255" y="3979794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Solution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05709" y="3939308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Enabler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9976227" y="3979793"/>
            <a:ext cx="200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Outcome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59CB5778-9F63-B249-9254-56A787F6431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896" y="1875915"/>
            <a:ext cx="642880" cy="6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365761"/>
            <a:ext cx="11990294" cy="828040"/>
          </a:xfrm>
        </p:spPr>
        <p:txBody>
          <a:bodyPr/>
          <a:lstStyle/>
          <a:p>
            <a:r>
              <a:rPr lang="en-US" sz="2800" dirty="0" smtClean="0"/>
              <a:t>Technology enablers used for Medical 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implementation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49642" y="1410114"/>
            <a:ext cx="4466427" cy="4590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Technology used for current implementation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6853" y="1410113"/>
            <a:ext cx="4466427" cy="45902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Technology </a:t>
            </a:r>
            <a:r>
              <a:rPr lang="en-US" sz="1400" dirty="0" smtClean="0">
                <a:solidFill>
                  <a:schemeClr val="tx2"/>
                </a:solidFill>
              </a:rPr>
              <a:t>that will be used for future implementation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9641" y="1869142"/>
            <a:ext cx="4466427" cy="23773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6852" y="1869142"/>
            <a:ext cx="4466427" cy="37032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635" y="2085455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1635" y="2694800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1635" y="3370141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99559" y="2044269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99559" y="2682966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9559" y="3329586"/>
            <a:ext cx="4061012" cy="500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99559" y="4017776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5242" y="2098304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Watson assistant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5242" y="2707649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242" y="3382990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63166" y="2057118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Watson assistant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3166" y="2695815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IBM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3166" y="3342435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99559" y="4693117"/>
            <a:ext cx="4061012" cy="5002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328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Times New Roman</vt:lpstr>
      <vt:lpstr>Cognizantnewbrand</vt:lpstr>
      <vt:lpstr>Call for Code – COVID crisis communication</vt:lpstr>
      <vt:lpstr>PowerPoint Presentation</vt:lpstr>
      <vt:lpstr>Our approach</vt:lpstr>
      <vt:lpstr>Technology enablers used for Medical chatbot implementation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Global Footprint</dc:title>
  <dc:creator>Balakrishnan, Aiswarya (Cognizant)</dc:creator>
  <cp:lastModifiedBy>Balakrishnan, Aiswarya (Cognizant)</cp:lastModifiedBy>
  <cp:revision>36</cp:revision>
  <dcterms:created xsi:type="dcterms:W3CDTF">2020-04-21T06:36:24Z</dcterms:created>
  <dcterms:modified xsi:type="dcterms:W3CDTF">2020-04-23T06:43:47Z</dcterms:modified>
</cp:coreProperties>
</file>