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7" r:id="rId3"/>
    <p:sldId id="265" r:id="rId4"/>
    <p:sldId id="268" r:id="rId5"/>
    <p:sldId id="269" r:id="rId6"/>
    <p:sldId id="270" r:id="rId7"/>
    <p:sldId id="258" r:id="rId8"/>
    <p:sldId id="259" r:id="rId9"/>
    <p:sldId id="260" r:id="rId10"/>
    <p:sldId id="261" r:id="rId11"/>
    <p:sldId id="275" r:id="rId12"/>
    <p:sldId id="276" r:id="rId13"/>
    <p:sldId id="262" r:id="rId14"/>
    <p:sldId id="271" r:id="rId15"/>
    <p:sldId id="273" r:id="rId16"/>
    <p:sldId id="274" r:id="rId17"/>
    <p:sldId id="263"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A7249-856C-4208-AE57-C6ACDB1EF8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384AF9-50A2-4A99-BC55-3B2FA4213E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E6F7A1-A719-4C2B-A268-500D5E32682D}"/>
              </a:ext>
            </a:extLst>
          </p:cNvPr>
          <p:cNvSpPr>
            <a:spLocks noGrp="1"/>
          </p:cNvSpPr>
          <p:nvPr>
            <p:ph type="dt" sz="half" idx="10"/>
          </p:nvPr>
        </p:nvSpPr>
        <p:spPr/>
        <p:txBody>
          <a:bodyPr/>
          <a:lstStyle/>
          <a:p>
            <a:fld id="{3227852A-2E89-4E92-85D0-5CBA5F22CC11}" type="datetimeFigureOut">
              <a:rPr lang="en-IN" smtClean="0"/>
              <a:t>16-03-2023</a:t>
            </a:fld>
            <a:endParaRPr lang="en-IN"/>
          </a:p>
        </p:txBody>
      </p:sp>
      <p:sp>
        <p:nvSpPr>
          <p:cNvPr id="5" name="Footer Placeholder 4">
            <a:extLst>
              <a:ext uri="{FF2B5EF4-FFF2-40B4-BE49-F238E27FC236}">
                <a16:creationId xmlns:a16="http://schemas.microsoft.com/office/drawing/2014/main" id="{D8E27F5D-6515-4F09-95B9-63F850A65E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C25370-E911-4038-8698-9E741ACC7461}"/>
              </a:ext>
            </a:extLst>
          </p:cNvPr>
          <p:cNvSpPr>
            <a:spLocks noGrp="1"/>
          </p:cNvSpPr>
          <p:nvPr>
            <p:ph type="sldNum" sz="quarter" idx="12"/>
          </p:nvPr>
        </p:nvSpPr>
        <p:spPr/>
        <p:txBody>
          <a:bodyPr/>
          <a:lstStyle/>
          <a:p>
            <a:fld id="{FB4B64D1-D12C-45D0-BEC3-3F2D162AF9C0}" type="slidenum">
              <a:rPr lang="en-IN" smtClean="0"/>
              <a:t>‹#›</a:t>
            </a:fld>
            <a:endParaRPr lang="en-IN"/>
          </a:p>
        </p:txBody>
      </p:sp>
    </p:spTree>
    <p:extLst>
      <p:ext uri="{BB962C8B-B14F-4D97-AF65-F5344CB8AC3E}">
        <p14:creationId xmlns:p14="http://schemas.microsoft.com/office/powerpoint/2010/main" val="414827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978F-BCCF-4DD6-97E7-7B967AC1D69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DED558-97ED-41A0-8856-EB6E45A70A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559F59-0C39-4A77-9BE8-9DE23A62E3AD}"/>
              </a:ext>
            </a:extLst>
          </p:cNvPr>
          <p:cNvSpPr>
            <a:spLocks noGrp="1"/>
          </p:cNvSpPr>
          <p:nvPr>
            <p:ph type="dt" sz="half" idx="10"/>
          </p:nvPr>
        </p:nvSpPr>
        <p:spPr/>
        <p:txBody>
          <a:bodyPr/>
          <a:lstStyle/>
          <a:p>
            <a:fld id="{3227852A-2E89-4E92-85D0-5CBA5F22CC11}" type="datetimeFigureOut">
              <a:rPr lang="en-IN" smtClean="0"/>
              <a:t>16-03-2023</a:t>
            </a:fld>
            <a:endParaRPr lang="en-IN"/>
          </a:p>
        </p:txBody>
      </p:sp>
      <p:sp>
        <p:nvSpPr>
          <p:cNvPr id="5" name="Footer Placeholder 4">
            <a:extLst>
              <a:ext uri="{FF2B5EF4-FFF2-40B4-BE49-F238E27FC236}">
                <a16:creationId xmlns:a16="http://schemas.microsoft.com/office/drawing/2014/main" id="{92E0F506-315B-49D4-8BC7-1E9AD2D0CD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4107FC-2BB2-49B5-AAF9-B5347E36BC01}"/>
              </a:ext>
            </a:extLst>
          </p:cNvPr>
          <p:cNvSpPr>
            <a:spLocks noGrp="1"/>
          </p:cNvSpPr>
          <p:nvPr>
            <p:ph type="sldNum" sz="quarter" idx="12"/>
          </p:nvPr>
        </p:nvSpPr>
        <p:spPr/>
        <p:txBody>
          <a:bodyPr/>
          <a:lstStyle/>
          <a:p>
            <a:fld id="{FB4B64D1-D12C-45D0-BEC3-3F2D162AF9C0}" type="slidenum">
              <a:rPr lang="en-IN" smtClean="0"/>
              <a:t>‹#›</a:t>
            </a:fld>
            <a:endParaRPr lang="en-IN"/>
          </a:p>
        </p:txBody>
      </p:sp>
    </p:spTree>
    <p:extLst>
      <p:ext uri="{BB962C8B-B14F-4D97-AF65-F5344CB8AC3E}">
        <p14:creationId xmlns:p14="http://schemas.microsoft.com/office/powerpoint/2010/main" val="2125114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B3916D-051B-4CEF-BC95-F324A0B01B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80EBEC-C1FC-435C-9F2A-5E634842F6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5861C5-4648-4FFD-85AF-8B1E6F701702}"/>
              </a:ext>
            </a:extLst>
          </p:cNvPr>
          <p:cNvSpPr>
            <a:spLocks noGrp="1"/>
          </p:cNvSpPr>
          <p:nvPr>
            <p:ph type="dt" sz="half" idx="10"/>
          </p:nvPr>
        </p:nvSpPr>
        <p:spPr/>
        <p:txBody>
          <a:bodyPr/>
          <a:lstStyle/>
          <a:p>
            <a:fld id="{3227852A-2E89-4E92-85D0-5CBA5F22CC11}" type="datetimeFigureOut">
              <a:rPr lang="en-IN" smtClean="0"/>
              <a:t>16-03-2023</a:t>
            </a:fld>
            <a:endParaRPr lang="en-IN"/>
          </a:p>
        </p:txBody>
      </p:sp>
      <p:sp>
        <p:nvSpPr>
          <p:cNvPr id="5" name="Footer Placeholder 4">
            <a:extLst>
              <a:ext uri="{FF2B5EF4-FFF2-40B4-BE49-F238E27FC236}">
                <a16:creationId xmlns:a16="http://schemas.microsoft.com/office/drawing/2014/main" id="{853E53F0-36B0-4ABB-818C-702223CE5B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983AC9-EC8A-4838-9D8D-EB5585188F51}"/>
              </a:ext>
            </a:extLst>
          </p:cNvPr>
          <p:cNvSpPr>
            <a:spLocks noGrp="1"/>
          </p:cNvSpPr>
          <p:nvPr>
            <p:ph type="sldNum" sz="quarter" idx="12"/>
          </p:nvPr>
        </p:nvSpPr>
        <p:spPr/>
        <p:txBody>
          <a:bodyPr/>
          <a:lstStyle/>
          <a:p>
            <a:fld id="{FB4B64D1-D12C-45D0-BEC3-3F2D162AF9C0}" type="slidenum">
              <a:rPr lang="en-IN" smtClean="0"/>
              <a:t>‹#›</a:t>
            </a:fld>
            <a:endParaRPr lang="en-IN"/>
          </a:p>
        </p:txBody>
      </p:sp>
    </p:spTree>
    <p:extLst>
      <p:ext uri="{BB962C8B-B14F-4D97-AF65-F5344CB8AC3E}">
        <p14:creationId xmlns:p14="http://schemas.microsoft.com/office/powerpoint/2010/main" val="341970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8EBB-8B21-4CDE-B6E8-CA0F8DCA04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63C209-1776-4CA4-9D07-067AB83BCA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55C77A-C825-442D-8549-CFA8CDC8136A}"/>
              </a:ext>
            </a:extLst>
          </p:cNvPr>
          <p:cNvSpPr>
            <a:spLocks noGrp="1"/>
          </p:cNvSpPr>
          <p:nvPr>
            <p:ph type="dt" sz="half" idx="10"/>
          </p:nvPr>
        </p:nvSpPr>
        <p:spPr/>
        <p:txBody>
          <a:bodyPr/>
          <a:lstStyle/>
          <a:p>
            <a:fld id="{3227852A-2E89-4E92-85D0-5CBA5F22CC11}" type="datetimeFigureOut">
              <a:rPr lang="en-IN" smtClean="0"/>
              <a:t>16-03-2023</a:t>
            </a:fld>
            <a:endParaRPr lang="en-IN"/>
          </a:p>
        </p:txBody>
      </p:sp>
      <p:sp>
        <p:nvSpPr>
          <p:cNvPr id="5" name="Footer Placeholder 4">
            <a:extLst>
              <a:ext uri="{FF2B5EF4-FFF2-40B4-BE49-F238E27FC236}">
                <a16:creationId xmlns:a16="http://schemas.microsoft.com/office/drawing/2014/main" id="{7B55D745-739A-4837-8ABE-184DE1DBBA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A74368-B8DB-4B67-A001-A5B4E7BBEEB1}"/>
              </a:ext>
            </a:extLst>
          </p:cNvPr>
          <p:cNvSpPr>
            <a:spLocks noGrp="1"/>
          </p:cNvSpPr>
          <p:nvPr>
            <p:ph type="sldNum" sz="quarter" idx="12"/>
          </p:nvPr>
        </p:nvSpPr>
        <p:spPr/>
        <p:txBody>
          <a:bodyPr/>
          <a:lstStyle/>
          <a:p>
            <a:fld id="{FB4B64D1-D12C-45D0-BEC3-3F2D162AF9C0}" type="slidenum">
              <a:rPr lang="en-IN" smtClean="0"/>
              <a:t>‹#›</a:t>
            </a:fld>
            <a:endParaRPr lang="en-IN"/>
          </a:p>
        </p:txBody>
      </p:sp>
    </p:spTree>
    <p:extLst>
      <p:ext uri="{BB962C8B-B14F-4D97-AF65-F5344CB8AC3E}">
        <p14:creationId xmlns:p14="http://schemas.microsoft.com/office/powerpoint/2010/main" val="923871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8F161-B2FB-4B21-B720-8662C4E50F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D2B03E-CCA4-48BD-9D6C-A8EDB8A3A6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51B540-9188-46F8-BD42-996AF5F00AA7}"/>
              </a:ext>
            </a:extLst>
          </p:cNvPr>
          <p:cNvSpPr>
            <a:spLocks noGrp="1"/>
          </p:cNvSpPr>
          <p:nvPr>
            <p:ph type="dt" sz="half" idx="10"/>
          </p:nvPr>
        </p:nvSpPr>
        <p:spPr/>
        <p:txBody>
          <a:bodyPr/>
          <a:lstStyle/>
          <a:p>
            <a:fld id="{3227852A-2E89-4E92-85D0-5CBA5F22CC11}" type="datetimeFigureOut">
              <a:rPr lang="en-IN" smtClean="0"/>
              <a:t>16-03-2023</a:t>
            </a:fld>
            <a:endParaRPr lang="en-IN"/>
          </a:p>
        </p:txBody>
      </p:sp>
      <p:sp>
        <p:nvSpPr>
          <p:cNvPr id="5" name="Footer Placeholder 4">
            <a:extLst>
              <a:ext uri="{FF2B5EF4-FFF2-40B4-BE49-F238E27FC236}">
                <a16:creationId xmlns:a16="http://schemas.microsoft.com/office/drawing/2014/main" id="{207E9A71-0A80-4DD7-A953-29CF5886DB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5EFF76-64E7-43A1-994C-274577329CEF}"/>
              </a:ext>
            </a:extLst>
          </p:cNvPr>
          <p:cNvSpPr>
            <a:spLocks noGrp="1"/>
          </p:cNvSpPr>
          <p:nvPr>
            <p:ph type="sldNum" sz="quarter" idx="12"/>
          </p:nvPr>
        </p:nvSpPr>
        <p:spPr/>
        <p:txBody>
          <a:bodyPr/>
          <a:lstStyle/>
          <a:p>
            <a:fld id="{FB4B64D1-D12C-45D0-BEC3-3F2D162AF9C0}" type="slidenum">
              <a:rPr lang="en-IN" smtClean="0"/>
              <a:t>‹#›</a:t>
            </a:fld>
            <a:endParaRPr lang="en-IN"/>
          </a:p>
        </p:txBody>
      </p:sp>
    </p:spTree>
    <p:extLst>
      <p:ext uri="{BB962C8B-B14F-4D97-AF65-F5344CB8AC3E}">
        <p14:creationId xmlns:p14="http://schemas.microsoft.com/office/powerpoint/2010/main" val="1863800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48E23-B427-48E4-90CB-25A64D3D49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03C36-6458-4F1B-BDA2-8993AC5705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0D648B6-1E8B-4F13-9922-6FDFAC2359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87B5E2-4F84-4610-8241-53F068926E39}"/>
              </a:ext>
            </a:extLst>
          </p:cNvPr>
          <p:cNvSpPr>
            <a:spLocks noGrp="1"/>
          </p:cNvSpPr>
          <p:nvPr>
            <p:ph type="dt" sz="half" idx="10"/>
          </p:nvPr>
        </p:nvSpPr>
        <p:spPr/>
        <p:txBody>
          <a:bodyPr/>
          <a:lstStyle/>
          <a:p>
            <a:fld id="{3227852A-2E89-4E92-85D0-5CBA5F22CC11}" type="datetimeFigureOut">
              <a:rPr lang="en-IN" smtClean="0"/>
              <a:t>16-03-2023</a:t>
            </a:fld>
            <a:endParaRPr lang="en-IN"/>
          </a:p>
        </p:txBody>
      </p:sp>
      <p:sp>
        <p:nvSpPr>
          <p:cNvPr id="6" name="Footer Placeholder 5">
            <a:extLst>
              <a:ext uri="{FF2B5EF4-FFF2-40B4-BE49-F238E27FC236}">
                <a16:creationId xmlns:a16="http://schemas.microsoft.com/office/drawing/2014/main" id="{7480C25C-5BF2-4DDB-8CD7-2A46201679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C6B771-A5B3-4309-997A-AF408C950371}"/>
              </a:ext>
            </a:extLst>
          </p:cNvPr>
          <p:cNvSpPr>
            <a:spLocks noGrp="1"/>
          </p:cNvSpPr>
          <p:nvPr>
            <p:ph type="sldNum" sz="quarter" idx="12"/>
          </p:nvPr>
        </p:nvSpPr>
        <p:spPr/>
        <p:txBody>
          <a:bodyPr/>
          <a:lstStyle/>
          <a:p>
            <a:fld id="{FB4B64D1-D12C-45D0-BEC3-3F2D162AF9C0}" type="slidenum">
              <a:rPr lang="en-IN" smtClean="0"/>
              <a:t>‹#›</a:t>
            </a:fld>
            <a:endParaRPr lang="en-IN"/>
          </a:p>
        </p:txBody>
      </p:sp>
    </p:spTree>
    <p:extLst>
      <p:ext uri="{BB962C8B-B14F-4D97-AF65-F5344CB8AC3E}">
        <p14:creationId xmlns:p14="http://schemas.microsoft.com/office/powerpoint/2010/main" val="3116262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BA9A7-FCF1-45D2-A437-9D174A414A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65E078-156E-4702-81C8-4F0E3E4DF3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E85FD6-3D20-4996-96FA-5586723DB6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E9B3CA-F5AC-4CFC-A8C4-3AFC410783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410565-3D40-469C-A967-4F582FB9B3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96A63A-559E-49F3-BA1F-ECD61F85CFF2}"/>
              </a:ext>
            </a:extLst>
          </p:cNvPr>
          <p:cNvSpPr>
            <a:spLocks noGrp="1"/>
          </p:cNvSpPr>
          <p:nvPr>
            <p:ph type="dt" sz="half" idx="10"/>
          </p:nvPr>
        </p:nvSpPr>
        <p:spPr/>
        <p:txBody>
          <a:bodyPr/>
          <a:lstStyle/>
          <a:p>
            <a:fld id="{3227852A-2E89-4E92-85D0-5CBA5F22CC11}" type="datetimeFigureOut">
              <a:rPr lang="en-IN" smtClean="0"/>
              <a:t>16-03-2023</a:t>
            </a:fld>
            <a:endParaRPr lang="en-IN"/>
          </a:p>
        </p:txBody>
      </p:sp>
      <p:sp>
        <p:nvSpPr>
          <p:cNvPr id="8" name="Footer Placeholder 7">
            <a:extLst>
              <a:ext uri="{FF2B5EF4-FFF2-40B4-BE49-F238E27FC236}">
                <a16:creationId xmlns:a16="http://schemas.microsoft.com/office/drawing/2014/main" id="{BCA7AF6C-7EF6-40AA-9DA8-ECDC1BF370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2AD9B5-22F0-4FDD-B6B5-A8FF441761E8}"/>
              </a:ext>
            </a:extLst>
          </p:cNvPr>
          <p:cNvSpPr>
            <a:spLocks noGrp="1"/>
          </p:cNvSpPr>
          <p:nvPr>
            <p:ph type="sldNum" sz="quarter" idx="12"/>
          </p:nvPr>
        </p:nvSpPr>
        <p:spPr/>
        <p:txBody>
          <a:bodyPr/>
          <a:lstStyle/>
          <a:p>
            <a:fld id="{FB4B64D1-D12C-45D0-BEC3-3F2D162AF9C0}" type="slidenum">
              <a:rPr lang="en-IN" smtClean="0"/>
              <a:t>‹#›</a:t>
            </a:fld>
            <a:endParaRPr lang="en-IN"/>
          </a:p>
        </p:txBody>
      </p:sp>
    </p:spTree>
    <p:extLst>
      <p:ext uri="{BB962C8B-B14F-4D97-AF65-F5344CB8AC3E}">
        <p14:creationId xmlns:p14="http://schemas.microsoft.com/office/powerpoint/2010/main" val="779761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C6DC4-4555-4E4A-951F-1890F97A48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BE52FA0-DC88-4A9B-AC73-AF3B4ECF1B8E}"/>
              </a:ext>
            </a:extLst>
          </p:cNvPr>
          <p:cNvSpPr>
            <a:spLocks noGrp="1"/>
          </p:cNvSpPr>
          <p:nvPr>
            <p:ph type="dt" sz="half" idx="10"/>
          </p:nvPr>
        </p:nvSpPr>
        <p:spPr/>
        <p:txBody>
          <a:bodyPr/>
          <a:lstStyle/>
          <a:p>
            <a:fld id="{3227852A-2E89-4E92-85D0-5CBA5F22CC11}" type="datetimeFigureOut">
              <a:rPr lang="en-IN" smtClean="0"/>
              <a:t>16-03-2023</a:t>
            </a:fld>
            <a:endParaRPr lang="en-IN"/>
          </a:p>
        </p:txBody>
      </p:sp>
      <p:sp>
        <p:nvSpPr>
          <p:cNvPr id="4" name="Footer Placeholder 3">
            <a:extLst>
              <a:ext uri="{FF2B5EF4-FFF2-40B4-BE49-F238E27FC236}">
                <a16:creationId xmlns:a16="http://schemas.microsoft.com/office/drawing/2014/main" id="{064AD945-2355-451E-A3BF-D8F96D5DB7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153608-AD73-4312-B782-872A113FC25D}"/>
              </a:ext>
            </a:extLst>
          </p:cNvPr>
          <p:cNvSpPr>
            <a:spLocks noGrp="1"/>
          </p:cNvSpPr>
          <p:nvPr>
            <p:ph type="sldNum" sz="quarter" idx="12"/>
          </p:nvPr>
        </p:nvSpPr>
        <p:spPr/>
        <p:txBody>
          <a:bodyPr/>
          <a:lstStyle/>
          <a:p>
            <a:fld id="{FB4B64D1-D12C-45D0-BEC3-3F2D162AF9C0}" type="slidenum">
              <a:rPr lang="en-IN" smtClean="0"/>
              <a:t>‹#›</a:t>
            </a:fld>
            <a:endParaRPr lang="en-IN"/>
          </a:p>
        </p:txBody>
      </p:sp>
    </p:spTree>
    <p:extLst>
      <p:ext uri="{BB962C8B-B14F-4D97-AF65-F5344CB8AC3E}">
        <p14:creationId xmlns:p14="http://schemas.microsoft.com/office/powerpoint/2010/main" val="1149844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8B3411-98C4-4C8C-AAC1-8522405A4088}"/>
              </a:ext>
            </a:extLst>
          </p:cNvPr>
          <p:cNvSpPr>
            <a:spLocks noGrp="1"/>
          </p:cNvSpPr>
          <p:nvPr>
            <p:ph type="dt" sz="half" idx="10"/>
          </p:nvPr>
        </p:nvSpPr>
        <p:spPr/>
        <p:txBody>
          <a:bodyPr/>
          <a:lstStyle/>
          <a:p>
            <a:fld id="{3227852A-2E89-4E92-85D0-5CBA5F22CC11}" type="datetimeFigureOut">
              <a:rPr lang="en-IN" smtClean="0"/>
              <a:t>16-03-2023</a:t>
            </a:fld>
            <a:endParaRPr lang="en-IN"/>
          </a:p>
        </p:txBody>
      </p:sp>
      <p:sp>
        <p:nvSpPr>
          <p:cNvPr id="3" name="Footer Placeholder 2">
            <a:extLst>
              <a:ext uri="{FF2B5EF4-FFF2-40B4-BE49-F238E27FC236}">
                <a16:creationId xmlns:a16="http://schemas.microsoft.com/office/drawing/2014/main" id="{311A1783-17AA-4E9D-B491-C79AF04719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329195-06DE-4352-98A4-17B93DCD166E}"/>
              </a:ext>
            </a:extLst>
          </p:cNvPr>
          <p:cNvSpPr>
            <a:spLocks noGrp="1"/>
          </p:cNvSpPr>
          <p:nvPr>
            <p:ph type="sldNum" sz="quarter" idx="12"/>
          </p:nvPr>
        </p:nvSpPr>
        <p:spPr/>
        <p:txBody>
          <a:bodyPr/>
          <a:lstStyle/>
          <a:p>
            <a:fld id="{FB4B64D1-D12C-45D0-BEC3-3F2D162AF9C0}" type="slidenum">
              <a:rPr lang="en-IN" smtClean="0"/>
              <a:t>‹#›</a:t>
            </a:fld>
            <a:endParaRPr lang="en-IN"/>
          </a:p>
        </p:txBody>
      </p:sp>
    </p:spTree>
    <p:extLst>
      <p:ext uri="{BB962C8B-B14F-4D97-AF65-F5344CB8AC3E}">
        <p14:creationId xmlns:p14="http://schemas.microsoft.com/office/powerpoint/2010/main" val="238952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435F-C7DA-4994-89BE-B6B2BEE6C0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FB2DD5-8603-448B-ADA6-40C51A7603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A09CED-3A26-46AC-8279-070D5F8981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5A7B1B-E3D4-40ED-964A-DFAFEDAD1119}"/>
              </a:ext>
            </a:extLst>
          </p:cNvPr>
          <p:cNvSpPr>
            <a:spLocks noGrp="1"/>
          </p:cNvSpPr>
          <p:nvPr>
            <p:ph type="dt" sz="half" idx="10"/>
          </p:nvPr>
        </p:nvSpPr>
        <p:spPr/>
        <p:txBody>
          <a:bodyPr/>
          <a:lstStyle/>
          <a:p>
            <a:fld id="{3227852A-2E89-4E92-85D0-5CBA5F22CC11}" type="datetimeFigureOut">
              <a:rPr lang="en-IN" smtClean="0"/>
              <a:t>16-03-2023</a:t>
            </a:fld>
            <a:endParaRPr lang="en-IN"/>
          </a:p>
        </p:txBody>
      </p:sp>
      <p:sp>
        <p:nvSpPr>
          <p:cNvPr id="6" name="Footer Placeholder 5">
            <a:extLst>
              <a:ext uri="{FF2B5EF4-FFF2-40B4-BE49-F238E27FC236}">
                <a16:creationId xmlns:a16="http://schemas.microsoft.com/office/drawing/2014/main" id="{61946BDB-0BE0-4A9E-801F-29CDED7F1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67AAD9-DA82-44CE-A075-D631B6856BDD}"/>
              </a:ext>
            </a:extLst>
          </p:cNvPr>
          <p:cNvSpPr>
            <a:spLocks noGrp="1"/>
          </p:cNvSpPr>
          <p:nvPr>
            <p:ph type="sldNum" sz="quarter" idx="12"/>
          </p:nvPr>
        </p:nvSpPr>
        <p:spPr/>
        <p:txBody>
          <a:bodyPr/>
          <a:lstStyle/>
          <a:p>
            <a:fld id="{FB4B64D1-D12C-45D0-BEC3-3F2D162AF9C0}" type="slidenum">
              <a:rPr lang="en-IN" smtClean="0"/>
              <a:t>‹#›</a:t>
            </a:fld>
            <a:endParaRPr lang="en-IN"/>
          </a:p>
        </p:txBody>
      </p:sp>
    </p:spTree>
    <p:extLst>
      <p:ext uri="{BB962C8B-B14F-4D97-AF65-F5344CB8AC3E}">
        <p14:creationId xmlns:p14="http://schemas.microsoft.com/office/powerpoint/2010/main" val="2686209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8DE1C-D26B-4F46-8FF0-6BA98A822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E0A89B-0D05-45C7-8BBC-95A38172CB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39ACCC-1C26-4F9B-AEFA-75C151D2B4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0BAC6E-DAF1-45DB-854F-1174943A9D04}"/>
              </a:ext>
            </a:extLst>
          </p:cNvPr>
          <p:cNvSpPr>
            <a:spLocks noGrp="1"/>
          </p:cNvSpPr>
          <p:nvPr>
            <p:ph type="dt" sz="half" idx="10"/>
          </p:nvPr>
        </p:nvSpPr>
        <p:spPr/>
        <p:txBody>
          <a:bodyPr/>
          <a:lstStyle/>
          <a:p>
            <a:fld id="{3227852A-2E89-4E92-85D0-5CBA5F22CC11}" type="datetimeFigureOut">
              <a:rPr lang="en-IN" smtClean="0"/>
              <a:t>16-03-2023</a:t>
            </a:fld>
            <a:endParaRPr lang="en-IN"/>
          </a:p>
        </p:txBody>
      </p:sp>
      <p:sp>
        <p:nvSpPr>
          <p:cNvPr id="6" name="Footer Placeholder 5">
            <a:extLst>
              <a:ext uri="{FF2B5EF4-FFF2-40B4-BE49-F238E27FC236}">
                <a16:creationId xmlns:a16="http://schemas.microsoft.com/office/drawing/2014/main" id="{A5CFC4F5-19F3-4411-BD75-689F5A9486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8C6EA4-74ED-4CDC-919F-4F2C6CF9C9FB}"/>
              </a:ext>
            </a:extLst>
          </p:cNvPr>
          <p:cNvSpPr>
            <a:spLocks noGrp="1"/>
          </p:cNvSpPr>
          <p:nvPr>
            <p:ph type="sldNum" sz="quarter" idx="12"/>
          </p:nvPr>
        </p:nvSpPr>
        <p:spPr/>
        <p:txBody>
          <a:bodyPr/>
          <a:lstStyle/>
          <a:p>
            <a:fld id="{FB4B64D1-D12C-45D0-BEC3-3F2D162AF9C0}" type="slidenum">
              <a:rPr lang="en-IN" smtClean="0"/>
              <a:t>‹#›</a:t>
            </a:fld>
            <a:endParaRPr lang="en-IN"/>
          </a:p>
        </p:txBody>
      </p:sp>
    </p:spTree>
    <p:extLst>
      <p:ext uri="{BB962C8B-B14F-4D97-AF65-F5344CB8AC3E}">
        <p14:creationId xmlns:p14="http://schemas.microsoft.com/office/powerpoint/2010/main" val="431011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5F2B4A-EEFC-485B-AFF1-22188F1E77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B5E103-F58A-4107-AA0C-D137E60467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1B7E0D-A677-41A1-93DA-1FE0D29C0F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7852A-2E89-4E92-85D0-5CBA5F22CC11}" type="datetimeFigureOut">
              <a:rPr lang="en-IN" smtClean="0"/>
              <a:t>16-03-2023</a:t>
            </a:fld>
            <a:endParaRPr lang="en-IN"/>
          </a:p>
        </p:txBody>
      </p:sp>
      <p:sp>
        <p:nvSpPr>
          <p:cNvPr id="5" name="Footer Placeholder 4">
            <a:extLst>
              <a:ext uri="{FF2B5EF4-FFF2-40B4-BE49-F238E27FC236}">
                <a16:creationId xmlns:a16="http://schemas.microsoft.com/office/drawing/2014/main" id="{BD8A2F04-6B9D-44D9-8CC6-C2AEEE6547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B588CA-E649-4E8F-AD9D-D34B5E1B54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4B64D1-D12C-45D0-BEC3-3F2D162AF9C0}" type="slidenum">
              <a:rPr lang="en-IN" smtClean="0"/>
              <a:t>‹#›</a:t>
            </a:fld>
            <a:endParaRPr lang="en-IN"/>
          </a:p>
        </p:txBody>
      </p:sp>
    </p:spTree>
    <p:extLst>
      <p:ext uri="{BB962C8B-B14F-4D97-AF65-F5344CB8AC3E}">
        <p14:creationId xmlns:p14="http://schemas.microsoft.com/office/powerpoint/2010/main" val="3480618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02423-67C7-4BE9-88B6-FE2740A4D49D}"/>
              </a:ext>
            </a:extLst>
          </p:cNvPr>
          <p:cNvSpPr>
            <a:spLocks noGrp="1"/>
          </p:cNvSpPr>
          <p:nvPr>
            <p:ph idx="1"/>
          </p:nvPr>
        </p:nvSpPr>
        <p:spPr>
          <a:xfrm>
            <a:off x="838200" y="781050"/>
            <a:ext cx="10515600" cy="5395913"/>
          </a:xfrm>
        </p:spPr>
        <p:txBody>
          <a:bodyPr>
            <a:normAutofit/>
          </a:bodyPr>
          <a:lstStyle/>
          <a:p>
            <a:r>
              <a:rPr lang="en-US" sz="2000" b="0" i="0" dirty="0">
                <a:solidFill>
                  <a:srgbClr val="374151"/>
                </a:solidFill>
                <a:effectLst/>
                <a:latin typeface="Söhne"/>
              </a:rPr>
              <a:t>The Spring JDBC Template is a part of the Spring Framework's JDBC (Java Database Connectivity) module.</a:t>
            </a:r>
          </a:p>
          <a:p>
            <a:r>
              <a:rPr lang="en-US" sz="2000" dirty="0">
                <a:solidFill>
                  <a:srgbClr val="333333"/>
                </a:solidFill>
                <a:latin typeface="inter-regular"/>
              </a:rPr>
              <a:t>It </a:t>
            </a:r>
            <a:r>
              <a:rPr lang="en-US" sz="2000" b="0" i="0" dirty="0">
                <a:solidFill>
                  <a:srgbClr val="333333"/>
                </a:solidFill>
                <a:effectLst/>
                <a:latin typeface="inter-regular"/>
              </a:rPr>
              <a:t>is a powerful mechanism to connect to the database and execute SQL queries. </a:t>
            </a:r>
          </a:p>
          <a:p>
            <a:r>
              <a:rPr lang="en-US" sz="2000" dirty="0">
                <a:solidFill>
                  <a:srgbClr val="374151"/>
                </a:solidFill>
                <a:latin typeface="Söhne"/>
              </a:rPr>
              <a:t>It </a:t>
            </a:r>
            <a:r>
              <a:rPr lang="en-US" sz="2000" b="0" i="0" dirty="0">
                <a:solidFill>
                  <a:srgbClr val="374151"/>
                </a:solidFill>
                <a:effectLst/>
                <a:latin typeface="Söhne"/>
              </a:rPr>
              <a:t>provides a simplified way to access relational databases from Java applications. </a:t>
            </a:r>
            <a:endParaRPr lang="en-US" sz="2000" b="0" i="0" dirty="0">
              <a:solidFill>
                <a:srgbClr val="333333"/>
              </a:solidFill>
              <a:effectLst/>
              <a:latin typeface="inter-regular"/>
            </a:endParaRPr>
          </a:p>
          <a:p>
            <a:r>
              <a:rPr lang="en-US" sz="2000" b="0" i="0" dirty="0">
                <a:solidFill>
                  <a:srgbClr val="333333"/>
                </a:solidFill>
                <a:effectLst/>
                <a:latin typeface="inter-regular"/>
              </a:rPr>
              <a:t>It internally uses JDBC </a:t>
            </a:r>
            <a:r>
              <a:rPr lang="en-US" sz="2000" b="0" i="0" dirty="0" err="1">
                <a:solidFill>
                  <a:srgbClr val="333333"/>
                </a:solidFill>
                <a:effectLst/>
                <a:latin typeface="inter-regular"/>
              </a:rPr>
              <a:t>api</a:t>
            </a:r>
            <a:r>
              <a:rPr lang="en-US" sz="2000" b="0" i="0" dirty="0">
                <a:solidFill>
                  <a:srgbClr val="333333"/>
                </a:solidFill>
                <a:effectLst/>
                <a:latin typeface="inter-regular"/>
              </a:rPr>
              <a:t>, but eliminates a lot of problems of JDBC API.</a:t>
            </a:r>
          </a:p>
          <a:p>
            <a:r>
              <a:rPr lang="en-US" sz="2000" dirty="0">
                <a:solidFill>
                  <a:srgbClr val="374151"/>
                </a:solidFill>
                <a:latin typeface="Söhne"/>
              </a:rPr>
              <a:t>It </a:t>
            </a:r>
            <a:r>
              <a:rPr lang="en-US" sz="2000" b="0" i="0" dirty="0">
                <a:solidFill>
                  <a:srgbClr val="374151"/>
                </a:solidFill>
                <a:effectLst/>
                <a:latin typeface="Söhne"/>
              </a:rPr>
              <a:t> is an abstraction layer that provides a consistent programming interface to work with databases, irrespective of the underlying database vendor.</a:t>
            </a:r>
            <a:endParaRPr lang="en-US" sz="2000" b="0" i="0" dirty="0">
              <a:solidFill>
                <a:srgbClr val="273239"/>
              </a:solidFill>
              <a:effectLst/>
              <a:latin typeface="urw-din"/>
            </a:endParaRPr>
          </a:p>
          <a:p>
            <a:r>
              <a:rPr lang="en-US" sz="2000" b="0" i="0" dirty="0">
                <a:solidFill>
                  <a:srgbClr val="273239"/>
                </a:solidFill>
                <a:effectLst/>
                <a:latin typeface="urw-din"/>
              </a:rPr>
              <a:t>Helps the users in handling errors in an easy and efficient manner. </a:t>
            </a:r>
          </a:p>
          <a:p>
            <a:r>
              <a:rPr lang="en-US" sz="2000" b="0" i="0" dirty="0">
                <a:solidFill>
                  <a:srgbClr val="273239"/>
                </a:solidFill>
                <a:effectLst/>
                <a:latin typeface="urw-din"/>
              </a:rPr>
              <a:t>The JDBC programming code can be reduced when this abstraction layer is implemented in a Web application. </a:t>
            </a:r>
          </a:p>
          <a:p>
            <a:r>
              <a:rPr lang="en-US" sz="2000" b="0" i="0" dirty="0">
                <a:solidFill>
                  <a:srgbClr val="273239"/>
                </a:solidFill>
                <a:effectLst/>
                <a:latin typeface="urw-din"/>
              </a:rPr>
              <a:t>This layer handles exceptions such as </a:t>
            </a:r>
            <a:r>
              <a:rPr lang="en-US" sz="2000" b="0" i="0" dirty="0" err="1">
                <a:solidFill>
                  <a:srgbClr val="273239"/>
                </a:solidFill>
                <a:effectLst/>
                <a:latin typeface="urw-din"/>
              </a:rPr>
              <a:t>DriverNotFound</a:t>
            </a:r>
            <a:r>
              <a:rPr lang="en-US" sz="2000" b="0" i="0" dirty="0">
                <a:solidFill>
                  <a:srgbClr val="273239"/>
                </a:solidFill>
                <a:effectLst/>
                <a:latin typeface="urw-din"/>
              </a:rPr>
              <a:t>. All </a:t>
            </a:r>
            <a:r>
              <a:rPr lang="en-US" sz="2000" b="0" i="0" dirty="0" err="1">
                <a:solidFill>
                  <a:srgbClr val="273239"/>
                </a:solidFill>
                <a:effectLst/>
                <a:latin typeface="urw-din"/>
              </a:rPr>
              <a:t>SQLExceptions</a:t>
            </a:r>
            <a:r>
              <a:rPr lang="en-US" sz="2000" b="0" i="0" dirty="0">
                <a:solidFill>
                  <a:srgbClr val="273239"/>
                </a:solidFill>
                <a:effectLst/>
                <a:latin typeface="urw-din"/>
              </a:rPr>
              <a:t> are translated into the </a:t>
            </a:r>
            <a:r>
              <a:rPr lang="en-US" sz="2000" b="0" i="0" dirty="0" err="1">
                <a:solidFill>
                  <a:srgbClr val="273239"/>
                </a:solidFill>
                <a:effectLst/>
                <a:latin typeface="urw-din"/>
              </a:rPr>
              <a:t>DataAccessException</a:t>
            </a:r>
            <a:r>
              <a:rPr lang="en-US" sz="2000" b="0" i="0" dirty="0">
                <a:solidFill>
                  <a:srgbClr val="273239"/>
                </a:solidFill>
                <a:effectLst/>
                <a:latin typeface="urw-din"/>
              </a:rPr>
              <a:t> class.</a:t>
            </a:r>
          </a:p>
          <a:p>
            <a:r>
              <a:rPr lang="en-US" sz="2000" b="0" i="0" dirty="0">
                <a:solidFill>
                  <a:srgbClr val="273239"/>
                </a:solidFill>
                <a:effectLst/>
                <a:latin typeface="urw-din"/>
              </a:rPr>
              <a:t>Spring’s data access exception is not JDBC specific and hence Data Access Objects (DAO) are not bound to JDBC only.</a:t>
            </a:r>
          </a:p>
          <a:p>
            <a:endParaRPr lang="en-IN" sz="2400" dirty="0"/>
          </a:p>
        </p:txBody>
      </p:sp>
    </p:spTree>
    <p:extLst>
      <p:ext uri="{BB962C8B-B14F-4D97-AF65-F5344CB8AC3E}">
        <p14:creationId xmlns:p14="http://schemas.microsoft.com/office/powerpoint/2010/main" val="1620341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272C7-6AA3-42F6-8CE4-9EDCD125FC9E}"/>
              </a:ext>
            </a:extLst>
          </p:cNvPr>
          <p:cNvSpPr>
            <a:spLocks noGrp="1"/>
          </p:cNvSpPr>
          <p:nvPr>
            <p:ph type="title"/>
          </p:nvPr>
        </p:nvSpPr>
        <p:spPr/>
        <p:txBody>
          <a:bodyPr/>
          <a:lstStyle/>
          <a:p>
            <a:r>
              <a:rPr lang="en-IN" b="0" i="0" dirty="0">
                <a:solidFill>
                  <a:srgbClr val="610B38"/>
                </a:solidFill>
                <a:effectLst/>
                <a:latin typeface="erdana"/>
              </a:rPr>
              <a:t>Spring </a:t>
            </a:r>
            <a:r>
              <a:rPr lang="en-IN" b="0" i="0" dirty="0" err="1">
                <a:solidFill>
                  <a:srgbClr val="610B38"/>
                </a:solidFill>
                <a:effectLst/>
                <a:latin typeface="erdana"/>
              </a:rPr>
              <a:t>NamedParameterJdbcTemplate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DB3638B-FABC-4124-8328-97F0415B1192}"/>
              </a:ext>
            </a:extLst>
          </p:cNvPr>
          <p:cNvSpPr>
            <a:spLocks noGrp="1"/>
          </p:cNvSpPr>
          <p:nvPr>
            <p:ph idx="1"/>
          </p:nvPr>
        </p:nvSpPr>
        <p:spPr>
          <a:xfrm>
            <a:off x="838200" y="1377950"/>
            <a:ext cx="10515600" cy="4351338"/>
          </a:xfrm>
        </p:spPr>
        <p:txBody>
          <a:bodyPr>
            <a:normAutofit fontScale="85000" lnSpcReduction="10000"/>
          </a:bodyPr>
          <a:lstStyle/>
          <a:p>
            <a:r>
              <a:rPr lang="en-US" b="0" i="0" dirty="0">
                <a:solidFill>
                  <a:srgbClr val="333333"/>
                </a:solidFill>
                <a:effectLst/>
                <a:latin typeface="inter-regular"/>
              </a:rPr>
              <a:t>It provides another way to insert data by named parameter.</a:t>
            </a:r>
          </a:p>
          <a:p>
            <a:r>
              <a:rPr lang="en-US" b="0" i="0" dirty="0">
                <a:solidFill>
                  <a:srgbClr val="333333"/>
                </a:solidFill>
                <a:effectLst/>
                <a:latin typeface="inter-regular"/>
              </a:rPr>
              <a:t>we use names instead of ?(question mark). So it is better to remember the data for the column.</a:t>
            </a:r>
          </a:p>
          <a:p>
            <a:r>
              <a:rPr lang="en-US" b="0" i="0" dirty="0">
                <a:solidFill>
                  <a:srgbClr val="374151"/>
                </a:solidFill>
                <a:effectLst/>
                <a:latin typeface="Söhne"/>
              </a:rPr>
              <a:t>It is a class provided by the Spring Framework that extends the functionality of </a:t>
            </a:r>
            <a:r>
              <a:rPr lang="en-US" b="0" i="0" dirty="0" err="1">
                <a:solidFill>
                  <a:srgbClr val="374151"/>
                </a:solidFill>
                <a:effectLst/>
                <a:latin typeface="Söhne"/>
              </a:rPr>
              <a:t>JdbcTemplate</a:t>
            </a:r>
            <a:r>
              <a:rPr lang="en-US" b="0" i="0" dirty="0">
                <a:solidFill>
                  <a:srgbClr val="374151"/>
                </a:solidFill>
                <a:effectLst/>
                <a:latin typeface="Söhne"/>
              </a:rPr>
              <a:t> by allowing named parameters in SQL queries instead of just using placeholders (?). This makes the SQL queries more readable and easier to maintain, especially when dealing with complex queries with many parameters.</a:t>
            </a:r>
          </a:p>
          <a:p>
            <a:r>
              <a:rPr lang="en-US" b="0" i="0" dirty="0">
                <a:solidFill>
                  <a:srgbClr val="374151"/>
                </a:solidFill>
                <a:effectLst/>
                <a:latin typeface="Söhne"/>
              </a:rPr>
              <a:t>It also supports other operations such as updates, inserts, deletes, and stored procedure calls, all with named parameters. </a:t>
            </a:r>
          </a:p>
          <a:p>
            <a:r>
              <a:rPr lang="en-US" b="0" i="0" dirty="0">
                <a:solidFill>
                  <a:srgbClr val="374151"/>
                </a:solidFill>
                <a:effectLst/>
                <a:latin typeface="Söhne"/>
              </a:rPr>
              <a:t>To use this, you need to create an instance of it by passing in a </a:t>
            </a:r>
            <a:r>
              <a:rPr lang="en-US" b="0" i="0" dirty="0" err="1">
                <a:solidFill>
                  <a:srgbClr val="374151"/>
                </a:solidFill>
                <a:effectLst/>
                <a:latin typeface="Söhne"/>
              </a:rPr>
              <a:t>DataSource</a:t>
            </a:r>
            <a:r>
              <a:rPr lang="en-US" b="0" i="0" dirty="0">
                <a:solidFill>
                  <a:srgbClr val="374151"/>
                </a:solidFill>
                <a:effectLst/>
                <a:latin typeface="Söhne"/>
              </a:rPr>
              <a:t> object.</a:t>
            </a:r>
          </a:p>
          <a:p>
            <a:r>
              <a:rPr lang="en-US" b="0" i="0" dirty="0">
                <a:solidFill>
                  <a:srgbClr val="374151"/>
                </a:solidFill>
                <a:effectLst/>
                <a:latin typeface="Söhne"/>
              </a:rPr>
              <a:t>Once you have an instance, you can use it to execute SQL queries that contain named parameters.</a:t>
            </a:r>
            <a:endParaRPr lang="en-IN" dirty="0"/>
          </a:p>
        </p:txBody>
      </p:sp>
    </p:spTree>
    <p:extLst>
      <p:ext uri="{BB962C8B-B14F-4D97-AF65-F5344CB8AC3E}">
        <p14:creationId xmlns:p14="http://schemas.microsoft.com/office/powerpoint/2010/main" val="2719877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5526-3CEA-4033-B505-98B0FF2B8433}"/>
              </a:ext>
            </a:extLst>
          </p:cNvPr>
          <p:cNvSpPr>
            <a:spLocks noGrp="1"/>
          </p:cNvSpPr>
          <p:nvPr>
            <p:ph type="title"/>
          </p:nvPr>
        </p:nvSpPr>
        <p:spPr/>
        <p:txBody>
          <a:bodyPr/>
          <a:lstStyle/>
          <a:p>
            <a:r>
              <a:rPr lang="en-IN" b="0" i="0" dirty="0" err="1">
                <a:solidFill>
                  <a:srgbClr val="000000"/>
                </a:solidFill>
                <a:effectLst/>
                <a:latin typeface="inter-regular"/>
              </a:rPr>
              <a:t>SimpleJdbcTemplate</a:t>
            </a:r>
            <a:br>
              <a:rPr lang="en-IN" b="0" i="0" dirty="0">
                <a:solidFill>
                  <a:srgbClr val="000000"/>
                </a:solidFill>
                <a:effectLst/>
                <a:latin typeface="inter-regular"/>
              </a:rPr>
            </a:br>
            <a:endParaRPr lang="en-IN" dirty="0"/>
          </a:p>
        </p:txBody>
      </p:sp>
      <p:sp>
        <p:nvSpPr>
          <p:cNvPr id="3" name="Content Placeholder 2">
            <a:extLst>
              <a:ext uri="{FF2B5EF4-FFF2-40B4-BE49-F238E27FC236}">
                <a16:creationId xmlns:a16="http://schemas.microsoft.com/office/drawing/2014/main" id="{40EBF76E-8295-4316-BDA5-DB6334DCBD34}"/>
              </a:ext>
            </a:extLst>
          </p:cNvPr>
          <p:cNvSpPr>
            <a:spLocks noGrp="1"/>
          </p:cNvSpPr>
          <p:nvPr>
            <p:ph idx="1"/>
          </p:nvPr>
        </p:nvSpPr>
        <p:spPr/>
        <p:txBody>
          <a:bodyPr/>
          <a:lstStyle/>
          <a:p>
            <a:r>
              <a:rPr lang="en-US" b="0" i="0" dirty="0">
                <a:solidFill>
                  <a:srgbClr val="374151"/>
                </a:solidFill>
                <a:effectLst/>
                <a:latin typeface="Söhne"/>
              </a:rPr>
              <a:t>Class provided by the Spring Framework in earlier versions (before Spring 3.1) that acted as a simpler version of the </a:t>
            </a:r>
            <a:r>
              <a:rPr lang="en-US" b="0" i="0" dirty="0" err="1">
                <a:solidFill>
                  <a:srgbClr val="374151"/>
                </a:solidFill>
                <a:effectLst/>
                <a:latin typeface="Söhne"/>
              </a:rPr>
              <a:t>JdbcTemplate</a:t>
            </a:r>
            <a:r>
              <a:rPr lang="en-US" b="0" i="0" dirty="0">
                <a:solidFill>
                  <a:srgbClr val="374151"/>
                </a:solidFill>
                <a:effectLst/>
                <a:latin typeface="Söhne"/>
              </a:rPr>
              <a:t>. </a:t>
            </a:r>
          </a:p>
          <a:p>
            <a:r>
              <a:rPr lang="en-US" b="0" i="0" dirty="0">
                <a:solidFill>
                  <a:srgbClr val="374151"/>
                </a:solidFill>
                <a:effectLst/>
                <a:latin typeface="Söhne"/>
              </a:rPr>
              <a:t>It provided a more concise and fluent API for executing database operations using JDBC.</a:t>
            </a:r>
          </a:p>
          <a:p>
            <a:r>
              <a:rPr lang="en-US" dirty="0">
                <a:solidFill>
                  <a:srgbClr val="374151"/>
                </a:solidFill>
                <a:latin typeface="Söhne"/>
              </a:rPr>
              <a:t>It </a:t>
            </a:r>
            <a:r>
              <a:rPr lang="en-US" b="0" i="0" dirty="0">
                <a:solidFill>
                  <a:srgbClr val="374151"/>
                </a:solidFill>
                <a:effectLst/>
                <a:latin typeface="Söhne"/>
              </a:rPr>
              <a:t> also supports other operations such as updates, inserts, deletes, and stored procedure calls.</a:t>
            </a:r>
            <a:endParaRPr lang="en-IN" dirty="0"/>
          </a:p>
        </p:txBody>
      </p:sp>
    </p:spTree>
    <p:extLst>
      <p:ext uri="{BB962C8B-B14F-4D97-AF65-F5344CB8AC3E}">
        <p14:creationId xmlns:p14="http://schemas.microsoft.com/office/powerpoint/2010/main" val="4179634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63CD9-9E27-41F4-8601-0F01D0CFDAD0}"/>
              </a:ext>
            </a:extLst>
          </p:cNvPr>
          <p:cNvSpPr>
            <a:spLocks noGrp="1"/>
          </p:cNvSpPr>
          <p:nvPr>
            <p:ph type="title"/>
          </p:nvPr>
        </p:nvSpPr>
        <p:spPr/>
        <p:txBody>
          <a:bodyPr/>
          <a:lstStyle/>
          <a:p>
            <a:r>
              <a:rPr lang="en-IN" b="0" i="0" dirty="0" err="1">
                <a:solidFill>
                  <a:srgbClr val="000000"/>
                </a:solidFill>
                <a:effectLst/>
                <a:latin typeface="inter-regular"/>
              </a:rPr>
              <a:t>SimpleJdbcInsert</a:t>
            </a:r>
            <a:r>
              <a:rPr lang="en-IN" b="0" i="0" dirty="0">
                <a:solidFill>
                  <a:srgbClr val="000000"/>
                </a:solidFill>
                <a:effectLst/>
                <a:latin typeface="inter-regular"/>
              </a:rPr>
              <a:t> and </a:t>
            </a:r>
            <a:r>
              <a:rPr lang="en-IN" b="0" i="0" dirty="0" err="1">
                <a:solidFill>
                  <a:srgbClr val="000000"/>
                </a:solidFill>
                <a:effectLst/>
                <a:latin typeface="inter-regular"/>
              </a:rPr>
              <a:t>SimpleJdbcCal</a:t>
            </a:r>
            <a:endParaRPr lang="en-IN" dirty="0"/>
          </a:p>
        </p:txBody>
      </p:sp>
      <p:sp>
        <p:nvSpPr>
          <p:cNvPr id="3" name="Content Placeholder 2">
            <a:extLst>
              <a:ext uri="{FF2B5EF4-FFF2-40B4-BE49-F238E27FC236}">
                <a16:creationId xmlns:a16="http://schemas.microsoft.com/office/drawing/2014/main" id="{9E935FD4-DA93-4523-AA69-F50F34757AAA}"/>
              </a:ext>
            </a:extLst>
          </p:cNvPr>
          <p:cNvSpPr>
            <a:spLocks noGrp="1"/>
          </p:cNvSpPr>
          <p:nvPr>
            <p:ph idx="1"/>
          </p:nvPr>
        </p:nvSpPr>
        <p:spPr>
          <a:xfrm>
            <a:off x="838200" y="1514475"/>
            <a:ext cx="10515600" cy="4662488"/>
          </a:xfrm>
        </p:spPr>
        <p:txBody>
          <a:bodyPr>
            <a:normAutofit fontScale="92500"/>
          </a:bodyPr>
          <a:lstStyle/>
          <a:p>
            <a:pPr algn="l"/>
            <a:endParaRPr lang="en-US" b="0" i="0" dirty="0">
              <a:solidFill>
                <a:srgbClr val="374151"/>
              </a:solidFill>
              <a:effectLst/>
              <a:latin typeface="Söhne"/>
            </a:endParaRPr>
          </a:p>
          <a:p>
            <a:pPr algn="l"/>
            <a:r>
              <a:rPr lang="en-US" b="0" i="0" dirty="0" err="1">
                <a:solidFill>
                  <a:srgbClr val="374151"/>
                </a:solidFill>
                <a:effectLst/>
                <a:latin typeface="Söhne"/>
              </a:rPr>
              <a:t>SimpleJdbcInsert</a:t>
            </a:r>
            <a:r>
              <a:rPr lang="en-US" b="0" i="0" dirty="0">
                <a:solidFill>
                  <a:srgbClr val="374151"/>
                </a:solidFill>
                <a:effectLst/>
                <a:latin typeface="Söhne"/>
              </a:rPr>
              <a:t> and </a:t>
            </a:r>
            <a:r>
              <a:rPr lang="en-US" b="0" i="0" dirty="0" err="1">
                <a:solidFill>
                  <a:srgbClr val="374151"/>
                </a:solidFill>
                <a:effectLst/>
                <a:latin typeface="Söhne"/>
              </a:rPr>
              <a:t>SimpleJdbcCall</a:t>
            </a:r>
            <a:r>
              <a:rPr lang="en-US" b="0" i="0" dirty="0">
                <a:solidFill>
                  <a:srgbClr val="374151"/>
                </a:solidFill>
                <a:effectLst/>
                <a:latin typeface="Söhne"/>
              </a:rPr>
              <a:t> are classes provided by the Spring Framework that simplify the process of inserting data into a database and calling stored procedures respectively.</a:t>
            </a:r>
            <a:endParaRPr lang="en-US" dirty="0">
              <a:solidFill>
                <a:srgbClr val="374151"/>
              </a:solidFill>
              <a:latin typeface="Söhne"/>
            </a:endParaRPr>
          </a:p>
          <a:p>
            <a:pPr algn="l"/>
            <a:r>
              <a:rPr lang="en-US" b="0" i="0" dirty="0" err="1">
                <a:solidFill>
                  <a:srgbClr val="374151"/>
                </a:solidFill>
                <a:effectLst/>
                <a:latin typeface="Söhne"/>
              </a:rPr>
              <a:t>SimpleJdbcInsert</a:t>
            </a:r>
            <a:r>
              <a:rPr lang="en-US" b="0" i="0" dirty="0">
                <a:solidFill>
                  <a:srgbClr val="374151"/>
                </a:solidFill>
                <a:effectLst/>
                <a:latin typeface="Söhne"/>
              </a:rPr>
              <a:t>:</a:t>
            </a:r>
          </a:p>
          <a:p>
            <a:pPr lvl="1"/>
            <a:r>
              <a:rPr lang="en-US" b="0" i="0" dirty="0" err="1">
                <a:solidFill>
                  <a:srgbClr val="374151"/>
                </a:solidFill>
                <a:effectLst/>
                <a:latin typeface="Söhne"/>
              </a:rPr>
              <a:t>SimpleJdbcInsert</a:t>
            </a:r>
            <a:r>
              <a:rPr lang="en-US" b="0" i="0" dirty="0">
                <a:solidFill>
                  <a:srgbClr val="374151"/>
                </a:solidFill>
                <a:effectLst/>
                <a:latin typeface="Söhne"/>
              </a:rPr>
              <a:t> provides a convenient way to insert data into a database without writing SQL queries explicitly. Instead of writing INSERT statements, you can use </a:t>
            </a:r>
            <a:r>
              <a:rPr lang="en-US" b="0" i="0" dirty="0" err="1">
                <a:solidFill>
                  <a:srgbClr val="374151"/>
                </a:solidFill>
                <a:effectLst/>
                <a:latin typeface="Söhne"/>
              </a:rPr>
              <a:t>SimpleJdbcInsert</a:t>
            </a:r>
            <a:r>
              <a:rPr lang="en-US" b="0" i="0" dirty="0">
                <a:solidFill>
                  <a:srgbClr val="374151"/>
                </a:solidFill>
                <a:effectLst/>
                <a:latin typeface="Söhne"/>
              </a:rPr>
              <a:t> to insert data into a table using a Map or a Bean object.</a:t>
            </a:r>
          </a:p>
          <a:p>
            <a:pPr algn="l"/>
            <a:r>
              <a:rPr lang="en-US" b="0" i="0" dirty="0" err="1">
                <a:solidFill>
                  <a:srgbClr val="374151"/>
                </a:solidFill>
                <a:effectLst/>
                <a:latin typeface="Söhne"/>
              </a:rPr>
              <a:t>SimpleJdbcCall</a:t>
            </a:r>
            <a:r>
              <a:rPr lang="en-US" b="0" i="0" dirty="0">
                <a:solidFill>
                  <a:srgbClr val="374151"/>
                </a:solidFill>
                <a:effectLst/>
                <a:latin typeface="Söhne"/>
              </a:rPr>
              <a:t>:</a:t>
            </a:r>
          </a:p>
          <a:p>
            <a:pPr lvl="1"/>
            <a:r>
              <a:rPr lang="en-US" b="0" i="0" dirty="0" err="1">
                <a:solidFill>
                  <a:srgbClr val="374151"/>
                </a:solidFill>
                <a:effectLst/>
                <a:latin typeface="Söhne"/>
              </a:rPr>
              <a:t>SimpleJdbcCall</a:t>
            </a:r>
            <a:r>
              <a:rPr lang="en-US" b="0" i="0" dirty="0">
                <a:solidFill>
                  <a:srgbClr val="374151"/>
                </a:solidFill>
                <a:effectLst/>
                <a:latin typeface="Söhne"/>
              </a:rPr>
              <a:t> provides a convenient way to call stored procedures 	without writing SQL queries explicitly. You can use </a:t>
            </a:r>
            <a:r>
              <a:rPr lang="en-US" b="0" i="0" dirty="0" err="1">
                <a:solidFill>
                  <a:srgbClr val="374151"/>
                </a:solidFill>
                <a:effectLst/>
                <a:latin typeface="Söhne"/>
              </a:rPr>
              <a:t>SimpleJdbcCall</a:t>
            </a:r>
            <a:r>
              <a:rPr lang="en-US" b="0" i="0" dirty="0">
                <a:solidFill>
                  <a:srgbClr val="374151"/>
                </a:solidFill>
                <a:effectLst/>
                <a:latin typeface="Söhne"/>
              </a:rPr>
              <a:t> to 	call a stored procedure with input parameters, output parameters, 	and a return value.</a:t>
            </a:r>
          </a:p>
          <a:p>
            <a:pPr lvl="1"/>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1480382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66AA-C2D1-43A5-8B54-09D612221887}"/>
              </a:ext>
            </a:extLst>
          </p:cNvPr>
          <p:cNvSpPr>
            <a:spLocks noGrp="1"/>
          </p:cNvSpPr>
          <p:nvPr>
            <p:ph type="title"/>
          </p:nvPr>
        </p:nvSpPr>
        <p:spPr/>
        <p:txBody>
          <a:bodyPr/>
          <a:lstStyle/>
          <a:p>
            <a:r>
              <a:rPr lang="en-IN" b="0" i="0" dirty="0">
                <a:solidFill>
                  <a:srgbClr val="610B38"/>
                </a:solidFill>
                <a:effectLst/>
                <a:latin typeface="erdana"/>
              </a:rPr>
              <a:t>Spring with ORM Frameworks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746F49D-0DD0-42B1-9314-C59DF86C34C9}"/>
              </a:ext>
            </a:extLst>
          </p:cNvPr>
          <p:cNvSpPr>
            <a:spLocks noGrp="1"/>
          </p:cNvSpPr>
          <p:nvPr>
            <p:ph idx="1"/>
          </p:nvPr>
        </p:nvSpPr>
        <p:spPr>
          <a:xfrm>
            <a:off x="838200" y="1419225"/>
            <a:ext cx="10515600" cy="4757738"/>
          </a:xfrm>
        </p:spPr>
        <p:txBody>
          <a:bodyPr>
            <a:normAutofit/>
          </a:bodyPr>
          <a:lstStyle/>
          <a:p>
            <a:r>
              <a:rPr lang="en-IN" sz="2000" b="0" i="0" dirty="0">
                <a:solidFill>
                  <a:srgbClr val="333333"/>
                </a:solidFill>
                <a:effectLst/>
              </a:rPr>
              <a:t>Spring provides API to easily integrate Spring with ORM frameworks such as Hibernate, JPA(Java Persistence API), JDO(Java Data Objects), Oracle Toplink and </a:t>
            </a:r>
            <a:r>
              <a:rPr lang="en-IN" sz="2000" b="0" i="0" dirty="0" err="1">
                <a:solidFill>
                  <a:srgbClr val="333333"/>
                </a:solidFill>
                <a:effectLst/>
              </a:rPr>
              <a:t>iBATIS</a:t>
            </a:r>
            <a:r>
              <a:rPr lang="en-IN" sz="2000" b="0" i="0" dirty="0">
                <a:solidFill>
                  <a:srgbClr val="333333"/>
                </a:solidFill>
                <a:effectLst/>
              </a:rPr>
              <a:t>.</a:t>
            </a:r>
          </a:p>
          <a:p>
            <a:pPr algn="l" fontAlgn="base">
              <a:buFont typeface="Arial" panose="020B0604020202020204" pitchFamily="34" charset="0"/>
              <a:buChar char="•"/>
            </a:pPr>
            <a:r>
              <a:rPr lang="en-US" sz="2000" b="0" i="0" dirty="0">
                <a:solidFill>
                  <a:srgbClr val="273239"/>
                </a:solidFill>
                <a:effectLst/>
              </a:rPr>
              <a:t>The Spring ORM module is used for accessing data from databases in an application. </a:t>
            </a:r>
          </a:p>
          <a:p>
            <a:pPr algn="l" fontAlgn="base">
              <a:buFont typeface="Arial" panose="020B0604020202020204" pitchFamily="34" charset="0"/>
              <a:buChar char="•"/>
            </a:pPr>
            <a:r>
              <a:rPr lang="en-US" sz="2000" b="0" i="0" dirty="0">
                <a:solidFill>
                  <a:srgbClr val="273239"/>
                </a:solidFill>
                <a:effectLst/>
              </a:rPr>
              <a:t>It provides APIs for manipulating databases with JDO, Hibernate, and </a:t>
            </a:r>
            <a:r>
              <a:rPr lang="en-US" sz="2000" b="0" i="0" dirty="0" err="1">
                <a:solidFill>
                  <a:srgbClr val="273239"/>
                </a:solidFill>
                <a:effectLst/>
              </a:rPr>
              <a:t>iBatis</a:t>
            </a:r>
            <a:r>
              <a:rPr lang="en-US" sz="2000" b="0" i="0" dirty="0">
                <a:solidFill>
                  <a:srgbClr val="273239"/>
                </a:solidFill>
                <a:effectLst/>
              </a:rPr>
              <a:t>. </a:t>
            </a:r>
          </a:p>
          <a:p>
            <a:pPr algn="l" fontAlgn="base">
              <a:buFont typeface="Arial" panose="020B0604020202020204" pitchFamily="34" charset="0"/>
              <a:buChar char="•"/>
            </a:pPr>
            <a:r>
              <a:rPr lang="en-US" sz="2000" b="0" i="0" dirty="0">
                <a:solidFill>
                  <a:srgbClr val="273239"/>
                </a:solidFill>
                <a:effectLst/>
              </a:rPr>
              <a:t>Spring ORM supports DAO, which provides a convenient way to build the following DAOs-based ORM solutions:</a:t>
            </a:r>
          </a:p>
          <a:p>
            <a:pPr algn="l" fontAlgn="base">
              <a:buFont typeface="Arial" panose="020B0604020202020204" pitchFamily="34" charset="0"/>
              <a:buChar char="•"/>
            </a:pPr>
            <a:endParaRPr lang="en-US" sz="2000" b="0" i="0" dirty="0">
              <a:solidFill>
                <a:srgbClr val="273239"/>
              </a:solidFill>
              <a:effectLst/>
            </a:endParaRPr>
          </a:p>
          <a:p>
            <a:pPr lvl="2" fontAlgn="base"/>
            <a:r>
              <a:rPr lang="en-US" b="0" i="0" dirty="0">
                <a:solidFill>
                  <a:srgbClr val="273239"/>
                </a:solidFill>
                <a:effectLst/>
                <a:latin typeface="urw-din"/>
              </a:rPr>
              <a:t>Simple declarative transaction management</a:t>
            </a:r>
          </a:p>
          <a:p>
            <a:pPr lvl="2" fontAlgn="base"/>
            <a:r>
              <a:rPr lang="en-US" b="0" i="0" dirty="0">
                <a:solidFill>
                  <a:srgbClr val="273239"/>
                </a:solidFill>
                <a:effectLst/>
                <a:latin typeface="urw-din"/>
              </a:rPr>
              <a:t>Transparent exception handling</a:t>
            </a:r>
          </a:p>
          <a:p>
            <a:pPr lvl="2" fontAlgn="base"/>
            <a:r>
              <a:rPr lang="en-US" b="0" i="0" dirty="0">
                <a:solidFill>
                  <a:srgbClr val="273239"/>
                </a:solidFill>
                <a:effectLst/>
                <a:latin typeface="urw-din"/>
              </a:rPr>
              <a:t>Thread-safe, lightweight template classes</a:t>
            </a:r>
          </a:p>
          <a:p>
            <a:pPr lvl="2" fontAlgn="base"/>
            <a:r>
              <a:rPr lang="en-US" b="0" i="0" dirty="0">
                <a:solidFill>
                  <a:srgbClr val="273239"/>
                </a:solidFill>
                <a:effectLst/>
                <a:latin typeface="urw-din"/>
              </a:rPr>
              <a:t>DAO support classes</a:t>
            </a:r>
          </a:p>
          <a:p>
            <a:pPr lvl="2" fontAlgn="base"/>
            <a:r>
              <a:rPr lang="en-US" b="0" i="0" dirty="0">
                <a:solidFill>
                  <a:srgbClr val="273239"/>
                </a:solidFill>
                <a:effectLst/>
                <a:latin typeface="urw-din"/>
              </a:rPr>
              <a:t>Resource management</a:t>
            </a:r>
          </a:p>
          <a:p>
            <a:endParaRPr lang="en-IN" dirty="0"/>
          </a:p>
        </p:txBody>
      </p:sp>
    </p:spTree>
    <p:extLst>
      <p:ext uri="{BB962C8B-B14F-4D97-AF65-F5344CB8AC3E}">
        <p14:creationId xmlns:p14="http://schemas.microsoft.com/office/powerpoint/2010/main" val="1625216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B5E9CC-E9DF-4E28-89DD-251F0E1A2E4D}"/>
              </a:ext>
            </a:extLst>
          </p:cNvPr>
          <p:cNvSpPr>
            <a:spLocks noGrp="1"/>
          </p:cNvSpPr>
          <p:nvPr>
            <p:ph idx="1"/>
          </p:nvPr>
        </p:nvSpPr>
        <p:spPr/>
        <p:txBody>
          <a:bodyPr/>
          <a:lstStyle/>
          <a:p>
            <a:pPr algn="l"/>
            <a:r>
              <a:rPr lang="en-IN" b="0" i="0" dirty="0">
                <a:solidFill>
                  <a:srgbClr val="374151"/>
                </a:solidFill>
                <a:effectLst/>
                <a:latin typeface="Söhne"/>
              </a:rPr>
              <a:t>Spring Framework provides excellent support for Object-Relational Mapping (ORM) frameworks such as Hibernate, JPA (Java Persistence API), and </a:t>
            </a:r>
            <a:r>
              <a:rPr lang="en-IN" b="0" i="0" dirty="0" err="1">
                <a:solidFill>
                  <a:srgbClr val="374151"/>
                </a:solidFill>
                <a:effectLst/>
                <a:latin typeface="Söhne"/>
              </a:rPr>
              <a:t>MyBatis</a:t>
            </a:r>
            <a:r>
              <a:rPr lang="en-IN" b="0" i="0" dirty="0">
                <a:solidFill>
                  <a:srgbClr val="374151"/>
                </a:solidFill>
                <a:effectLst/>
                <a:latin typeface="Söhne"/>
              </a:rPr>
              <a:t>. ORM frameworks help developers to work with relational databases using object-oriented programming paradigms.</a:t>
            </a:r>
          </a:p>
          <a:p>
            <a:pPr marL="0" indent="0">
              <a:buNone/>
            </a:pPr>
            <a:endParaRPr lang="en-IN" dirty="0"/>
          </a:p>
        </p:txBody>
      </p:sp>
    </p:spTree>
    <p:extLst>
      <p:ext uri="{BB962C8B-B14F-4D97-AF65-F5344CB8AC3E}">
        <p14:creationId xmlns:p14="http://schemas.microsoft.com/office/powerpoint/2010/main" val="3124818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178E-BD62-4AB9-AABA-5B621561FC43}"/>
              </a:ext>
            </a:extLst>
          </p:cNvPr>
          <p:cNvSpPr>
            <a:spLocks noGrp="1"/>
          </p:cNvSpPr>
          <p:nvPr>
            <p:ph type="title"/>
          </p:nvPr>
        </p:nvSpPr>
        <p:spPr>
          <a:xfrm>
            <a:off x="838200" y="127000"/>
            <a:ext cx="10515600" cy="111125"/>
          </a:xfrm>
        </p:spPr>
        <p:txBody>
          <a:bodyPr>
            <a:noAutofit/>
          </a:bodyPr>
          <a:lstStyle/>
          <a:p>
            <a:r>
              <a:rPr lang="en-US" sz="1200" b="0" i="0" dirty="0">
                <a:solidFill>
                  <a:srgbClr val="374151"/>
                </a:solidFill>
                <a:effectLst/>
                <a:latin typeface="Söhne"/>
              </a:rPr>
              <a:t>Here's an example of using Hibernate with Spring to perform database operations:</a:t>
            </a:r>
            <a:endParaRPr lang="en-IN" sz="1200" dirty="0"/>
          </a:p>
        </p:txBody>
      </p:sp>
      <p:sp>
        <p:nvSpPr>
          <p:cNvPr id="3" name="Content Placeholder 2">
            <a:extLst>
              <a:ext uri="{FF2B5EF4-FFF2-40B4-BE49-F238E27FC236}">
                <a16:creationId xmlns:a16="http://schemas.microsoft.com/office/drawing/2014/main" id="{1E43E5B7-48B4-420E-AC97-72B24ACCA373}"/>
              </a:ext>
            </a:extLst>
          </p:cNvPr>
          <p:cNvSpPr>
            <a:spLocks noGrp="1"/>
          </p:cNvSpPr>
          <p:nvPr>
            <p:ph idx="1"/>
          </p:nvPr>
        </p:nvSpPr>
        <p:spPr>
          <a:xfrm>
            <a:off x="838200" y="371475"/>
            <a:ext cx="10515600" cy="5805488"/>
          </a:xfrm>
        </p:spPr>
        <p:txBody>
          <a:bodyPr>
            <a:normAutofit fontScale="25000" lnSpcReduction="20000"/>
          </a:bodyPr>
          <a:lstStyle/>
          <a:p>
            <a:pPr marL="0" indent="0">
              <a:lnSpc>
                <a:spcPct val="120000"/>
              </a:lnSpc>
              <a:buNone/>
            </a:pPr>
            <a:r>
              <a:rPr lang="en-IN" dirty="0"/>
              <a:t>@Repository</a:t>
            </a:r>
          </a:p>
          <a:p>
            <a:pPr marL="0" indent="0">
              <a:lnSpc>
                <a:spcPct val="120000"/>
              </a:lnSpc>
              <a:buNone/>
            </a:pPr>
            <a:r>
              <a:rPr lang="en-IN" dirty="0"/>
              <a:t>public class </a:t>
            </a:r>
            <a:r>
              <a:rPr lang="en-IN" dirty="0" err="1"/>
              <a:t>PersonRepositoryImpl</a:t>
            </a:r>
            <a:r>
              <a:rPr lang="en-IN" dirty="0"/>
              <a:t> implements </a:t>
            </a:r>
            <a:r>
              <a:rPr lang="en-IN" dirty="0" err="1"/>
              <a:t>PersonRepository</a:t>
            </a:r>
            <a:r>
              <a:rPr lang="en-IN" dirty="0"/>
              <a:t> {</a:t>
            </a:r>
          </a:p>
          <a:p>
            <a:pPr marL="0" indent="0">
              <a:lnSpc>
                <a:spcPct val="120000"/>
              </a:lnSpc>
              <a:buNone/>
            </a:pPr>
            <a:r>
              <a:rPr lang="en-IN" dirty="0"/>
              <a:t>   @Autowired</a:t>
            </a:r>
          </a:p>
          <a:p>
            <a:pPr marL="0" indent="0">
              <a:lnSpc>
                <a:spcPct val="120000"/>
              </a:lnSpc>
              <a:buNone/>
            </a:pPr>
            <a:r>
              <a:rPr lang="en-IN" dirty="0"/>
              <a:t>  private </a:t>
            </a:r>
            <a:r>
              <a:rPr lang="en-IN" dirty="0" err="1"/>
              <a:t>SessionFactory</a:t>
            </a:r>
            <a:r>
              <a:rPr lang="en-IN" dirty="0"/>
              <a:t> </a:t>
            </a:r>
            <a:r>
              <a:rPr lang="en-IN" dirty="0" err="1"/>
              <a:t>sessionFactory</a:t>
            </a:r>
            <a:r>
              <a:rPr lang="en-IN" dirty="0"/>
              <a:t>;</a:t>
            </a:r>
          </a:p>
          <a:p>
            <a:pPr marL="0" indent="0">
              <a:lnSpc>
                <a:spcPct val="120000"/>
              </a:lnSpc>
              <a:buNone/>
            </a:pPr>
            <a:r>
              <a:rPr lang="en-IN" dirty="0"/>
              <a:t>@Override</a:t>
            </a:r>
          </a:p>
          <a:p>
            <a:pPr marL="0" indent="0">
              <a:lnSpc>
                <a:spcPct val="120000"/>
              </a:lnSpc>
              <a:buNone/>
            </a:pPr>
            <a:r>
              <a:rPr lang="en-IN" dirty="0"/>
              <a:t>  public void save(Person person) {</a:t>
            </a:r>
          </a:p>
          <a:p>
            <a:pPr marL="0" indent="0">
              <a:lnSpc>
                <a:spcPct val="120000"/>
              </a:lnSpc>
              <a:buNone/>
            </a:pPr>
            <a:r>
              <a:rPr lang="en-IN" dirty="0"/>
              <a:t> Session </a:t>
            </a:r>
            <a:r>
              <a:rPr lang="en-IN" dirty="0" err="1"/>
              <a:t>session</a:t>
            </a:r>
            <a:r>
              <a:rPr lang="en-IN" dirty="0"/>
              <a:t> = </a:t>
            </a:r>
            <a:r>
              <a:rPr lang="en-IN" dirty="0" err="1"/>
              <a:t>sessionFactory.getCurrentSession</a:t>
            </a:r>
            <a:r>
              <a:rPr lang="en-IN" dirty="0"/>
              <a:t>();</a:t>
            </a:r>
          </a:p>
          <a:p>
            <a:pPr marL="0" indent="0">
              <a:lnSpc>
                <a:spcPct val="120000"/>
              </a:lnSpc>
              <a:buNone/>
            </a:pPr>
            <a:r>
              <a:rPr lang="en-IN" dirty="0"/>
              <a:t> </a:t>
            </a:r>
            <a:r>
              <a:rPr lang="en-IN" dirty="0" err="1"/>
              <a:t>session.saveOrUpdate</a:t>
            </a:r>
            <a:r>
              <a:rPr lang="en-IN" dirty="0"/>
              <a:t>(person);</a:t>
            </a:r>
          </a:p>
          <a:p>
            <a:pPr marL="0" indent="0">
              <a:lnSpc>
                <a:spcPct val="120000"/>
              </a:lnSpc>
              <a:buNone/>
            </a:pPr>
            <a:r>
              <a:rPr lang="en-IN" dirty="0"/>
              <a:t>    }</a:t>
            </a:r>
          </a:p>
          <a:p>
            <a:pPr marL="0" indent="0">
              <a:buNone/>
            </a:pPr>
            <a:r>
              <a:rPr lang="en-IN" dirty="0"/>
              <a:t>  @Override</a:t>
            </a:r>
          </a:p>
          <a:p>
            <a:pPr marL="0" indent="0">
              <a:buNone/>
            </a:pPr>
            <a:r>
              <a:rPr lang="en-IN" dirty="0"/>
              <a:t>    public List&lt;Person&gt; </a:t>
            </a:r>
            <a:r>
              <a:rPr lang="en-IN" dirty="0" err="1"/>
              <a:t>findAll</a:t>
            </a:r>
            <a:r>
              <a:rPr lang="en-IN" dirty="0"/>
              <a:t>() {</a:t>
            </a:r>
          </a:p>
          <a:p>
            <a:pPr marL="0" indent="0">
              <a:buNone/>
            </a:pPr>
            <a:r>
              <a:rPr lang="en-IN" dirty="0"/>
              <a:t>   Session </a:t>
            </a:r>
            <a:r>
              <a:rPr lang="en-IN" dirty="0" err="1"/>
              <a:t>session</a:t>
            </a:r>
            <a:r>
              <a:rPr lang="en-IN" dirty="0"/>
              <a:t> = </a:t>
            </a:r>
            <a:r>
              <a:rPr lang="en-IN" dirty="0" err="1"/>
              <a:t>sessionFactory.getCurrentSession</a:t>
            </a:r>
            <a:r>
              <a:rPr lang="en-IN" dirty="0"/>
              <a:t>();</a:t>
            </a:r>
          </a:p>
          <a:p>
            <a:pPr marL="0" indent="0">
              <a:buNone/>
            </a:pPr>
            <a:r>
              <a:rPr lang="en-IN" dirty="0"/>
              <a:t>   </a:t>
            </a:r>
            <a:r>
              <a:rPr lang="en-IN" dirty="0" err="1"/>
              <a:t>CriteriaQuery</a:t>
            </a:r>
            <a:r>
              <a:rPr lang="en-IN" dirty="0"/>
              <a:t>&lt;Person&gt; query = </a:t>
            </a:r>
            <a:r>
              <a:rPr lang="en-IN" dirty="0" err="1"/>
              <a:t>session.getCriteriaBuilder</a:t>
            </a:r>
            <a:r>
              <a:rPr lang="en-IN" dirty="0"/>
              <a:t>().</a:t>
            </a:r>
            <a:r>
              <a:rPr lang="en-IN" dirty="0" err="1"/>
              <a:t>createQuery</a:t>
            </a:r>
            <a:r>
              <a:rPr lang="en-IN" dirty="0"/>
              <a:t>(</a:t>
            </a:r>
            <a:r>
              <a:rPr lang="en-IN" dirty="0" err="1"/>
              <a:t>Person.class</a:t>
            </a:r>
            <a:r>
              <a:rPr lang="en-IN" dirty="0"/>
              <a:t>);</a:t>
            </a:r>
          </a:p>
          <a:p>
            <a:pPr marL="0" indent="0">
              <a:buNone/>
            </a:pPr>
            <a:r>
              <a:rPr lang="en-IN" dirty="0"/>
              <a:t>   </a:t>
            </a:r>
            <a:r>
              <a:rPr lang="en-IN" dirty="0" err="1"/>
              <a:t>query.from</a:t>
            </a:r>
            <a:r>
              <a:rPr lang="en-IN" dirty="0"/>
              <a:t>(</a:t>
            </a:r>
            <a:r>
              <a:rPr lang="en-IN" dirty="0" err="1"/>
              <a:t>Person.class</a:t>
            </a:r>
            <a:r>
              <a:rPr lang="en-IN" dirty="0"/>
              <a:t>);</a:t>
            </a:r>
          </a:p>
          <a:p>
            <a:pPr marL="0" indent="0">
              <a:buNone/>
            </a:pPr>
            <a:r>
              <a:rPr lang="en-IN" dirty="0"/>
              <a:t>  return </a:t>
            </a:r>
            <a:r>
              <a:rPr lang="en-IN" dirty="0" err="1"/>
              <a:t>session.createQuery</a:t>
            </a:r>
            <a:r>
              <a:rPr lang="en-IN" dirty="0"/>
              <a:t>(query).</a:t>
            </a:r>
            <a:r>
              <a:rPr lang="en-IN" dirty="0" err="1"/>
              <a:t>getResultList</a:t>
            </a:r>
            <a:r>
              <a:rPr lang="en-IN" dirty="0"/>
              <a:t>();</a:t>
            </a:r>
          </a:p>
          <a:p>
            <a:pPr marL="0" indent="0">
              <a:buNone/>
            </a:pPr>
            <a:r>
              <a:rPr lang="en-IN" dirty="0"/>
              <a:t>    }</a:t>
            </a:r>
          </a:p>
          <a:p>
            <a:pPr marL="0" indent="0">
              <a:buNone/>
            </a:pPr>
            <a:r>
              <a:rPr lang="en-IN" dirty="0"/>
              <a:t>  @Override</a:t>
            </a:r>
          </a:p>
          <a:p>
            <a:pPr marL="0" indent="0">
              <a:buNone/>
            </a:pPr>
            <a:r>
              <a:rPr lang="en-IN" dirty="0"/>
              <a:t>  public Person </a:t>
            </a:r>
            <a:r>
              <a:rPr lang="en-IN" dirty="0" err="1"/>
              <a:t>findById</a:t>
            </a:r>
            <a:r>
              <a:rPr lang="en-IN" dirty="0"/>
              <a:t>(Long id) {</a:t>
            </a:r>
          </a:p>
          <a:p>
            <a:pPr marL="0" indent="0">
              <a:buNone/>
            </a:pPr>
            <a:r>
              <a:rPr lang="en-IN" dirty="0"/>
              <a:t>   Session </a:t>
            </a:r>
            <a:r>
              <a:rPr lang="en-IN" dirty="0" err="1"/>
              <a:t>session</a:t>
            </a:r>
            <a:r>
              <a:rPr lang="en-IN" dirty="0"/>
              <a:t> = </a:t>
            </a:r>
            <a:r>
              <a:rPr lang="en-IN" dirty="0" err="1"/>
              <a:t>sessionFactory.getCurrentSession</a:t>
            </a:r>
            <a:r>
              <a:rPr lang="en-IN" dirty="0"/>
              <a:t>();</a:t>
            </a:r>
          </a:p>
          <a:p>
            <a:pPr marL="0" indent="0">
              <a:buNone/>
            </a:pPr>
            <a:r>
              <a:rPr lang="en-IN" dirty="0"/>
              <a:t>   return </a:t>
            </a:r>
            <a:r>
              <a:rPr lang="en-IN" dirty="0" err="1"/>
              <a:t>session.find</a:t>
            </a:r>
            <a:r>
              <a:rPr lang="en-IN" dirty="0"/>
              <a:t>(</a:t>
            </a:r>
            <a:r>
              <a:rPr lang="en-IN" dirty="0" err="1"/>
              <a:t>Person.class</a:t>
            </a:r>
            <a:r>
              <a:rPr lang="en-IN" dirty="0"/>
              <a:t>, id);</a:t>
            </a:r>
          </a:p>
          <a:p>
            <a:pPr marL="0" indent="0">
              <a:buNone/>
            </a:pPr>
            <a:r>
              <a:rPr lang="en-IN" dirty="0"/>
              <a:t>   }</a:t>
            </a:r>
          </a:p>
          <a:p>
            <a:pPr marL="0" indent="0">
              <a:buNone/>
            </a:pPr>
            <a:r>
              <a:rPr lang="en-IN" dirty="0"/>
              <a:t>  @Override</a:t>
            </a:r>
          </a:p>
          <a:p>
            <a:pPr marL="0" indent="0">
              <a:buNone/>
            </a:pPr>
            <a:r>
              <a:rPr lang="en-IN" dirty="0"/>
              <a:t>  public void delete(Person person) {</a:t>
            </a:r>
          </a:p>
          <a:p>
            <a:pPr marL="0" indent="0">
              <a:buNone/>
            </a:pPr>
            <a:r>
              <a:rPr lang="en-IN" dirty="0"/>
              <a:t> Session </a:t>
            </a:r>
            <a:r>
              <a:rPr lang="en-IN" dirty="0" err="1"/>
              <a:t>session</a:t>
            </a:r>
            <a:r>
              <a:rPr lang="en-IN" dirty="0"/>
              <a:t> = </a:t>
            </a:r>
            <a:r>
              <a:rPr lang="en-IN" dirty="0" err="1"/>
              <a:t>sessionFactory.getCurrentSession</a:t>
            </a:r>
            <a:r>
              <a:rPr lang="en-IN" dirty="0"/>
              <a:t>();</a:t>
            </a:r>
          </a:p>
          <a:p>
            <a:pPr marL="0" indent="0">
              <a:buNone/>
            </a:pPr>
            <a:r>
              <a:rPr lang="en-IN" dirty="0"/>
              <a:t>     </a:t>
            </a:r>
            <a:r>
              <a:rPr lang="en-IN" dirty="0" err="1"/>
              <a:t>session.delete</a:t>
            </a:r>
            <a:r>
              <a:rPr lang="en-IN" dirty="0"/>
              <a:t>(person);</a:t>
            </a:r>
          </a:p>
          <a:p>
            <a:pPr marL="0" indent="0">
              <a:buNone/>
            </a:pPr>
            <a:r>
              <a:rPr lang="en-IN" dirty="0"/>
              <a:t>   }}</a:t>
            </a:r>
          </a:p>
          <a:p>
            <a:endParaRPr lang="en-IN" dirty="0"/>
          </a:p>
        </p:txBody>
      </p:sp>
    </p:spTree>
    <p:extLst>
      <p:ext uri="{BB962C8B-B14F-4D97-AF65-F5344CB8AC3E}">
        <p14:creationId xmlns:p14="http://schemas.microsoft.com/office/powerpoint/2010/main" val="4017962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4C5123-7B50-4DB1-B051-BFC7E2494EF4}"/>
              </a:ext>
            </a:extLst>
          </p:cNvPr>
          <p:cNvSpPr>
            <a:spLocks noGrp="1"/>
          </p:cNvSpPr>
          <p:nvPr>
            <p:ph idx="1"/>
          </p:nvPr>
        </p:nvSpPr>
        <p:spPr/>
        <p:txBody>
          <a:bodyPr/>
          <a:lstStyle/>
          <a:p>
            <a:pPr algn="l"/>
            <a:r>
              <a:rPr lang="en-US" b="0" i="0" dirty="0">
                <a:solidFill>
                  <a:srgbClr val="374151"/>
                </a:solidFill>
                <a:effectLst/>
                <a:latin typeface="Söhne"/>
              </a:rPr>
              <a:t>In this example, we use Hibernate as the ORM framework and Spring for dependency injection. We use the </a:t>
            </a:r>
            <a:r>
              <a:rPr lang="en-US" b="0" i="0" dirty="0" err="1">
                <a:solidFill>
                  <a:srgbClr val="374151"/>
                </a:solidFill>
                <a:effectLst/>
                <a:latin typeface="Söhne"/>
              </a:rPr>
              <a:t>sessionFactory</a:t>
            </a:r>
            <a:r>
              <a:rPr lang="en-US" b="0" i="0" dirty="0">
                <a:solidFill>
                  <a:srgbClr val="374151"/>
                </a:solidFill>
                <a:effectLst/>
                <a:latin typeface="Söhne"/>
              </a:rPr>
              <a:t> bean to obtain a Session object that can be used to perform database operations. We also use </a:t>
            </a:r>
            <a:r>
              <a:rPr lang="en-US" b="0" i="0" dirty="0" err="1">
                <a:solidFill>
                  <a:srgbClr val="374151"/>
                </a:solidFill>
                <a:effectLst/>
                <a:latin typeface="Söhne"/>
              </a:rPr>
              <a:t>Hibernate's</a:t>
            </a:r>
            <a:r>
              <a:rPr lang="en-US" b="0" i="0" dirty="0">
                <a:solidFill>
                  <a:srgbClr val="374151"/>
                </a:solidFill>
                <a:effectLst/>
                <a:latin typeface="Söhne"/>
              </a:rPr>
              <a:t> Criteria API to perform a SELECT query.</a:t>
            </a:r>
          </a:p>
          <a:p>
            <a:pPr algn="l"/>
            <a:r>
              <a:rPr lang="en-US" b="0" i="0" dirty="0">
                <a:solidFill>
                  <a:srgbClr val="374151"/>
                </a:solidFill>
                <a:effectLst/>
                <a:latin typeface="Söhne"/>
              </a:rPr>
              <a:t>Overall, Spring provides a rich set of features and tools that make it easy to use ORM frameworks in your applications.</a:t>
            </a:r>
          </a:p>
          <a:p>
            <a:endParaRPr lang="en-IN" dirty="0"/>
          </a:p>
        </p:txBody>
      </p:sp>
    </p:spTree>
    <p:extLst>
      <p:ext uri="{BB962C8B-B14F-4D97-AF65-F5344CB8AC3E}">
        <p14:creationId xmlns:p14="http://schemas.microsoft.com/office/powerpoint/2010/main" val="2640397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B10CB-03C6-4BB1-8542-2473728E5B87}"/>
              </a:ext>
            </a:extLst>
          </p:cNvPr>
          <p:cNvSpPr>
            <a:spLocks noGrp="1"/>
          </p:cNvSpPr>
          <p:nvPr>
            <p:ph type="title"/>
          </p:nvPr>
        </p:nvSpPr>
        <p:spPr/>
        <p:txBody>
          <a:bodyPr/>
          <a:lstStyle/>
          <a:p>
            <a:r>
              <a:rPr lang="en-US" b="0" i="0" dirty="0">
                <a:solidFill>
                  <a:srgbClr val="610B4B"/>
                </a:solidFill>
                <a:effectLst/>
                <a:latin typeface="erdana"/>
              </a:rPr>
              <a:t>Advantage of ORM Frameworks with Spring</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C64205B4-1D8F-4F30-A05C-EB0A2BC06962}"/>
              </a:ext>
            </a:extLst>
          </p:cNvPr>
          <p:cNvSpPr>
            <a:spLocks noGrp="1"/>
          </p:cNvSpPr>
          <p:nvPr>
            <p:ph idx="1"/>
          </p:nvPr>
        </p:nvSpPr>
        <p:spPr>
          <a:xfrm>
            <a:off x="838200" y="1085850"/>
            <a:ext cx="10515600" cy="5091113"/>
          </a:xfrm>
        </p:spPr>
        <p:txBody>
          <a:bodyPr>
            <a:normAutofit/>
          </a:bodyPr>
          <a:lstStyle/>
          <a:p>
            <a:pPr algn="just">
              <a:buFont typeface="Arial" panose="020B0604020202020204" pitchFamily="34" charset="0"/>
              <a:buChar char="•"/>
            </a:pPr>
            <a:endParaRPr lang="en-US" b="0" i="0" dirty="0">
              <a:solidFill>
                <a:srgbClr val="374151"/>
              </a:solidFill>
              <a:effectLst/>
              <a:latin typeface="Söhne"/>
            </a:endParaRPr>
          </a:p>
          <a:p>
            <a:pPr algn="just">
              <a:buFont typeface="Arial" panose="020B0604020202020204" pitchFamily="34" charset="0"/>
              <a:buChar char="•"/>
            </a:pPr>
            <a:r>
              <a:rPr lang="en-US" i="0" dirty="0">
                <a:solidFill>
                  <a:srgbClr val="000000"/>
                </a:solidFill>
                <a:effectLst/>
                <a:latin typeface="inter-bold"/>
              </a:rPr>
              <a:t>Less coding is required.</a:t>
            </a:r>
          </a:p>
          <a:p>
            <a:pPr algn="just">
              <a:buFont typeface="Arial" panose="020B0604020202020204" pitchFamily="34" charset="0"/>
              <a:buChar char="•"/>
            </a:pPr>
            <a:r>
              <a:rPr lang="en-US" i="0" dirty="0">
                <a:solidFill>
                  <a:srgbClr val="000000"/>
                </a:solidFill>
                <a:effectLst/>
                <a:latin typeface="inter-bold"/>
              </a:rPr>
              <a:t>Easy to test.</a:t>
            </a:r>
          </a:p>
          <a:p>
            <a:pPr algn="just">
              <a:buFont typeface="Arial" panose="020B0604020202020204" pitchFamily="34" charset="0"/>
              <a:buChar char="•"/>
            </a:pPr>
            <a:r>
              <a:rPr lang="en-US" i="0" dirty="0">
                <a:solidFill>
                  <a:srgbClr val="000000"/>
                </a:solidFill>
                <a:effectLst/>
                <a:latin typeface="inter-bold"/>
              </a:rPr>
              <a:t>Better exception handling.</a:t>
            </a:r>
          </a:p>
          <a:p>
            <a:pPr algn="just">
              <a:buFont typeface="Arial" panose="020B0604020202020204" pitchFamily="34" charset="0"/>
              <a:buChar char="•"/>
            </a:pPr>
            <a:r>
              <a:rPr lang="en-US" i="0" dirty="0">
                <a:solidFill>
                  <a:srgbClr val="000000"/>
                </a:solidFill>
                <a:effectLst/>
                <a:latin typeface="inter-bold"/>
              </a:rPr>
              <a:t>Integrated transaction management.</a:t>
            </a:r>
            <a:endParaRPr lang="en-US" dirty="0">
              <a:solidFill>
                <a:srgbClr val="374151"/>
              </a:solidFill>
              <a:latin typeface="Söhne"/>
            </a:endParaRPr>
          </a:p>
          <a:p>
            <a:pPr algn="just">
              <a:buFont typeface="Arial" panose="020B0604020202020204" pitchFamily="34" charset="0"/>
              <a:buChar char="•"/>
            </a:pPr>
            <a:r>
              <a:rPr lang="en-US" b="0" i="0" dirty="0">
                <a:solidFill>
                  <a:srgbClr val="374151"/>
                </a:solidFill>
                <a:effectLst/>
                <a:latin typeface="Söhne"/>
              </a:rPr>
              <a:t>Simplified Database Operations.</a:t>
            </a:r>
          </a:p>
          <a:p>
            <a:pPr algn="just">
              <a:buFont typeface="Arial" panose="020B0604020202020204" pitchFamily="34" charset="0"/>
              <a:buChar char="•"/>
            </a:pPr>
            <a:r>
              <a:rPr lang="en-US" b="0" i="0" dirty="0">
                <a:solidFill>
                  <a:srgbClr val="374151"/>
                </a:solidFill>
                <a:effectLst/>
                <a:latin typeface="Söhne"/>
              </a:rPr>
              <a:t>Improved Performance.</a:t>
            </a:r>
          </a:p>
          <a:p>
            <a:pPr algn="just">
              <a:buFont typeface="Arial" panose="020B0604020202020204" pitchFamily="34" charset="0"/>
              <a:buChar char="•"/>
            </a:pPr>
            <a:r>
              <a:rPr lang="en-US" b="0" i="0" dirty="0">
                <a:solidFill>
                  <a:srgbClr val="374151"/>
                </a:solidFill>
                <a:effectLst/>
                <a:latin typeface="Söhne"/>
              </a:rPr>
              <a:t>Easy Integration with Spring Ecosystem.</a:t>
            </a:r>
          </a:p>
          <a:p>
            <a:pPr algn="just">
              <a:buFont typeface="Arial" panose="020B0604020202020204" pitchFamily="34" charset="0"/>
              <a:buChar char="•"/>
            </a:pP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390947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9300DC-389A-47C2-B7E1-0471CE3605FB}"/>
              </a:ext>
            </a:extLst>
          </p:cNvPr>
          <p:cNvSpPr>
            <a:spLocks noGrp="1"/>
          </p:cNvSpPr>
          <p:nvPr>
            <p:ph idx="1"/>
          </p:nvPr>
        </p:nvSpPr>
        <p:spPr>
          <a:xfrm>
            <a:off x="838200" y="123825"/>
            <a:ext cx="10515600" cy="6053138"/>
          </a:xfrm>
        </p:spPr>
        <p:txBody>
          <a:bodyPr>
            <a:normAutofit fontScale="77500" lnSpcReduction="20000"/>
          </a:bodyPr>
          <a:lstStyle/>
          <a:p>
            <a:pPr marL="0" indent="0" algn="l">
              <a:buNone/>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Simplified Database Operations: ORM frameworks provide an abstraction layer over the database that reduces the amount of code required to perform CRUD (Create, Read, Update, Delete) operations on the database. Spring makes it even easier by providing a consistent programming model to work with different ORM frameworks.</a:t>
            </a:r>
          </a:p>
          <a:p>
            <a:pPr algn="l">
              <a:buFont typeface="+mj-lt"/>
              <a:buAutoNum type="arabicPeriod"/>
            </a:pPr>
            <a:r>
              <a:rPr lang="en-US" b="0" i="0" dirty="0">
                <a:solidFill>
                  <a:srgbClr val="374151"/>
                </a:solidFill>
                <a:effectLst/>
                <a:latin typeface="Söhne"/>
              </a:rPr>
              <a:t>Improved Performance: ORM frameworks can help improve performance by reducing the number of database queries and by using caching. Spring supports various caching mechanisms such as </a:t>
            </a:r>
            <a:r>
              <a:rPr lang="en-US" b="0" i="0" dirty="0" err="1">
                <a:solidFill>
                  <a:srgbClr val="374151"/>
                </a:solidFill>
                <a:effectLst/>
                <a:latin typeface="Söhne"/>
              </a:rPr>
              <a:t>Ehcache</a:t>
            </a:r>
            <a:r>
              <a:rPr lang="en-US" b="0" i="0" dirty="0">
                <a:solidFill>
                  <a:srgbClr val="374151"/>
                </a:solidFill>
                <a:effectLst/>
                <a:latin typeface="Söhne"/>
              </a:rPr>
              <a:t>, Redis, and </a:t>
            </a:r>
            <a:r>
              <a:rPr lang="en-US" b="0" i="0" dirty="0" err="1">
                <a:solidFill>
                  <a:srgbClr val="374151"/>
                </a:solidFill>
                <a:effectLst/>
                <a:latin typeface="Söhne"/>
              </a:rPr>
              <a:t>Hazelcast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Easy Integration with Spring Ecosystem: Spring provides a range of modules such as Spring Security, Spring Data, and Spring MVC, which can be easily integrated with ORM frameworks to build robust and scalable applications.</a:t>
            </a:r>
          </a:p>
          <a:p>
            <a:pPr algn="just">
              <a:buFont typeface="Arial" panose="020B0604020202020204" pitchFamily="34" charset="0"/>
              <a:buChar char="•"/>
            </a:pPr>
            <a:r>
              <a:rPr lang="en-US" b="1" i="0" dirty="0">
                <a:solidFill>
                  <a:srgbClr val="000000"/>
                </a:solidFill>
                <a:effectLst/>
                <a:latin typeface="inter-bold"/>
              </a:rPr>
              <a:t>Less coding is required</a:t>
            </a:r>
            <a:r>
              <a:rPr lang="en-US" b="0" i="0" dirty="0">
                <a:solidFill>
                  <a:srgbClr val="000000"/>
                </a:solidFill>
                <a:effectLst/>
                <a:latin typeface="inter-regular"/>
              </a:rPr>
              <a:t>: don't need to write extra codes before and after the actual database logic such as getting the connection, starting transaction, </a:t>
            </a:r>
            <a:r>
              <a:rPr lang="en-US" b="0" i="0" dirty="0" err="1">
                <a:solidFill>
                  <a:srgbClr val="000000"/>
                </a:solidFill>
                <a:effectLst/>
                <a:latin typeface="inter-regular"/>
              </a:rPr>
              <a:t>commiting</a:t>
            </a:r>
            <a:r>
              <a:rPr lang="en-US" b="0" i="0" dirty="0">
                <a:solidFill>
                  <a:srgbClr val="000000"/>
                </a:solidFill>
                <a:effectLst/>
                <a:latin typeface="inter-regular"/>
              </a:rPr>
              <a:t> transaction, closing connection etc.</a:t>
            </a:r>
          </a:p>
          <a:p>
            <a:pPr algn="just">
              <a:buFont typeface="Arial" panose="020B0604020202020204" pitchFamily="34" charset="0"/>
              <a:buChar char="•"/>
            </a:pPr>
            <a:r>
              <a:rPr lang="en-US" b="1" i="0" dirty="0">
                <a:solidFill>
                  <a:srgbClr val="000000"/>
                </a:solidFill>
                <a:effectLst/>
                <a:latin typeface="inter-bold"/>
              </a:rPr>
              <a:t>Easy to test</a:t>
            </a:r>
            <a:r>
              <a:rPr lang="en-US" b="0" i="0" dirty="0">
                <a:solidFill>
                  <a:srgbClr val="000000"/>
                </a:solidFill>
                <a:effectLst/>
                <a:latin typeface="inter-regular"/>
              </a:rPr>
              <a:t>: Spring's IoC approach makes it easy to test the application.</a:t>
            </a:r>
          </a:p>
          <a:p>
            <a:pPr algn="just">
              <a:buFont typeface="Arial" panose="020B0604020202020204" pitchFamily="34" charset="0"/>
              <a:buChar char="•"/>
            </a:pPr>
            <a:r>
              <a:rPr lang="en-US" b="1" i="0" dirty="0">
                <a:solidFill>
                  <a:srgbClr val="000000"/>
                </a:solidFill>
                <a:effectLst/>
                <a:latin typeface="inter-bold"/>
              </a:rPr>
              <a:t>Better exception handling</a:t>
            </a:r>
            <a:r>
              <a:rPr lang="en-US" b="0" i="0" dirty="0">
                <a:solidFill>
                  <a:srgbClr val="000000"/>
                </a:solidFill>
                <a:effectLst/>
                <a:latin typeface="inter-regular"/>
              </a:rPr>
              <a:t>: Spring framework provides its own API for exception handling with ORM framework.</a:t>
            </a:r>
          </a:p>
          <a:p>
            <a:pPr algn="just">
              <a:buFont typeface="Arial" panose="020B0604020202020204" pitchFamily="34" charset="0"/>
              <a:buChar char="•"/>
            </a:pPr>
            <a:r>
              <a:rPr lang="en-US" b="1" i="0" dirty="0">
                <a:solidFill>
                  <a:srgbClr val="000000"/>
                </a:solidFill>
                <a:effectLst/>
                <a:latin typeface="inter-bold"/>
              </a:rPr>
              <a:t>Integrated transaction management</a:t>
            </a:r>
            <a:r>
              <a:rPr lang="en-US" b="0" i="0" dirty="0">
                <a:solidFill>
                  <a:srgbClr val="000000"/>
                </a:solidFill>
                <a:effectLst/>
                <a:latin typeface="inter-regular"/>
              </a:rPr>
              <a:t>: By the help of Spring framework, we can wrap our mapping code with an explicit template wrapper class or AOP style method interceptor.</a:t>
            </a:r>
          </a:p>
          <a:p>
            <a:pPr marL="0" indent="0">
              <a:buNone/>
            </a:pPr>
            <a:br>
              <a:rPr lang="en-US" dirty="0"/>
            </a:br>
            <a:endParaRPr lang="en-IN" dirty="0"/>
          </a:p>
        </p:txBody>
      </p:sp>
    </p:spTree>
    <p:extLst>
      <p:ext uri="{BB962C8B-B14F-4D97-AF65-F5344CB8AC3E}">
        <p14:creationId xmlns:p14="http://schemas.microsoft.com/office/powerpoint/2010/main" val="180668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814AC-C87C-48CC-99E2-07AD14AC0848}"/>
              </a:ext>
            </a:extLst>
          </p:cNvPr>
          <p:cNvSpPr>
            <a:spLocks noGrp="1"/>
          </p:cNvSpPr>
          <p:nvPr>
            <p:ph type="title"/>
          </p:nvPr>
        </p:nvSpPr>
        <p:spPr>
          <a:xfrm>
            <a:off x="838200" y="365126"/>
            <a:ext cx="10515600" cy="787400"/>
          </a:xfrm>
        </p:spPr>
        <p:txBody>
          <a:bodyPr/>
          <a:lstStyle/>
          <a:p>
            <a:r>
              <a:rPr lang="en-IN" b="0" i="0" dirty="0">
                <a:solidFill>
                  <a:srgbClr val="610B4B"/>
                </a:solidFill>
                <a:effectLst/>
                <a:latin typeface="erdana"/>
              </a:rPr>
              <a:t>Advantage of Spring </a:t>
            </a:r>
            <a:r>
              <a:rPr lang="en-IN" b="0" i="0" dirty="0" err="1">
                <a:solidFill>
                  <a:srgbClr val="610B4B"/>
                </a:solidFill>
                <a:effectLst/>
                <a:latin typeface="erdana"/>
              </a:rPr>
              <a:t>Jdbc</a:t>
            </a:r>
            <a:r>
              <a:rPr lang="en-IN" b="0" i="0" dirty="0">
                <a:solidFill>
                  <a:srgbClr val="610B4B"/>
                </a:solidFill>
                <a:effectLst/>
                <a:latin typeface="erdana"/>
              </a:rPr>
              <a:t> Template</a:t>
            </a:r>
            <a:endParaRPr lang="en-IN" dirty="0"/>
          </a:p>
        </p:txBody>
      </p:sp>
      <p:sp>
        <p:nvSpPr>
          <p:cNvPr id="3" name="Content Placeholder 2">
            <a:extLst>
              <a:ext uri="{FF2B5EF4-FFF2-40B4-BE49-F238E27FC236}">
                <a16:creationId xmlns:a16="http://schemas.microsoft.com/office/drawing/2014/main" id="{159A221A-9A9B-40FC-86F7-3066F377241D}"/>
              </a:ext>
            </a:extLst>
          </p:cNvPr>
          <p:cNvSpPr>
            <a:spLocks noGrp="1"/>
          </p:cNvSpPr>
          <p:nvPr>
            <p:ph idx="1"/>
          </p:nvPr>
        </p:nvSpPr>
        <p:spPr>
          <a:xfrm>
            <a:off x="838200" y="1562100"/>
            <a:ext cx="10515600" cy="4614863"/>
          </a:xfrm>
        </p:spPr>
        <p:txBody>
          <a:bodyPr>
            <a:normAutofit fontScale="85000" lnSpcReduction="20000"/>
          </a:bodyPr>
          <a:lstStyle/>
          <a:p>
            <a:pPr algn="l"/>
            <a:r>
              <a:rPr lang="en-US" b="0" i="0" dirty="0">
                <a:solidFill>
                  <a:srgbClr val="374151"/>
                </a:solidFill>
                <a:effectLst/>
                <a:latin typeface="Söhne"/>
              </a:rPr>
              <a:t>The JDBC Template provides several advantages over the traditional JDBC approach, such as:</a:t>
            </a:r>
          </a:p>
          <a:p>
            <a:pPr algn="l">
              <a:buFont typeface="+mj-lt"/>
              <a:buAutoNum type="arabicPeriod"/>
            </a:pPr>
            <a:r>
              <a:rPr lang="en-US" b="0" i="0" dirty="0">
                <a:solidFill>
                  <a:srgbClr val="374151"/>
                </a:solidFill>
                <a:effectLst/>
                <a:latin typeface="Söhne"/>
              </a:rPr>
              <a:t>Reduced Boilerplate Code: The JDBC Template reduces the amount of boilerplate code required to execute database operations by handling common tasks such as connection management, statement creation, and result set handling.</a:t>
            </a:r>
          </a:p>
          <a:p>
            <a:pPr algn="l">
              <a:buFont typeface="+mj-lt"/>
              <a:buAutoNum type="arabicPeriod"/>
            </a:pPr>
            <a:r>
              <a:rPr lang="en-US" b="0" i="0" dirty="0">
                <a:solidFill>
                  <a:srgbClr val="374151"/>
                </a:solidFill>
                <a:effectLst/>
                <a:latin typeface="Söhne"/>
              </a:rPr>
              <a:t>Improved Exception Handling: The JDBC Template provides a uniform exception handling mechanism that translates low-level database exceptions into more meaningful and user-friendly Spring exceptions.</a:t>
            </a:r>
          </a:p>
          <a:p>
            <a:pPr algn="l">
              <a:buFont typeface="+mj-lt"/>
              <a:buAutoNum type="arabicPeriod"/>
            </a:pPr>
            <a:r>
              <a:rPr lang="en-US" b="0" i="0" dirty="0">
                <a:solidFill>
                  <a:srgbClr val="374151"/>
                </a:solidFill>
                <a:effectLst/>
                <a:latin typeface="Söhne"/>
              </a:rPr>
              <a:t>Improved Performance: The JDBC Template provides support for query caching and batch updates, which can significantly improve the performance of database operations.</a:t>
            </a:r>
          </a:p>
          <a:p>
            <a:pPr>
              <a:buFont typeface="+mj-lt"/>
              <a:buAutoNum type="arabicPeriod"/>
            </a:pPr>
            <a:r>
              <a:rPr lang="en-US" b="0" i="0" dirty="0">
                <a:solidFill>
                  <a:srgbClr val="333333"/>
                </a:solidFill>
                <a:effectLst/>
                <a:latin typeface="inter-regular"/>
              </a:rPr>
              <a:t>Spring </a:t>
            </a:r>
            <a:r>
              <a:rPr lang="en-US" b="0" i="0" dirty="0" err="1">
                <a:solidFill>
                  <a:srgbClr val="333333"/>
                </a:solidFill>
                <a:effectLst/>
                <a:latin typeface="inter-regular"/>
              </a:rPr>
              <a:t>Jdbc</a:t>
            </a:r>
            <a:r>
              <a:rPr lang="en-US" b="0" i="0" dirty="0">
                <a:solidFill>
                  <a:srgbClr val="333333"/>
                </a:solidFill>
                <a:effectLst/>
                <a:latin typeface="inter-regular"/>
              </a:rPr>
              <a:t> Template eliminates all the above mentioned problems of JDBC API. It provides you methods to write the queries directly, so it saves a lot of work and time.</a:t>
            </a:r>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3351093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68F2D-C0EA-4EC6-BCFD-EA593D5CC2E9}"/>
              </a:ext>
            </a:extLst>
          </p:cNvPr>
          <p:cNvSpPr>
            <a:spLocks noGrp="1"/>
          </p:cNvSpPr>
          <p:nvPr>
            <p:ph type="title"/>
          </p:nvPr>
        </p:nvSpPr>
        <p:spPr/>
        <p:txBody>
          <a:bodyPr/>
          <a:lstStyle/>
          <a:p>
            <a:r>
              <a:rPr lang="en-US" b="0" i="0" dirty="0">
                <a:solidFill>
                  <a:srgbClr val="610B4B"/>
                </a:solidFill>
                <a:effectLst/>
                <a:latin typeface="erdana"/>
              </a:rPr>
              <a:t>Problems of JDBC API</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035CA30E-6DAF-4204-B77C-8D99DF352AE8}"/>
              </a:ext>
            </a:extLst>
          </p:cNvPr>
          <p:cNvSpPr>
            <a:spLocks noGrp="1"/>
          </p:cNvSpPr>
          <p:nvPr>
            <p:ph idx="1"/>
          </p:nvPr>
        </p:nvSpPr>
        <p:spPr/>
        <p:txBody>
          <a:bodyPr/>
          <a:lstStyle/>
          <a:p>
            <a:pPr algn="just"/>
            <a:r>
              <a:rPr lang="en-US" b="0" i="0" dirty="0">
                <a:solidFill>
                  <a:srgbClr val="333333"/>
                </a:solidFill>
                <a:effectLst/>
                <a:latin typeface="inter-regular"/>
              </a:rPr>
              <a:t>The problems of JDBC API are as follows:</a:t>
            </a:r>
          </a:p>
          <a:p>
            <a:pPr algn="just">
              <a:buFont typeface="Arial" panose="020B0604020202020204" pitchFamily="34" charset="0"/>
              <a:buChar char="•"/>
            </a:pPr>
            <a:r>
              <a:rPr lang="en-US" b="0" i="0" dirty="0">
                <a:solidFill>
                  <a:srgbClr val="000000"/>
                </a:solidFill>
                <a:effectLst/>
                <a:latin typeface="inter-regular"/>
              </a:rPr>
              <a:t>We need to write a lot of code before and after executing the query, such as creating connection, statement, closing </a:t>
            </a:r>
            <a:r>
              <a:rPr lang="en-US" b="0" i="0" dirty="0" err="1">
                <a:solidFill>
                  <a:srgbClr val="000000"/>
                </a:solidFill>
                <a:effectLst/>
                <a:latin typeface="inter-regular"/>
              </a:rPr>
              <a:t>resultset</a:t>
            </a:r>
            <a:r>
              <a:rPr lang="en-US" b="0" i="0" dirty="0">
                <a:solidFill>
                  <a:srgbClr val="000000"/>
                </a:solidFill>
                <a:effectLst/>
                <a:latin typeface="inter-regular"/>
              </a:rPr>
              <a:t>, connection etc.</a:t>
            </a:r>
          </a:p>
          <a:p>
            <a:pPr algn="just">
              <a:buFont typeface="Arial" panose="020B0604020202020204" pitchFamily="34" charset="0"/>
              <a:buChar char="•"/>
            </a:pPr>
            <a:r>
              <a:rPr lang="en-US" b="0" i="0" dirty="0">
                <a:solidFill>
                  <a:srgbClr val="000000"/>
                </a:solidFill>
                <a:effectLst/>
                <a:latin typeface="inter-regular"/>
              </a:rPr>
              <a:t>We need to perform exception handling code on the database logic.</a:t>
            </a:r>
          </a:p>
          <a:p>
            <a:pPr algn="just">
              <a:buFont typeface="Arial" panose="020B0604020202020204" pitchFamily="34" charset="0"/>
              <a:buChar char="•"/>
            </a:pPr>
            <a:r>
              <a:rPr lang="en-US" b="0" i="0" dirty="0">
                <a:solidFill>
                  <a:srgbClr val="000000"/>
                </a:solidFill>
                <a:effectLst/>
                <a:latin typeface="inter-regular"/>
              </a:rPr>
              <a:t>We need to handle transaction.</a:t>
            </a:r>
          </a:p>
          <a:p>
            <a:pPr algn="just">
              <a:buFont typeface="Arial" panose="020B0604020202020204" pitchFamily="34" charset="0"/>
              <a:buChar char="•"/>
            </a:pPr>
            <a:r>
              <a:rPr lang="en-US" b="0" i="0" dirty="0">
                <a:solidFill>
                  <a:srgbClr val="000000"/>
                </a:solidFill>
                <a:effectLst/>
                <a:latin typeface="inter-regular"/>
              </a:rPr>
              <a:t>Repetition of all these codes from one to another database logic is a time consuming task.</a:t>
            </a:r>
          </a:p>
          <a:p>
            <a:endParaRPr lang="en-IN" dirty="0"/>
          </a:p>
        </p:txBody>
      </p:sp>
    </p:spTree>
    <p:extLst>
      <p:ext uri="{BB962C8B-B14F-4D97-AF65-F5344CB8AC3E}">
        <p14:creationId xmlns:p14="http://schemas.microsoft.com/office/powerpoint/2010/main" val="3046259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F89C8A-DC35-4578-A8A6-3D64A9F4CECE}"/>
              </a:ext>
            </a:extLst>
          </p:cNvPr>
          <p:cNvSpPr>
            <a:spLocks noGrp="1"/>
          </p:cNvSpPr>
          <p:nvPr>
            <p:ph idx="1"/>
          </p:nvPr>
        </p:nvSpPr>
        <p:spPr/>
        <p:txBody>
          <a:bodyPr/>
          <a:lstStyle/>
          <a:p>
            <a:pPr algn="l"/>
            <a:r>
              <a:rPr lang="en-US" b="0" i="0" dirty="0">
                <a:solidFill>
                  <a:srgbClr val="374151"/>
                </a:solidFill>
                <a:effectLst/>
                <a:latin typeface="Söhne"/>
              </a:rPr>
              <a:t>To use the JDBC Template, you first configure a data source that provides access to your database. </a:t>
            </a:r>
          </a:p>
          <a:p>
            <a:pPr algn="l"/>
            <a:r>
              <a:rPr lang="en-US" b="0" i="0" dirty="0">
                <a:solidFill>
                  <a:srgbClr val="374151"/>
                </a:solidFill>
                <a:effectLst/>
                <a:latin typeface="Söhne"/>
              </a:rPr>
              <a:t>Then, you create an instance of the </a:t>
            </a:r>
            <a:r>
              <a:rPr lang="en-US" b="0" i="0" dirty="0" err="1">
                <a:solidFill>
                  <a:srgbClr val="374151"/>
                </a:solidFill>
                <a:effectLst/>
                <a:latin typeface="Söhne"/>
              </a:rPr>
              <a:t>JdbcTemplate</a:t>
            </a:r>
            <a:r>
              <a:rPr lang="en-US" b="0" i="0" dirty="0">
                <a:solidFill>
                  <a:srgbClr val="374151"/>
                </a:solidFill>
                <a:effectLst/>
                <a:latin typeface="Söhne"/>
              </a:rPr>
              <a:t> class and use it to execute SQL statements against the database.</a:t>
            </a:r>
          </a:p>
          <a:p>
            <a:pPr algn="l"/>
            <a:r>
              <a:rPr lang="en-US" b="0" i="0" dirty="0">
                <a:solidFill>
                  <a:srgbClr val="374151"/>
                </a:solidFill>
                <a:effectLst/>
                <a:latin typeface="Söhne"/>
              </a:rPr>
              <a:t>Here's an example of using the JDBC Template to query a database:</a:t>
            </a:r>
          </a:p>
          <a:p>
            <a:pPr marL="0" indent="0">
              <a:buNone/>
            </a:pPr>
            <a:endParaRPr lang="en-IN" dirty="0"/>
          </a:p>
        </p:txBody>
      </p:sp>
    </p:spTree>
    <p:extLst>
      <p:ext uri="{BB962C8B-B14F-4D97-AF65-F5344CB8AC3E}">
        <p14:creationId xmlns:p14="http://schemas.microsoft.com/office/powerpoint/2010/main" val="1769273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871281-2887-4526-9BE8-ADE45CBE15DD}"/>
              </a:ext>
            </a:extLst>
          </p:cNvPr>
          <p:cNvSpPr>
            <a:spLocks noGrp="1"/>
          </p:cNvSpPr>
          <p:nvPr>
            <p:ph idx="1"/>
          </p:nvPr>
        </p:nvSpPr>
        <p:spPr>
          <a:xfrm>
            <a:off x="838200" y="1219200"/>
            <a:ext cx="10515600" cy="4957763"/>
          </a:xfrm>
        </p:spPr>
        <p:txBody>
          <a:bodyPr>
            <a:normAutofit fontScale="85000" lnSpcReduction="20000"/>
          </a:bodyPr>
          <a:lstStyle/>
          <a:p>
            <a:pPr marL="0" indent="0">
              <a:buNone/>
            </a:pPr>
            <a:r>
              <a:rPr lang="en-IN" dirty="0"/>
              <a:t>@Autowired</a:t>
            </a:r>
          </a:p>
          <a:p>
            <a:pPr marL="0" indent="0">
              <a:buNone/>
            </a:pPr>
            <a:r>
              <a:rPr lang="en-IN" dirty="0"/>
              <a:t>private </a:t>
            </a:r>
            <a:r>
              <a:rPr lang="en-IN" dirty="0" err="1"/>
              <a:t>JdbcTemplate</a:t>
            </a:r>
            <a:r>
              <a:rPr lang="en-IN" dirty="0"/>
              <a:t> </a:t>
            </a:r>
            <a:r>
              <a:rPr lang="en-IN" dirty="0" err="1"/>
              <a:t>jdbcTemplate</a:t>
            </a:r>
            <a:r>
              <a:rPr lang="en-IN" dirty="0"/>
              <a:t>;</a:t>
            </a:r>
          </a:p>
          <a:p>
            <a:pPr marL="0" indent="0">
              <a:buNone/>
            </a:pPr>
            <a:endParaRPr lang="en-IN" dirty="0"/>
          </a:p>
          <a:p>
            <a:pPr marL="0" indent="0">
              <a:buNone/>
            </a:pPr>
            <a:r>
              <a:rPr lang="en-IN" dirty="0"/>
              <a:t>public List&lt;Person&gt; </a:t>
            </a:r>
            <a:r>
              <a:rPr lang="en-IN" dirty="0" err="1"/>
              <a:t>getAllPersons</a:t>
            </a:r>
            <a:r>
              <a:rPr lang="en-IN" dirty="0"/>
              <a:t>() {</a:t>
            </a:r>
          </a:p>
          <a:p>
            <a:pPr marL="0" indent="0">
              <a:buNone/>
            </a:pPr>
            <a:r>
              <a:rPr lang="en-IN" dirty="0"/>
              <a:t>String </a:t>
            </a:r>
            <a:r>
              <a:rPr lang="en-IN" dirty="0" err="1"/>
              <a:t>sql</a:t>
            </a:r>
            <a:r>
              <a:rPr lang="en-IN" dirty="0"/>
              <a:t> = "SELECT * FROM person";</a:t>
            </a:r>
          </a:p>
          <a:p>
            <a:pPr marL="0" indent="0">
              <a:buNone/>
            </a:pPr>
            <a:r>
              <a:rPr lang="en-IN" dirty="0"/>
              <a:t>return </a:t>
            </a:r>
            <a:r>
              <a:rPr lang="en-IN" dirty="0" err="1"/>
              <a:t>jdbcTemplate.query</a:t>
            </a:r>
            <a:r>
              <a:rPr lang="en-IN" dirty="0"/>
              <a:t>(</a:t>
            </a:r>
            <a:r>
              <a:rPr lang="en-IN" dirty="0" err="1"/>
              <a:t>sql</a:t>
            </a:r>
            <a:r>
              <a:rPr lang="en-IN" dirty="0"/>
              <a:t>, (</a:t>
            </a:r>
            <a:r>
              <a:rPr lang="en-IN" dirty="0" err="1"/>
              <a:t>rs</a:t>
            </a:r>
            <a:r>
              <a:rPr lang="en-IN" dirty="0"/>
              <a:t>, </a:t>
            </a:r>
            <a:r>
              <a:rPr lang="en-IN" dirty="0" err="1"/>
              <a:t>rowNum</a:t>
            </a:r>
            <a:r>
              <a:rPr lang="en-IN" dirty="0"/>
              <a:t>) -&gt; {</a:t>
            </a:r>
          </a:p>
          <a:p>
            <a:pPr marL="0" indent="0">
              <a:buNone/>
            </a:pPr>
            <a:r>
              <a:rPr lang="en-IN" dirty="0"/>
              <a:t>Person </a:t>
            </a:r>
            <a:r>
              <a:rPr lang="en-IN" dirty="0" err="1"/>
              <a:t>person</a:t>
            </a:r>
            <a:r>
              <a:rPr lang="en-IN" dirty="0"/>
              <a:t> = new Person();</a:t>
            </a:r>
          </a:p>
          <a:p>
            <a:pPr marL="0" indent="0">
              <a:buNone/>
            </a:pPr>
            <a:r>
              <a:rPr lang="en-IN" dirty="0"/>
              <a:t>	</a:t>
            </a:r>
            <a:r>
              <a:rPr lang="en-IN" dirty="0" err="1"/>
              <a:t>person.setId</a:t>
            </a:r>
            <a:r>
              <a:rPr lang="en-IN" dirty="0"/>
              <a:t>(</a:t>
            </a:r>
            <a:r>
              <a:rPr lang="en-IN" dirty="0" err="1"/>
              <a:t>rs.getInt</a:t>
            </a:r>
            <a:r>
              <a:rPr lang="en-IN" dirty="0"/>
              <a:t>("id"));</a:t>
            </a:r>
          </a:p>
          <a:p>
            <a:pPr marL="0" indent="0">
              <a:buNone/>
            </a:pPr>
            <a:r>
              <a:rPr lang="en-IN" dirty="0"/>
              <a:t>	</a:t>
            </a:r>
            <a:r>
              <a:rPr lang="en-IN" dirty="0" err="1"/>
              <a:t>person.setName</a:t>
            </a:r>
            <a:r>
              <a:rPr lang="en-IN" dirty="0"/>
              <a:t>(</a:t>
            </a:r>
            <a:r>
              <a:rPr lang="en-IN" dirty="0" err="1"/>
              <a:t>rs.getString</a:t>
            </a:r>
            <a:r>
              <a:rPr lang="en-IN" dirty="0"/>
              <a:t>("name"));</a:t>
            </a:r>
          </a:p>
          <a:p>
            <a:pPr marL="0" indent="0">
              <a:buNone/>
            </a:pPr>
            <a:r>
              <a:rPr lang="en-IN" dirty="0"/>
              <a:t>	</a:t>
            </a:r>
            <a:r>
              <a:rPr lang="en-IN" dirty="0" err="1"/>
              <a:t>person.setAge</a:t>
            </a:r>
            <a:r>
              <a:rPr lang="en-IN" dirty="0"/>
              <a:t>(</a:t>
            </a:r>
            <a:r>
              <a:rPr lang="en-IN" dirty="0" err="1"/>
              <a:t>rs.getInt</a:t>
            </a:r>
            <a:r>
              <a:rPr lang="en-IN" dirty="0"/>
              <a:t>("age"));</a:t>
            </a:r>
          </a:p>
          <a:p>
            <a:pPr marL="0" indent="0">
              <a:buNone/>
            </a:pPr>
            <a:r>
              <a:rPr lang="en-IN" dirty="0"/>
              <a:t>	return person;</a:t>
            </a:r>
          </a:p>
          <a:p>
            <a:pPr marL="0" indent="0">
              <a:buNone/>
            </a:pPr>
            <a:r>
              <a:rPr lang="en-IN" dirty="0"/>
              <a:t>	  });</a:t>
            </a:r>
          </a:p>
          <a:p>
            <a:pPr marL="0" indent="0">
              <a:buNone/>
            </a:pPr>
            <a:r>
              <a:rPr lang="en-IN" dirty="0"/>
              <a:t>}</a:t>
            </a:r>
          </a:p>
          <a:p>
            <a:endParaRPr lang="en-IN" dirty="0"/>
          </a:p>
        </p:txBody>
      </p:sp>
    </p:spTree>
    <p:extLst>
      <p:ext uri="{BB962C8B-B14F-4D97-AF65-F5344CB8AC3E}">
        <p14:creationId xmlns:p14="http://schemas.microsoft.com/office/powerpoint/2010/main" val="2101598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8AF90B-CE46-4F33-91BC-5D336DFE04AD}"/>
              </a:ext>
            </a:extLst>
          </p:cNvPr>
          <p:cNvSpPr>
            <a:spLocks noGrp="1"/>
          </p:cNvSpPr>
          <p:nvPr>
            <p:ph idx="1"/>
          </p:nvPr>
        </p:nvSpPr>
        <p:spPr/>
        <p:txBody>
          <a:bodyPr/>
          <a:lstStyle/>
          <a:p>
            <a:pPr algn="l"/>
            <a:r>
              <a:rPr lang="en-US" b="0" i="0" dirty="0">
                <a:solidFill>
                  <a:srgbClr val="374151"/>
                </a:solidFill>
                <a:effectLst/>
                <a:latin typeface="Söhne"/>
              </a:rPr>
              <a:t>In this example, we first inject an instance of the </a:t>
            </a:r>
            <a:r>
              <a:rPr lang="en-US" b="0" i="0" dirty="0" err="1">
                <a:solidFill>
                  <a:srgbClr val="374151"/>
                </a:solidFill>
                <a:effectLst/>
                <a:latin typeface="Söhne"/>
              </a:rPr>
              <a:t>JdbcTemplate</a:t>
            </a:r>
            <a:r>
              <a:rPr lang="en-US" b="0" i="0" dirty="0">
                <a:solidFill>
                  <a:srgbClr val="374151"/>
                </a:solidFill>
                <a:effectLst/>
                <a:latin typeface="Söhne"/>
              </a:rPr>
              <a:t> class using Spring's dependency injection mechanism. Then, we use the </a:t>
            </a:r>
            <a:r>
              <a:rPr lang="en-US" b="0" i="0" dirty="0" err="1">
                <a:solidFill>
                  <a:srgbClr val="374151"/>
                </a:solidFill>
                <a:effectLst/>
                <a:latin typeface="Söhne"/>
              </a:rPr>
              <a:t>JdbcTemplate</a:t>
            </a:r>
            <a:r>
              <a:rPr lang="en-US" b="0" i="0" dirty="0">
                <a:solidFill>
                  <a:srgbClr val="374151"/>
                </a:solidFill>
                <a:effectLst/>
                <a:latin typeface="Söhne"/>
              </a:rPr>
              <a:t> to execute a SELECT query and map the result set to a list of Person objects using a lambda expression.</a:t>
            </a:r>
          </a:p>
          <a:p>
            <a:pPr algn="l"/>
            <a:r>
              <a:rPr lang="en-US" b="0" i="0" dirty="0">
                <a:solidFill>
                  <a:srgbClr val="374151"/>
                </a:solidFill>
                <a:effectLst/>
                <a:latin typeface="Söhne"/>
              </a:rPr>
              <a:t>Overall, the Spring JDBC Template provides a simple, consistent, and powerful way to access relational databases from Java applications, and it is widely used in a variety of applications and industries.</a:t>
            </a:r>
          </a:p>
          <a:p>
            <a:endParaRPr lang="en-IN" dirty="0"/>
          </a:p>
        </p:txBody>
      </p:sp>
    </p:spTree>
    <p:extLst>
      <p:ext uri="{BB962C8B-B14F-4D97-AF65-F5344CB8AC3E}">
        <p14:creationId xmlns:p14="http://schemas.microsoft.com/office/powerpoint/2010/main" val="2370355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BCA51-E974-458A-A97D-50B2CBEA3EDE}"/>
              </a:ext>
            </a:extLst>
          </p:cNvPr>
          <p:cNvSpPr>
            <a:spLocks noGrp="1"/>
          </p:cNvSpPr>
          <p:nvPr>
            <p:ph type="title"/>
          </p:nvPr>
        </p:nvSpPr>
        <p:spPr/>
        <p:txBody>
          <a:bodyPr/>
          <a:lstStyle/>
          <a:p>
            <a:r>
              <a:rPr lang="en-US" b="0" i="0" dirty="0">
                <a:solidFill>
                  <a:srgbClr val="333333"/>
                </a:solidFill>
                <a:effectLst/>
                <a:latin typeface="inter-regular"/>
              </a:rPr>
              <a:t>Spring framework provides following approaches for JDBC database access:</a:t>
            </a:r>
            <a:endParaRPr lang="en-IN" dirty="0"/>
          </a:p>
        </p:txBody>
      </p:sp>
      <p:sp>
        <p:nvSpPr>
          <p:cNvPr id="3" name="Content Placeholder 2">
            <a:extLst>
              <a:ext uri="{FF2B5EF4-FFF2-40B4-BE49-F238E27FC236}">
                <a16:creationId xmlns:a16="http://schemas.microsoft.com/office/drawing/2014/main" id="{2155C3B1-8C95-49F7-8124-53D01A07DC4A}"/>
              </a:ext>
            </a:extLst>
          </p:cNvPr>
          <p:cNvSpPr>
            <a:spLocks noGrp="1"/>
          </p:cNvSpPr>
          <p:nvPr>
            <p:ph idx="1"/>
          </p:nvPr>
        </p:nvSpPr>
        <p:spPr/>
        <p:txBody>
          <a:bodyPr/>
          <a:lstStyle/>
          <a:p>
            <a:pPr algn="just">
              <a:buFont typeface="Arial" panose="020B0604020202020204" pitchFamily="34" charset="0"/>
              <a:buChar char="•"/>
            </a:pPr>
            <a:r>
              <a:rPr lang="en-IN" b="0" i="0" dirty="0" err="1">
                <a:solidFill>
                  <a:srgbClr val="000000"/>
                </a:solidFill>
                <a:effectLst/>
                <a:latin typeface="inter-regular"/>
              </a:rPr>
              <a:t>JdbcTemplate</a:t>
            </a:r>
            <a:endParaRPr lang="en-IN" b="0" i="0" dirty="0">
              <a:solidFill>
                <a:srgbClr val="000000"/>
              </a:solidFill>
              <a:effectLst/>
              <a:latin typeface="inter-regular"/>
            </a:endParaRPr>
          </a:p>
          <a:p>
            <a:pPr algn="just">
              <a:buFont typeface="Arial" panose="020B0604020202020204" pitchFamily="34" charset="0"/>
              <a:buChar char="•"/>
            </a:pPr>
            <a:r>
              <a:rPr lang="en-IN" b="0" i="0" dirty="0" err="1">
                <a:solidFill>
                  <a:srgbClr val="000000"/>
                </a:solidFill>
                <a:effectLst/>
                <a:latin typeface="inter-regular"/>
              </a:rPr>
              <a:t>NamedParameterJdbcTemplate</a:t>
            </a:r>
            <a:endParaRPr lang="en-IN" b="0" i="0" dirty="0">
              <a:solidFill>
                <a:srgbClr val="000000"/>
              </a:solidFill>
              <a:effectLst/>
              <a:latin typeface="inter-regular"/>
            </a:endParaRPr>
          </a:p>
          <a:p>
            <a:pPr algn="just">
              <a:buFont typeface="Arial" panose="020B0604020202020204" pitchFamily="34" charset="0"/>
              <a:buChar char="•"/>
            </a:pPr>
            <a:r>
              <a:rPr lang="en-IN" b="0" i="0" dirty="0" err="1">
                <a:solidFill>
                  <a:srgbClr val="000000"/>
                </a:solidFill>
                <a:effectLst/>
                <a:latin typeface="inter-regular"/>
              </a:rPr>
              <a:t>SimpleJdbcTemplate</a:t>
            </a:r>
            <a:endParaRPr lang="en-IN" b="0" i="0" dirty="0">
              <a:solidFill>
                <a:srgbClr val="000000"/>
              </a:solidFill>
              <a:effectLst/>
              <a:latin typeface="inter-regular"/>
            </a:endParaRPr>
          </a:p>
          <a:p>
            <a:pPr algn="just">
              <a:buFont typeface="Arial" panose="020B0604020202020204" pitchFamily="34" charset="0"/>
              <a:buChar char="•"/>
            </a:pPr>
            <a:r>
              <a:rPr lang="en-IN" b="0" i="0" dirty="0" err="1">
                <a:solidFill>
                  <a:srgbClr val="000000"/>
                </a:solidFill>
                <a:effectLst/>
                <a:latin typeface="inter-regular"/>
              </a:rPr>
              <a:t>SimpleJdbcInsert</a:t>
            </a:r>
            <a:r>
              <a:rPr lang="en-IN" b="0" i="0" dirty="0">
                <a:solidFill>
                  <a:srgbClr val="000000"/>
                </a:solidFill>
                <a:effectLst/>
                <a:latin typeface="inter-regular"/>
              </a:rPr>
              <a:t> and </a:t>
            </a:r>
            <a:r>
              <a:rPr lang="en-IN" b="0" i="0" dirty="0" err="1">
                <a:solidFill>
                  <a:srgbClr val="000000"/>
                </a:solidFill>
                <a:effectLst/>
                <a:latin typeface="inter-regular"/>
              </a:rPr>
              <a:t>SimpleJdbcCall</a:t>
            </a:r>
            <a:endParaRPr lang="en-IN"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2891843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7F647-41B4-4C43-87F6-F184F10AA96D}"/>
              </a:ext>
            </a:extLst>
          </p:cNvPr>
          <p:cNvSpPr>
            <a:spLocks noGrp="1"/>
          </p:cNvSpPr>
          <p:nvPr>
            <p:ph type="title"/>
          </p:nvPr>
        </p:nvSpPr>
        <p:spPr/>
        <p:txBody>
          <a:bodyPr/>
          <a:lstStyle/>
          <a:p>
            <a:r>
              <a:rPr lang="en-IN" b="0" i="0" dirty="0" err="1">
                <a:solidFill>
                  <a:srgbClr val="000000"/>
                </a:solidFill>
                <a:effectLst/>
                <a:latin typeface="inter-regular"/>
              </a:rPr>
              <a:t>JdbcTemplate</a:t>
            </a:r>
            <a:br>
              <a:rPr lang="en-IN" b="0" i="0" dirty="0">
                <a:solidFill>
                  <a:srgbClr val="000000"/>
                </a:solidFill>
                <a:effectLst/>
                <a:latin typeface="inter-regular"/>
              </a:rPr>
            </a:br>
            <a:endParaRPr lang="en-IN" dirty="0"/>
          </a:p>
        </p:txBody>
      </p:sp>
      <p:sp>
        <p:nvSpPr>
          <p:cNvPr id="3" name="Content Placeholder 2">
            <a:extLst>
              <a:ext uri="{FF2B5EF4-FFF2-40B4-BE49-F238E27FC236}">
                <a16:creationId xmlns:a16="http://schemas.microsoft.com/office/drawing/2014/main" id="{447217E1-2E9E-4593-BF04-E031DEDD1A5C}"/>
              </a:ext>
            </a:extLst>
          </p:cNvPr>
          <p:cNvSpPr>
            <a:spLocks noGrp="1"/>
          </p:cNvSpPr>
          <p:nvPr>
            <p:ph idx="1"/>
          </p:nvPr>
        </p:nvSpPr>
        <p:spPr/>
        <p:txBody>
          <a:bodyPr/>
          <a:lstStyle/>
          <a:p>
            <a:r>
              <a:rPr lang="en-US" b="0" i="0" dirty="0">
                <a:solidFill>
                  <a:srgbClr val="333333"/>
                </a:solidFill>
                <a:effectLst/>
                <a:latin typeface="inter-regular"/>
              </a:rPr>
              <a:t>It is the central class in the Spring JDBC support classes.</a:t>
            </a:r>
          </a:p>
          <a:p>
            <a:r>
              <a:rPr lang="en-US" dirty="0">
                <a:solidFill>
                  <a:srgbClr val="333333"/>
                </a:solidFill>
                <a:latin typeface="inter-regular"/>
              </a:rPr>
              <a:t>C</a:t>
            </a:r>
            <a:r>
              <a:rPr lang="en-US" b="0" i="0" dirty="0">
                <a:solidFill>
                  <a:srgbClr val="333333"/>
                </a:solidFill>
                <a:effectLst/>
                <a:latin typeface="inter-regular"/>
              </a:rPr>
              <a:t>reation and release of resources such as creating and closing of connection </a:t>
            </a:r>
            <a:r>
              <a:rPr lang="en-US" b="0" i="0" dirty="0" err="1">
                <a:solidFill>
                  <a:srgbClr val="333333"/>
                </a:solidFill>
                <a:effectLst/>
                <a:latin typeface="inter-regular"/>
              </a:rPr>
              <a:t>object,so</a:t>
            </a:r>
            <a:r>
              <a:rPr lang="en-US" b="0" i="0" dirty="0">
                <a:solidFill>
                  <a:srgbClr val="333333"/>
                </a:solidFill>
                <a:effectLst/>
                <a:latin typeface="inter-regular"/>
              </a:rPr>
              <a:t> will not lead to any problem if forget to close the connection.</a:t>
            </a:r>
            <a:endParaRPr lang="en-US" dirty="0">
              <a:solidFill>
                <a:srgbClr val="333333"/>
              </a:solidFill>
              <a:latin typeface="inter-regular"/>
            </a:endParaRPr>
          </a:p>
          <a:p>
            <a:pPr algn="just"/>
            <a:r>
              <a:rPr lang="en-US" b="0" i="0" dirty="0">
                <a:solidFill>
                  <a:srgbClr val="333333"/>
                </a:solidFill>
                <a:effectLst/>
                <a:latin typeface="inter-regular"/>
              </a:rPr>
              <a:t>It handles the exception and provides the informative exception messages by the help of exception classes.</a:t>
            </a:r>
          </a:p>
          <a:p>
            <a:pPr algn="just"/>
            <a:r>
              <a:rPr lang="en-US" b="0" i="0" dirty="0">
                <a:solidFill>
                  <a:srgbClr val="333333"/>
                </a:solidFill>
                <a:effectLst/>
                <a:latin typeface="inter-regular"/>
              </a:rPr>
              <a:t>We can perform all the database operations by the help of </a:t>
            </a:r>
            <a:r>
              <a:rPr lang="en-US" b="0" i="0" dirty="0" err="1">
                <a:solidFill>
                  <a:srgbClr val="333333"/>
                </a:solidFill>
                <a:effectLst/>
                <a:latin typeface="inter-regular"/>
              </a:rPr>
              <a:t>Jdbc</a:t>
            </a:r>
            <a:r>
              <a:rPr lang="en-US" b="0" i="0" dirty="0">
                <a:solidFill>
                  <a:srgbClr val="333333"/>
                </a:solidFill>
                <a:effectLst/>
                <a:latin typeface="inter-regular"/>
              </a:rPr>
              <a:t> Template class such as insertion, </a:t>
            </a:r>
            <a:r>
              <a:rPr lang="en-US" b="0" i="0" dirty="0" err="1">
                <a:solidFill>
                  <a:srgbClr val="333333"/>
                </a:solidFill>
                <a:effectLst/>
                <a:latin typeface="inter-regular"/>
              </a:rPr>
              <a:t>updation</a:t>
            </a:r>
            <a:r>
              <a:rPr lang="en-US" b="0" i="0" dirty="0">
                <a:solidFill>
                  <a:srgbClr val="333333"/>
                </a:solidFill>
                <a:effectLst/>
                <a:latin typeface="inter-regular"/>
              </a:rPr>
              <a:t>, deletion and retrieval of the data from the database.</a:t>
            </a:r>
          </a:p>
          <a:p>
            <a:endParaRPr lang="en-IN" dirty="0"/>
          </a:p>
        </p:txBody>
      </p:sp>
    </p:spTree>
    <p:extLst>
      <p:ext uri="{BB962C8B-B14F-4D97-AF65-F5344CB8AC3E}">
        <p14:creationId xmlns:p14="http://schemas.microsoft.com/office/powerpoint/2010/main" val="2392955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B86669DE-17C1-4815-9975-57878ACB3230}"/>
              </a:ext>
            </a:extLst>
          </p:cNvPr>
          <p:cNvGraphicFramePr>
            <a:graphicFrameLocks noGrp="1"/>
          </p:cNvGraphicFramePr>
          <p:nvPr>
            <p:ph idx="1"/>
            <p:extLst>
              <p:ext uri="{D42A27DB-BD31-4B8C-83A1-F6EECF244321}">
                <p14:modId xmlns:p14="http://schemas.microsoft.com/office/powerpoint/2010/main" val="3380342732"/>
              </p:ext>
            </p:extLst>
          </p:nvPr>
        </p:nvGraphicFramePr>
        <p:xfrm>
          <a:off x="771525" y="142875"/>
          <a:ext cx="10515597" cy="6626355"/>
        </p:xfrm>
        <a:graphic>
          <a:graphicData uri="http://schemas.openxmlformats.org/drawingml/2006/table">
            <a:tbl>
              <a:tblPr firstRow="1" bandRow="1">
                <a:tableStyleId>{F5AB1C69-6EDB-4FF4-983F-18BD219EF322}</a:tableStyleId>
              </a:tblPr>
              <a:tblGrid>
                <a:gridCol w="1000125">
                  <a:extLst>
                    <a:ext uri="{9D8B030D-6E8A-4147-A177-3AD203B41FA5}">
                      <a16:colId xmlns:a16="http://schemas.microsoft.com/office/drawing/2014/main" val="1201325311"/>
                    </a:ext>
                  </a:extLst>
                </a:gridCol>
                <a:gridCol w="3143250">
                  <a:extLst>
                    <a:ext uri="{9D8B030D-6E8A-4147-A177-3AD203B41FA5}">
                      <a16:colId xmlns:a16="http://schemas.microsoft.com/office/drawing/2014/main" val="3224402473"/>
                    </a:ext>
                  </a:extLst>
                </a:gridCol>
                <a:gridCol w="6372222">
                  <a:extLst>
                    <a:ext uri="{9D8B030D-6E8A-4147-A177-3AD203B41FA5}">
                      <a16:colId xmlns:a16="http://schemas.microsoft.com/office/drawing/2014/main" val="3190349694"/>
                    </a:ext>
                  </a:extLst>
                </a:gridCol>
              </a:tblGrid>
              <a:tr h="1160443">
                <a:tc>
                  <a:txBody>
                    <a:bodyPr/>
                    <a:lstStyle/>
                    <a:p>
                      <a:r>
                        <a:rPr lang="en-US" sz="2800" dirty="0">
                          <a:latin typeface="Arial" panose="020B0604020202020204" pitchFamily="34" charset="0"/>
                          <a:cs typeface="Arial" panose="020B0604020202020204" pitchFamily="34" charset="0"/>
                        </a:rPr>
                        <a:t>SL NO:</a:t>
                      </a:r>
                      <a:endParaRPr lang="en-IN" sz="2800" dirty="0">
                        <a:latin typeface="Arial" panose="020B0604020202020204" pitchFamily="34" charset="0"/>
                        <a:cs typeface="Arial" panose="020B0604020202020204" pitchFamily="34" charset="0"/>
                      </a:endParaRPr>
                    </a:p>
                  </a:txBody>
                  <a:tcPr/>
                </a:tc>
                <a:tc>
                  <a:txBody>
                    <a:bodyPr/>
                    <a:lstStyle/>
                    <a:p>
                      <a:r>
                        <a:rPr lang="en-US" sz="2800" dirty="0">
                          <a:latin typeface="Arial" panose="020B0604020202020204" pitchFamily="34" charset="0"/>
                          <a:cs typeface="Arial" panose="020B0604020202020204" pitchFamily="34" charset="0"/>
                        </a:rPr>
                        <a:t>METHOD</a:t>
                      </a:r>
                      <a:endParaRPr lang="en-IN" sz="2800" dirty="0">
                        <a:latin typeface="Arial" panose="020B0604020202020204" pitchFamily="34" charset="0"/>
                        <a:cs typeface="Arial" panose="020B0604020202020204" pitchFamily="34" charset="0"/>
                      </a:endParaRPr>
                    </a:p>
                  </a:txBody>
                  <a:tcPr/>
                </a:tc>
                <a:tc>
                  <a:txBody>
                    <a:bodyPr/>
                    <a:lstStyle/>
                    <a:p>
                      <a:r>
                        <a:rPr lang="en-US" sz="2800" dirty="0">
                          <a:latin typeface="Arial" panose="020B0604020202020204" pitchFamily="34" charset="0"/>
                          <a:cs typeface="Arial" panose="020B0604020202020204" pitchFamily="34" charset="0"/>
                        </a:rPr>
                        <a:t>DESCRIPTION</a:t>
                      </a:r>
                      <a:endParaRPr lang="en-IN" sz="2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33054464"/>
                  </a:ext>
                </a:extLst>
              </a:tr>
              <a:tr h="468263">
                <a:tc>
                  <a:txBody>
                    <a:bodyPr/>
                    <a:lstStyle/>
                    <a:p>
                      <a:r>
                        <a:rPr lang="en-US" sz="2000" dirty="0">
                          <a:latin typeface="inter-regular"/>
                        </a:rPr>
                        <a:t>1</a:t>
                      </a:r>
                      <a:endParaRPr lang="en-IN" sz="2000" dirty="0">
                        <a:latin typeface="inter-regular"/>
                      </a:endParaRPr>
                    </a:p>
                  </a:txBody>
                  <a:tcPr/>
                </a:tc>
                <a:tc>
                  <a:txBody>
                    <a:bodyPr/>
                    <a:lstStyle/>
                    <a:p>
                      <a:pPr algn="just" fontAlgn="t"/>
                      <a:r>
                        <a:rPr lang="en-US" sz="2000" dirty="0">
                          <a:solidFill>
                            <a:srgbClr val="333333"/>
                          </a:solidFill>
                          <a:effectLst/>
                          <a:latin typeface="inter-regular"/>
                        </a:rPr>
                        <a:t>public int update(String query)</a:t>
                      </a:r>
                    </a:p>
                  </a:txBody>
                  <a:tcPr marL="50800" marR="50800" marT="50800" marB="50800"/>
                </a:tc>
                <a:tc>
                  <a:txBody>
                    <a:bodyPr/>
                    <a:lstStyle/>
                    <a:p>
                      <a:pPr algn="just" fontAlgn="t"/>
                      <a:r>
                        <a:rPr lang="en-US" sz="2000" dirty="0">
                          <a:solidFill>
                            <a:srgbClr val="333333"/>
                          </a:solidFill>
                          <a:effectLst/>
                          <a:latin typeface="inter-regular"/>
                        </a:rPr>
                        <a:t>is used to insert, update and delete records.</a:t>
                      </a:r>
                    </a:p>
                  </a:txBody>
                  <a:tcPr marL="50800" marR="50800" marT="50800" marB="50800"/>
                </a:tc>
                <a:extLst>
                  <a:ext uri="{0D108BD9-81ED-4DB2-BD59-A6C34878D82A}">
                    <a16:rowId xmlns:a16="http://schemas.microsoft.com/office/drawing/2014/main" val="451217619"/>
                  </a:ext>
                </a:extLst>
              </a:tr>
              <a:tr h="809968">
                <a:tc>
                  <a:txBody>
                    <a:bodyPr/>
                    <a:lstStyle/>
                    <a:p>
                      <a:r>
                        <a:rPr lang="en-US" sz="2000" dirty="0">
                          <a:latin typeface="inter-regular"/>
                        </a:rPr>
                        <a:t>2</a:t>
                      </a:r>
                      <a:endParaRPr lang="en-IN" sz="2000" dirty="0">
                        <a:latin typeface="inter-regular"/>
                      </a:endParaRPr>
                    </a:p>
                  </a:txBody>
                  <a:tcPr/>
                </a:tc>
                <a:tc>
                  <a:txBody>
                    <a:bodyPr/>
                    <a:lstStyle/>
                    <a:p>
                      <a:pPr algn="just" fontAlgn="t"/>
                      <a:r>
                        <a:rPr lang="en-US" sz="2000" dirty="0">
                          <a:solidFill>
                            <a:srgbClr val="333333"/>
                          </a:solidFill>
                          <a:effectLst/>
                          <a:latin typeface="inter-regular"/>
                        </a:rPr>
                        <a:t>Public int update(String query,Object. args)</a:t>
                      </a:r>
                    </a:p>
                  </a:txBody>
                  <a:tcPr marL="50800" marR="50800" marT="50800" marB="50800"/>
                </a:tc>
                <a:tc>
                  <a:txBody>
                    <a:bodyPr/>
                    <a:lstStyle/>
                    <a:p>
                      <a:pPr algn="just" fontAlgn="t"/>
                      <a:r>
                        <a:rPr lang="en-US" sz="2000" dirty="0">
                          <a:solidFill>
                            <a:srgbClr val="333333"/>
                          </a:solidFill>
                          <a:effectLst/>
                          <a:latin typeface="inter-regular"/>
                        </a:rPr>
                        <a:t>is used to insert, update and delete records using PreparedStatement using given arguments.</a:t>
                      </a:r>
                    </a:p>
                  </a:txBody>
                  <a:tcPr marL="50800" marR="50800" marT="50800" marB="50800"/>
                </a:tc>
                <a:extLst>
                  <a:ext uri="{0D108BD9-81ED-4DB2-BD59-A6C34878D82A}">
                    <a16:rowId xmlns:a16="http://schemas.microsoft.com/office/drawing/2014/main" val="4036063300"/>
                  </a:ext>
                </a:extLst>
              </a:tr>
              <a:tr h="707318">
                <a:tc>
                  <a:txBody>
                    <a:bodyPr/>
                    <a:lstStyle/>
                    <a:p>
                      <a:r>
                        <a:rPr lang="en-US" sz="2000" dirty="0">
                          <a:latin typeface="inter-regular"/>
                        </a:rPr>
                        <a:t>3</a:t>
                      </a:r>
                      <a:endParaRPr lang="en-IN" sz="2000" dirty="0">
                        <a:latin typeface="inter-regular"/>
                      </a:endParaRPr>
                    </a:p>
                  </a:txBody>
                  <a:tcPr/>
                </a:tc>
                <a:tc>
                  <a:txBody>
                    <a:bodyPr/>
                    <a:lstStyle/>
                    <a:p>
                      <a:pPr algn="just" fontAlgn="t"/>
                      <a:r>
                        <a:rPr lang="en-US" sz="2000" dirty="0">
                          <a:solidFill>
                            <a:srgbClr val="333333"/>
                          </a:solidFill>
                          <a:effectLst/>
                          <a:latin typeface="inter-regular"/>
                        </a:rPr>
                        <a:t>public void execute(String query)</a:t>
                      </a:r>
                    </a:p>
                  </a:txBody>
                  <a:tcPr marL="50800" marR="50800" marT="50800" marB="50800"/>
                </a:tc>
                <a:tc>
                  <a:txBody>
                    <a:bodyPr/>
                    <a:lstStyle/>
                    <a:p>
                      <a:pPr algn="just" fontAlgn="t"/>
                      <a:r>
                        <a:rPr lang="en-US" sz="2000" dirty="0">
                          <a:solidFill>
                            <a:srgbClr val="333333"/>
                          </a:solidFill>
                          <a:effectLst/>
                          <a:latin typeface="inter-regular"/>
                        </a:rPr>
                        <a:t>is used to execute DDL query.</a:t>
                      </a:r>
                    </a:p>
                  </a:txBody>
                  <a:tcPr marL="50800" marR="50800" marT="50800" marB="50800"/>
                </a:tc>
                <a:extLst>
                  <a:ext uri="{0D108BD9-81ED-4DB2-BD59-A6C34878D82A}">
                    <a16:rowId xmlns:a16="http://schemas.microsoft.com/office/drawing/2014/main" val="1719849449"/>
                  </a:ext>
                </a:extLst>
              </a:tr>
              <a:tr h="1151673">
                <a:tc>
                  <a:txBody>
                    <a:bodyPr/>
                    <a:lstStyle/>
                    <a:p>
                      <a:r>
                        <a:rPr lang="en-US" sz="2000" dirty="0">
                          <a:latin typeface="inter-regular"/>
                        </a:rPr>
                        <a:t>4</a:t>
                      </a:r>
                      <a:endParaRPr lang="en-IN" sz="2000" dirty="0">
                        <a:latin typeface="inter-regular"/>
                      </a:endParaRPr>
                    </a:p>
                  </a:txBody>
                  <a:tcPr/>
                </a:tc>
                <a:tc>
                  <a:txBody>
                    <a:bodyPr/>
                    <a:lstStyle/>
                    <a:p>
                      <a:pPr algn="just" fontAlgn="t"/>
                      <a:r>
                        <a:rPr lang="en-US" sz="2000" dirty="0">
                          <a:solidFill>
                            <a:srgbClr val="333333"/>
                          </a:solidFill>
                          <a:effectLst/>
                          <a:latin typeface="inter-regular"/>
                        </a:rPr>
                        <a:t>public T execute(String sql, PreparedStatementCallback action)</a:t>
                      </a:r>
                    </a:p>
                  </a:txBody>
                  <a:tcPr marL="50800" marR="50800" marT="50800" marB="50800"/>
                </a:tc>
                <a:tc>
                  <a:txBody>
                    <a:bodyPr/>
                    <a:lstStyle/>
                    <a:p>
                      <a:pPr algn="just" fontAlgn="t"/>
                      <a:r>
                        <a:rPr lang="en-US" sz="2000" dirty="0">
                          <a:solidFill>
                            <a:srgbClr val="333333"/>
                          </a:solidFill>
                          <a:effectLst/>
                          <a:latin typeface="inter-regular"/>
                        </a:rPr>
                        <a:t>executes the query by using PreparedStatement callback.</a:t>
                      </a:r>
                    </a:p>
                  </a:txBody>
                  <a:tcPr marL="50800" marR="50800" marT="50800" marB="50800"/>
                </a:tc>
                <a:extLst>
                  <a:ext uri="{0D108BD9-81ED-4DB2-BD59-A6C34878D82A}">
                    <a16:rowId xmlns:a16="http://schemas.microsoft.com/office/drawing/2014/main" val="382226918"/>
                  </a:ext>
                </a:extLst>
              </a:tr>
              <a:tr h="809968">
                <a:tc>
                  <a:txBody>
                    <a:bodyPr/>
                    <a:lstStyle/>
                    <a:p>
                      <a:r>
                        <a:rPr lang="en-US" sz="2000" dirty="0">
                          <a:latin typeface="inter-regular"/>
                        </a:rPr>
                        <a:t>5</a:t>
                      </a:r>
                      <a:endParaRPr lang="en-IN" sz="2000" dirty="0">
                        <a:latin typeface="inter-regular"/>
                      </a:endParaRPr>
                    </a:p>
                  </a:txBody>
                  <a:tcPr/>
                </a:tc>
                <a:tc>
                  <a:txBody>
                    <a:bodyPr/>
                    <a:lstStyle/>
                    <a:p>
                      <a:pPr algn="just" fontAlgn="t"/>
                      <a:r>
                        <a:rPr lang="en-US" sz="2000" dirty="0">
                          <a:solidFill>
                            <a:srgbClr val="333333"/>
                          </a:solidFill>
                          <a:effectLst/>
                          <a:latin typeface="inter-regular"/>
                        </a:rPr>
                        <a:t>public T query(String sql, ResultSetExtractor rse)</a:t>
                      </a:r>
                    </a:p>
                  </a:txBody>
                  <a:tcPr marL="50800" marR="50800" marT="50800" marB="50800"/>
                </a:tc>
                <a:tc>
                  <a:txBody>
                    <a:bodyPr/>
                    <a:lstStyle/>
                    <a:p>
                      <a:pPr algn="just" fontAlgn="t"/>
                      <a:r>
                        <a:rPr lang="en-US" sz="2000" dirty="0">
                          <a:solidFill>
                            <a:srgbClr val="333333"/>
                          </a:solidFill>
                          <a:effectLst/>
                          <a:latin typeface="inter-regular"/>
                        </a:rPr>
                        <a:t>is used to fetch records using ResultSetExtractor.</a:t>
                      </a:r>
                    </a:p>
                  </a:txBody>
                  <a:tcPr marL="50800" marR="50800" marT="50800" marB="50800"/>
                </a:tc>
                <a:extLst>
                  <a:ext uri="{0D108BD9-81ED-4DB2-BD59-A6C34878D82A}">
                    <a16:rowId xmlns:a16="http://schemas.microsoft.com/office/drawing/2014/main" val="541445868"/>
                  </a:ext>
                </a:extLst>
              </a:tr>
              <a:tr h="809968">
                <a:tc>
                  <a:txBody>
                    <a:bodyPr/>
                    <a:lstStyle/>
                    <a:p>
                      <a:r>
                        <a:rPr lang="en-US" sz="2000" dirty="0">
                          <a:latin typeface="inter-regular"/>
                        </a:rPr>
                        <a:t>6</a:t>
                      </a:r>
                      <a:endParaRPr lang="en-IN" sz="2000" dirty="0">
                        <a:latin typeface="inter-regular"/>
                      </a:endParaRPr>
                    </a:p>
                  </a:txBody>
                  <a:tcPr/>
                </a:tc>
                <a:tc>
                  <a:txBody>
                    <a:bodyPr/>
                    <a:lstStyle/>
                    <a:p>
                      <a:pPr algn="just" fontAlgn="t"/>
                      <a:r>
                        <a:rPr lang="en-US" sz="2000" dirty="0">
                          <a:solidFill>
                            <a:srgbClr val="333333"/>
                          </a:solidFill>
                          <a:effectLst/>
                          <a:latin typeface="inter-regular"/>
                        </a:rPr>
                        <a:t>public List query(String sql, RowMapper rse)</a:t>
                      </a:r>
                    </a:p>
                  </a:txBody>
                  <a:tcPr marL="50800" marR="50800" marT="50800" marB="50800"/>
                </a:tc>
                <a:tc>
                  <a:txBody>
                    <a:bodyPr/>
                    <a:lstStyle/>
                    <a:p>
                      <a:pPr algn="just" fontAlgn="t"/>
                      <a:r>
                        <a:rPr lang="en-US" sz="2000" dirty="0">
                          <a:solidFill>
                            <a:srgbClr val="333333"/>
                          </a:solidFill>
                          <a:effectLst/>
                          <a:latin typeface="inter-regular"/>
                        </a:rPr>
                        <a:t>is used to fetch records using RowMapper.</a:t>
                      </a:r>
                    </a:p>
                  </a:txBody>
                  <a:tcPr marL="50800" marR="50800" marT="50800" marB="50800"/>
                </a:tc>
                <a:extLst>
                  <a:ext uri="{0D108BD9-81ED-4DB2-BD59-A6C34878D82A}">
                    <a16:rowId xmlns:a16="http://schemas.microsoft.com/office/drawing/2014/main" val="3599209584"/>
                  </a:ext>
                </a:extLst>
              </a:tr>
              <a:tr h="461935">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147379961"/>
                  </a:ext>
                </a:extLst>
              </a:tr>
            </a:tbl>
          </a:graphicData>
        </a:graphic>
      </p:graphicFrame>
    </p:spTree>
    <p:extLst>
      <p:ext uri="{BB962C8B-B14F-4D97-AF65-F5344CB8AC3E}">
        <p14:creationId xmlns:p14="http://schemas.microsoft.com/office/powerpoint/2010/main" val="304742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1787</Words>
  <Application>Microsoft Office PowerPoint</Application>
  <PresentationFormat>Widescreen</PresentationFormat>
  <Paragraphs>147</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erdana</vt:lpstr>
      <vt:lpstr>inter-bold</vt:lpstr>
      <vt:lpstr>inter-regular</vt:lpstr>
      <vt:lpstr>Söhne</vt:lpstr>
      <vt:lpstr>urw-din</vt:lpstr>
      <vt:lpstr>Office Theme</vt:lpstr>
      <vt:lpstr>PowerPoint Presentation</vt:lpstr>
      <vt:lpstr>Advantage of Spring Jdbc Template</vt:lpstr>
      <vt:lpstr>Problems of JDBC API </vt:lpstr>
      <vt:lpstr>PowerPoint Presentation</vt:lpstr>
      <vt:lpstr>PowerPoint Presentation</vt:lpstr>
      <vt:lpstr>PowerPoint Presentation</vt:lpstr>
      <vt:lpstr>Spring framework provides following approaches for JDBC database access:</vt:lpstr>
      <vt:lpstr>JdbcTemplate </vt:lpstr>
      <vt:lpstr>PowerPoint Presentation</vt:lpstr>
      <vt:lpstr>Spring NamedParameterJdbcTemplate </vt:lpstr>
      <vt:lpstr>SimpleJdbcTemplate </vt:lpstr>
      <vt:lpstr>SimpleJdbcInsert and SimpleJdbcCal</vt:lpstr>
      <vt:lpstr>Spring with ORM Frameworks </vt:lpstr>
      <vt:lpstr>PowerPoint Presentation</vt:lpstr>
      <vt:lpstr>Here's an example of using Hibernate with Spring to perform database operations:</vt:lpstr>
      <vt:lpstr>PowerPoint Presentation</vt:lpstr>
      <vt:lpstr>Advantage of ORM Frameworks with Spring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Advantage of Spring Jdbc Template </dc:title>
  <dc:creator>Aiswarya Kinattukara Kalam(UST,IN)</dc:creator>
  <cp:lastModifiedBy>Aiswarya Kinattukara Kalam(UST,IN)</cp:lastModifiedBy>
  <cp:revision>34</cp:revision>
  <dcterms:created xsi:type="dcterms:W3CDTF">2023-03-13T16:03:20Z</dcterms:created>
  <dcterms:modified xsi:type="dcterms:W3CDTF">2023-03-16T18:23:43Z</dcterms:modified>
</cp:coreProperties>
</file>