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3"/>
    <p:sldId id="272" r:id="rId4"/>
    <p:sldId id="258" r:id="rId5"/>
    <p:sldId id="275" r:id="rId6"/>
    <p:sldId id="276" r:id="rId7"/>
    <p:sldId id="277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704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/>
            <p:cNvCxnSpPr/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SmartArt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/>
            <p:cNvCxnSpPr/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/>
            <p:cNvCxnSpPr/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/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2" name="Picture Placeholder 10"/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742951"/>
            <a:ext cx="5111750" cy="904874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Array Deque in Java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076450"/>
            <a:ext cx="8982075" cy="4038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Array Double Ended Queue or Array Deck.</a:t>
            </a:r>
            <a:endParaRPr lang="en-US" sz="240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rray that grows and allows users to add or remove an element from both sides of the queue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It is an implementation of the Deque interface.</a:t>
            </a:r>
            <a:endParaRPr lang="en-US" sz="24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ses a resizable array to store its elements.</a:t>
            </a:r>
            <a:endParaRPr lang="en-US" sz="24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rovides constant-time performance for inserting and removing elements.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4" y="819151"/>
            <a:ext cx="6600825" cy="852488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various operations on the Array Deque</a:t>
            </a:r>
            <a:endParaRPr lang="en-IN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257426"/>
            <a:ext cx="5657850" cy="2362200"/>
          </a:xfrm>
        </p:spPr>
        <p:txBody>
          <a:bodyPr>
            <a:normAutofit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Adding operation</a:t>
            </a:r>
            <a:endParaRPr lang="en-US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Accessing operation</a:t>
            </a:r>
            <a:endParaRPr lang="en-US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Removing operations</a:t>
            </a:r>
            <a:endParaRPr lang="en-US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Iterating through the Deque</a:t>
            </a:r>
            <a:endParaRPr lang="en-US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652464"/>
            <a:ext cx="5819775" cy="1204912"/>
          </a:xfrm>
        </p:spPr>
        <p:txBody>
          <a:bodyPr>
            <a:normAutofit/>
          </a:bodyPr>
          <a:lstStyle/>
          <a:p>
            <a:r>
              <a:rPr lang="en-IN" sz="320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Operation 1: Adding Elements</a:t>
            </a:r>
            <a:endParaRPr lang="en-IN" sz="3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075" y="2003424"/>
            <a:ext cx="5111750" cy="1525588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add()</a:t>
            </a:r>
            <a:endParaRPr lang="en-US" sz="1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8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addFirst</a:t>
            </a:r>
            <a:r>
              <a:rPr lang="en-US" sz="1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US" sz="1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8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addLast</a:t>
            </a:r>
            <a:r>
              <a:rPr lang="en-US" sz="1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US" sz="1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Offer()</a:t>
            </a:r>
            <a:endParaRPr lang="en-US" sz="1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8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offerFirst</a:t>
            </a:r>
            <a:r>
              <a:rPr lang="en-US" sz="1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US" sz="1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8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offerLast</a:t>
            </a:r>
            <a:r>
              <a:rPr lang="en-US" sz="1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US" sz="1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2" y="957264"/>
            <a:ext cx="5895975" cy="1204912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Operation 2: </a:t>
            </a:r>
            <a:r>
              <a:rPr lang="en-US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Accessing the Elements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5925" y="2524125"/>
            <a:ext cx="4787900" cy="2662237"/>
          </a:xfrm>
        </p:spPr>
        <p:txBody>
          <a:bodyPr>
            <a:normAutofit fontScale="92500" lnSpcReduction="10000"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200" b="0" i="0" dirty="0" err="1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getFirst</a:t>
            </a:r>
            <a:r>
              <a:rPr lang="en-US" sz="32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US" sz="3200" b="0" i="0" dirty="0"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200" b="0" i="0" dirty="0" err="1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getLast</a:t>
            </a:r>
            <a:r>
              <a:rPr lang="en-US" sz="32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US" sz="3200" b="0" i="0" dirty="0"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peek()</a:t>
            </a:r>
            <a:endParaRPr lang="en-US" sz="3200" b="0" i="0" dirty="0"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200" b="0" i="0" dirty="0" err="1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peekFirst</a:t>
            </a:r>
            <a:r>
              <a:rPr lang="en-US" sz="32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US" sz="3200" b="0" i="0" dirty="0"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3200" b="0" i="0" dirty="0" err="1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peekLast</a:t>
            </a:r>
            <a:r>
              <a:rPr lang="en-US" sz="3200" b="0" i="0" dirty="0"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US" sz="3200" b="0" i="0" dirty="0"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4" y="690564"/>
            <a:ext cx="5724525" cy="909636"/>
          </a:xfrm>
        </p:spPr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Operation 3. Removing Elements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75" y="2219325"/>
            <a:ext cx="5111750" cy="29670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emove from both the ends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remove()</a:t>
            </a:r>
            <a:endParaRPr lang="en-IN" sz="24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removeFirst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IN" sz="24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removeLast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IN" sz="24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fontAlgn="base"/>
            <a:r>
              <a:rPr lang="en-IN" sz="2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Apart from that</a:t>
            </a:r>
            <a:endParaRPr lang="en-IN" sz="2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poll()</a:t>
            </a:r>
            <a:endParaRPr lang="en-IN" sz="24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200" b="0" i="0" dirty="0" err="1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pollFirst</a:t>
            </a:r>
            <a:r>
              <a:rPr lang="en-IN" sz="2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IN" sz="2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</a:t>
            </a:r>
            <a:r>
              <a:rPr lang="en-IN" sz="2400" b="0" i="0" dirty="0" err="1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pollLast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IN" sz="24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pop()</a:t>
            </a:r>
            <a:endParaRPr lang="en-IN" sz="24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fontAlgn="base"/>
            <a:endParaRPr lang="en-IN" sz="18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795339"/>
            <a:ext cx="6029325" cy="1204912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Operation</a:t>
            </a:r>
            <a:r>
              <a:rPr lang="en-US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4: </a:t>
            </a:r>
            <a:r>
              <a:rPr lang="en-US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Iterating through the Deque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862" y="2565398"/>
            <a:ext cx="5111750" cy="2006601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re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move()</a:t>
            </a:r>
            <a:endParaRPr lang="en-IN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iterator()</a:t>
            </a:r>
            <a:endParaRPr lang="en-IN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IN" sz="3200" b="0" i="0" dirty="0" err="1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descendingIterator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()</a:t>
            </a:r>
            <a:endParaRPr lang="en-IN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91" y="420090"/>
            <a:ext cx="5111750" cy="1204912"/>
          </a:xfrm>
        </p:spPr>
        <p:txBody>
          <a:bodyPr/>
          <a:lstStyle/>
          <a:p>
            <a:r>
              <a:rPr lang="en-US">
                <a:latin typeface="Cambria" panose="02040503050406030204" charset="0"/>
                <a:ea typeface="+mj-lt"/>
                <a:cs typeface="Cambria" panose="02040503050406030204" charset="0"/>
              </a:rPr>
              <a:t>ARRAY DEQUE AS A STACK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75" y="1461038"/>
            <a:ext cx="5111750" cy="3725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 panose="020F0502020204030204"/>
                <a:ea typeface="+mn-lt"/>
                <a:cs typeface="+mn-lt"/>
              </a:rPr>
              <a:t>T</a:t>
            </a:r>
            <a:r>
              <a:rPr lang="en-US" sz="2000" dirty="0">
                <a:latin typeface="Cambria" panose="02040503050406030204" charset="0"/>
                <a:ea typeface="+mn-lt"/>
                <a:cs typeface="Cambria" panose="02040503050406030204" charset="0"/>
              </a:rPr>
              <a:t>o implement LIFO stacks in JAVA.</a:t>
            </a:r>
            <a:endParaRPr lang="en-US" sz="20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latin typeface="Cambria" panose="02040503050406030204" charset="0"/>
                <a:ea typeface="+mn-lt"/>
                <a:cs typeface="Cambria" panose="02040503050406030204" charset="0"/>
              </a:rPr>
              <a:t>Faster</a:t>
            </a:r>
            <a:endParaRPr lang="en-US" sz="20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latin typeface="Cambria" panose="02040503050406030204" charset="0"/>
                <a:ea typeface="+mn-lt"/>
                <a:cs typeface="Cambria" panose="02040503050406030204" charset="0"/>
              </a:rPr>
              <a:t>Methods for implementing stack.</a:t>
            </a:r>
            <a:endParaRPr lang="en-US" sz="20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latin typeface="Cambria" panose="02040503050406030204" charset="0"/>
                <a:ea typeface="+mn-lt"/>
                <a:cs typeface="Cambria" panose="02040503050406030204" charset="0"/>
              </a:rPr>
              <a:t>push()-adds an element to the top of the stack.</a:t>
            </a:r>
            <a:endParaRPr lang="en-US" sz="20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latin typeface="Cambria" panose="02040503050406030204" charset="0"/>
                <a:ea typeface="+mn-lt"/>
                <a:cs typeface="Cambria" panose="02040503050406030204" charset="0"/>
              </a:rPr>
              <a:t>Peek()-returns an element from the top of the stack.</a:t>
            </a:r>
            <a:endParaRPr lang="en-US" sz="2000" dirty="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latin typeface="Cambria" panose="02040503050406030204" charset="0"/>
                <a:ea typeface="+mn-lt"/>
                <a:cs typeface="Cambria" panose="02040503050406030204" charset="0"/>
              </a:rPr>
              <a:t>Pop()-returns and removes an element from the top of the stack.</a:t>
            </a:r>
            <a:endParaRPr lang="en-US" sz="2000" dirty="0">
              <a:latin typeface="Cambria" panose="02040503050406030204" charset="0"/>
              <a:cs typeface="Cambria" panose="02040503050406030204" charset="0"/>
            </a:endParaRPr>
          </a:p>
          <a:p>
            <a:endParaRPr lang="en-US" sz="20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4" y="985839"/>
            <a:ext cx="7610475" cy="804861"/>
          </a:xfrm>
        </p:spPr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Advantages of using Array Deque</a:t>
            </a:r>
            <a:endParaRPr lang="en-IN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299" y="2162175"/>
            <a:ext cx="6677025" cy="29051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Efficient</a:t>
            </a:r>
            <a:endParaRPr lang="en-IN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Resizable</a:t>
            </a:r>
            <a:endParaRPr lang="en-IN" sz="3200" dirty="0">
              <a:solidFill>
                <a:srgbClr val="273239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Lightweight</a:t>
            </a:r>
            <a:endParaRPr lang="en-IN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Thread-safe</a:t>
            </a:r>
            <a:endParaRPr lang="en-IN" sz="3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08048"/>
            <a:ext cx="7829550" cy="1638301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Disadvantages of using Array Deque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786064"/>
            <a:ext cx="5848350" cy="19383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Not synchronized</a:t>
            </a:r>
            <a:endParaRPr lang="en-IN" sz="28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Limited capacity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595314"/>
            <a:ext cx="7124700" cy="1204912"/>
          </a:xfrm>
        </p:spPr>
        <p:txBody>
          <a:bodyPr/>
          <a:lstStyle/>
          <a:p>
            <a:r>
              <a:rPr lang="en-IN" b="1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important features of Array Deque</a:t>
            </a:r>
            <a:endParaRPr lang="en-IN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62225"/>
            <a:ext cx="6953250" cy="262413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o capacity restrictions.</a:t>
            </a:r>
            <a:endParaRPr lang="en-IN" sz="28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ot thread-safe.</a:t>
            </a:r>
            <a:endParaRPr lang="en-IN" sz="28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Null elements are prohibited.</a:t>
            </a:r>
            <a:endParaRPr lang="en-IN" sz="2800" dirty="0">
              <a:solidFill>
                <a:srgbClr val="273239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Faster than Stack when used as a stack.</a:t>
            </a:r>
            <a:endParaRPr lang="en-IN" sz="28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aster than LinkedList when used as a queue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57239"/>
            <a:ext cx="6438900" cy="1204912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Interfaces implemented by Array Deque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474" y="2867025"/>
            <a:ext cx="8286751" cy="23193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Queue</a:t>
            </a:r>
            <a:r>
              <a:rPr lang="en-IN" sz="320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 Interface – FIFO format.</a:t>
            </a:r>
            <a:endParaRPr lang="en-IN" sz="320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IN" sz="32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                  </a:t>
            </a:r>
            <a:r>
              <a:rPr lang="en-US" sz="3200" dirty="0">
                <a:solidFill>
                  <a:srgbClr val="273239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lements are added from the back.</a:t>
            </a:r>
            <a:endParaRPr lang="en-IN" sz="320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Deque Interface - 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Doubly Ended Queue.</a:t>
            </a:r>
            <a:endParaRPr lang="en-IN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IN" sz="3200" dirty="0">
                <a:latin typeface="Arabic Typesetting"/>
                <a:cs typeface="Arabic Typesetting"/>
              </a:rPr>
              <a:t> </a:t>
            </a:r>
            <a:r>
              <a:rPr lang="en-US" sz="4000" dirty="0">
                <a:solidFill>
                  <a:srgbClr val="273239"/>
                </a:solidFill>
                <a:latin typeface="urw-din"/>
              </a:rPr>
              <a:t>                 </a:t>
            </a:r>
            <a:r>
              <a:rPr lang="en-US" sz="3300" b="0" i="0" dirty="0">
                <a:solidFill>
                  <a:srgbClr val="273239"/>
                </a:solidFill>
                <a:effectLst/>
                <a:latin typeface="Arabic Typesetting"/>
                <a:cs typeface="Arabic Typesetting"/>
              </a:rPr>
              <a:t>It is an interface that implements </a:t>
            </a:r>
            <a:r>
              <a:rPr lang="en-US" sz="3300" dirty="0">
                <a:solidFill>
                  <a:srgbClr val="273239"/>
                </a:solidFill>
                <a:latin typeface="Arabic Typesetting"/>
                <a:cs typeface="Arabic Typesetting"/>
              </a:rPr>
              <a:t>the Queue</a:t>
            </a:r>
            <a:r>
              <a:rPr lang="en-US" sz="3800" b="0" i="0" dirty="0">
                <a:solidFill>
                  <a:srgbClr val="273239"/>
                </a:solidFill>
                <a:effectLst/>
                <a:latin typeface="Arabic Typesetting"/>
                <a:cs typeface="Arabic Typesetting"/>
              </a:rPr>
              <a:t>.</a:t>
            </a:r>
            <a:r>
              <a:rPr lang="en-US" sz="3800" dirty="0">
                <a:solidFill>
                  <a:srgbClr val="273239"/>
                </a:solidFill>
                <a:latin typeface="Arabic Typesetting"/>
                <a:cs typeface="Arabic Typesetting"/>
              </a:rPr>
              <a:t>                   </a:t>
            </a:r>
            <a:endParaRPr lang="en-IN" sz="3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7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757363"/>
            <a:ext cx="8820150" cy="2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447800"/>
            <a:ext cx="8791575" cy="37385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Array Deque implements : Queue and Deque.</a:t>
            </a:r>
            <a:endParaRPr lang="en-IN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It is dynamically resizable from both sides. </a:t>
            </a:r>
            <a:endParaRPr lang="en-IN" sz="3200" b="0" i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All implemented interfaces of Array Deque in the hierarchy are </a:t>
            </a:r>
            <a:r>
              <a:rPr lang="en-IN" sz="320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Serializable, Cloneable, </a:t>
            </a:r>
            <a:r>
              <a:rPr lang="en-IN" sz="3200" i="0" dirty="0" err="1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Iterable</a:t>
            </a:r>
            <a:r>
              <a:rPr lang="en-IN" sz="320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&lt;E&gt;, Collection&lt;E&gt;,</a:t>
            </a:r>
            <a:r>
              <a:rPr lang="en-IN" sz="3200" b="0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Deque&lt;E&gt;, Queue&lt;E&gt;.</a:t>
            </a:r>
            <a:endParaRPr lang="en-IN" sz="3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992189"/>
            <a:ext cx="5448300" cy="547686"/>
          </a:xfrm>
        </p:spPr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Syntax: Declaration</a:t>
            </a:r>
            <a:endParaRPr lang="en-IN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962150"/>
            <a:ext cx="7400925" cy="2790825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IN" sz="2800" b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public class </a:t>
            </a:r>
            <a:r>
              <a:rPr lang="en-IN" sz="2800" b="0" dirty="0" err="1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ArrayDeque</a:t>
            </a:r>
            <a:r>
              <a:rPr lang="en-IN" sz="2800" b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&lt;E&gt; </a:t>
            </a:r>
            <a:endParaRPr lang="en-IN" sz="2800" b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l" fontAlgn="base"/>
            <a:r>
              <a:rPr lang="en-IN" sz="2800" b="1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extends </a:t>
            </a:r>
            <a:r>
              <a:rPr lang="en-IN" sz="2800" b="0" dirty="0" err="1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AbstractCollection</a:t>
            </a:r>
            <a:r>
              <a:rPr lang="en-IN" sz="2800" b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&lt;E&gt; </a:t>
            </a:r>
            <a:endParaRPr lang="en-IN" sz="2800" b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l" fontAlgn="base"/>
            <a:r>
              <a:rPr lang="en-IN" sz="2800" b="1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implements </a:t>
            </a:r>
            <a:r>
              <a:rPr lang="en-IN" sz="2800" b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Deque&lt;E&gt;, Cloneable, Serializable</a:t>
            </a:r>
            <a:endParaRPr lang="en-IN" sz="2800" b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l" fontAlgn="base"/>
            <a:endParaRPr lang="en-IN" sz="2800" dirty="0">
              <a:solidFill>
                <a:srgbClr val="273239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l" fontAlgn="base"/>
            <a:r>
              <a:rPr lang="en-US" sz="2800" b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Here, </a:t>
            </a:r>
            <a:r>
              <a:rPr lang="en-US" sz="2800" b="1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E</a:t>
            </a:r>
            <a:r>
              <a:rPr lang="en-US" sz="2800" b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 refers to the element which can refer to any class, </a:t>
            </a:r>
            <a:endParaRPr lang="en-US" sz="2800" b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l" fontAlgn="base"/>
            <a:r>
              <a:rPr lang="en-US" sz="2800" b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such as Integer or String class.</a:t>
            </a:r>
            <a:endParaRPr lang="en-IN" sz="2800" b="0" dirty="0">
              <a:solidFill>
                <a:srgbClr val="273239"/>
              </a:solidFill>
              <a:effectLst/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4" y="457200"/>
            <a:ext cx="5111750" cy="800099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constructors </a:t>
            </a:r>
            <a:endParaRPr lang="en-IN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74" y="1666875"/>
            <a:ext cx="7724775" cy="394334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solidFill>
                  <a:srgbClr val="273239"/>
                </a:solidFill>
                <a:effectLst/>
                <a:latin typeface="urw-din"/>
              </a:rPr>
              <a:t>ArrayDeque</a:t>
            </a:r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() </a:t>
            </a:r>
            <a:endParaRPr lang="en-IN" i="0" dirty="0">
              <a:solidFill>
                <a:srgbClr val="273239"/>
              </a:solidFill>
              <a:effectLst/>
              <a:latin typeface="urw-din"/>
            </a:endParaRPr>
          </a:p>
          <a:p>
            <a:pPr lvl="2">
              <a:lnSpc>
                <a:spcPct val="150000"/>
              </a:lnSpc>
            </a:pPr>
            <a:r>
              <a:rPr lang="en-IN" dirty="0" err="1">
                <a:solidFill>
                  <a:schemeClr val="tx1"/>
                </a:solidFill>
              </a:rPr>
              <a:t>ArrayDeque</a:t>
            </a:r>
            <a:r>
              <a:rPr lang="en-IN" dirty="0">
                <a:solidFill>
                  <a:schemeClr val="tx1"/>
                </a:solidFill>
              </a:rPr>
              <a:t>&lt;E&gt; </a:t>
            </a:r>
            <a:r>
              <a:rPr lang="en-IN" dirty="0" err="1">
                <a:solidFill>
                  <a:schemeClr val="tx1"/>
                </a:solidFill>
              </a:rPr>
              <a:t>dq</a:t>
            </a:r>
            <a:r>
              <a:rPr lang="en-IN" dirty="0">
                <a:solidFill>
                  <a:schemeClr val="tx1"/>
                </a:solidFill>
              </a:rPr>
              <a:t> = new </a:t>
            </a:r>
            <a:r>
              <a:rPr lang="en-IN" dirty="0" err="1">
                <a:solidFill>
                  <a:schemeClr val="tx1"/>
                </a:solidFill>
              </a:rPr>
              <a:t>ArrayDeque</a:t>
            </a:r>
            <a:r>
              <a:rPr lang="en-IN" dirty="0">
                <a:solidFill>
                  <a:schemeClr val="tx1"/>
                </a:solidFill>
              </a:rPr>
              <a:t>&lt;E&gt;();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i="0" dirty="0" err="1">
                <a:solidFill>
                  <a:srgbClr val="273239"/>
                </a:solidFill>
                <a:effectLst/>
                <a:latin typeface="urw-din"/>
              </a:rPr>
              <a:t>ArrayDeque</a:t>
            </a:r>
            <a:r>
              <a:rPr lang="fr-FR" i="0" dirty="0">
                <a:solidFill>
                  <a:srgbClr val="273239"/>
                </a:solidFill>
                <a:effectLst/>
                <a:latin typeface="urw-din"/>
              </a:rPr>
              <a:t>(Collection&lt;? </a:t>
            </a:r>
            <a:r>
              <a:rPr lang="fr-FR" i="0" dirty="0" err="1">
                <a:solidFill>
                  <a:srgbClr val="273239"/>
                </a:solidFill>
                <a:effectLst/>
                <a:latin typeface="urw-din"/>
              </a:rPr>
              <a:t>extends</a:t>
            </a:r>
            <a:r>
              <a:rPr lang="fr-FR" i="0" dirty="0">
                <a:solidFill>
                  <a:srgbClr val="273239"/>
                </a:solidFill>
                <a:effectLst/>
                <a:latin typeface="urw-din"/>
              </a:rPr>
              <a:t> E&gt; c)</a:t>
            </a:r>
            <a:endParaRPr lang="en-IN" i="0" dirty="0">
              <a:effectLst/>
              <a:latin typeface="urw-din"/>
            </a:endParaRPr>
          </a:p>
          <a:p>
            <a:pPr lvl="2">
              <a:lnSpc>
                <a:spcPct val="150000"/>
              </a:lnSpc>
            </a:pPr>
            <a:r>
              <a:rPr lang="en-IN" dirty="0">
                <a:solidFill>
                  <a:srgbClr val="273239"/>
                </a:solidFill>
                <a:latin typeface="urw-din"/>
              </a:rPr>
              <a:t>  </a:t>
            </a:r>
            <a:r>
              <a:rPr lang="en-IN" dirty="0" err="1">
                <a:solidFill>
                  <a:srgbClr val="273239"/>
                </a:solidFill>
                <a:latin typeface="urw-din"/>
              </a:rPr>
              <a:t>ArrayDeque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&lt;E&gt; </a:t>
            </a:r>
            <a:r>
              <a:rPr lang="en-IN" dirty="0" err="1">
                <a:solidFill>
                  <a:srgbClr val="273239"/>
                </a:solidFill>
                <a:latin typeface="urw-din"/>
              </a:rPr>
              <a:t>dq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 = new </a:t>
            </a:r>
            <a:r>
              <a:rPr lang="en-IN" dirty="0" err="1">
                <a:solidFill>
                  <a:srgbClr val="273239"/>
                </a:solidFill>
                <a:latin typeface="urw-din"/>
              </a:rPr>
              <a:t>ArrayDeque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&lt;E&gt;(Collection col);</a:t>
            </a:r>
            <a:endParaRPr lang="en-IN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solidFill>
                  <a:srgbClr val="273239"/>
                </a:solidFill>
                <a:effectLst/>
                <a:latin typeface="urw-din"/>
              </a:rPr>
              <a:t>ArrayDeque</a:t>
            </a:r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(int </a:t>
            </a:r>
            <a:r>
              <a:rPr lang="en-IN" i="0" dirty="0" err="1">
                <a:solidFill>
                  <a:srgbClr val="273239"/>
                </a:solidFill>
                <a:effectLst/>
                <a:latin typeface="urw-din"/>
              </a:rPr>
              <a:t>numofElements</a:t>
            </a:r>
            <a:r>
              <a:rPr lang="en-IN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fr-FR" dirty="0">
              <a:solidFill>
                <a:srgbClr val="273239"/>
              </a:solidFill>
              <a:latin typeface="urw-din"/>
            </a:endParaRPr>
          </a:p>
          <a:p>
            <a:pPr lvl="2">
              <a:lnSpc>
                <a:spcPct val="150000"/>
              </a:lnSpc>
            </a:pPr>
            <a:r>
              <a:rPr lang="fr-FR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fr-FR" i="0" dirty="0" err="1">
                <a:solidFill>
                  <a:srgbClr val="273239"/>
                </a:solidFill>
                <a:effectLst/>
                <a:latin typeface="urw-din"/>
              </a:rPr>
              <a:t>ArrayDeque</a:t>
            </a:r>
            <a:r>
              <a:rPr lang="fr-FR" i="0" dirty="0">
                <a:solidFill>
                  <a:srgbClr val="273239"/>
                </a:solidFill>
                <a:effectLst/>
                <a:latin typeface="urw-din"/>
              </a:rPr>
              <a:t>&lt;E&gt; </a:t>
            </a:r>
            <a:r>
              <a:rPr lang="fr-FR" i="0" dirty="0" err="1">
                <a:solidFill>
                  <a:srgbClr val="273239"/>
                </a:solidFill>
                <a:effectLst/>
                <a:latin typeface="urw-din"/>
              </a:rPr>
              <a:t>dq</a:t>
            </a:r>
            <a:r>
              <a:rPr lang="fr-FR" i="0" dirty="0">
                <a:solidFill>
                  <a:srgbClr val="273239"/>
                </a:solidFill>
                <a:effectLst/>
                <a:latin typeface="urw-din"/>
              </a:rPr>
              <a:t> = new </a:t>
            </a:r>
            <a:r>
              <a:rPr lang="fr-FR" i="0" dirty="0" err="1">
                <a:solidFill>
                  <a:srgbClr val="273239"/>
                </a:solidFill>
                <a:effectLst/>
                <a:latin typeface="urw-din"/>
              </a:rPr>
              <a:t>ArrayDeque</a:t>
            </a:r>
            <a:r>
              <a:rPr lang="fr-FR" i="0" dirty="0">
                <a:solidFill>
                  <a:srgbClr val="273239"/>
                </a:solidFill>
                <a:effectLst/>
                <a:latin typeface="urw-din"/>
              </a:rPr>
              <a:t>&lt;E&gt;(</a:t>
            </a:r>
            <a:r>
              <a:rPr lang="fr-FR" i="0" dirty="0" err="1">
                <a:solidFill>
                  <a:srgbClr val="273239"/>
                </a:solidFill>
                <a:effectLst/>
                <a:latin typeface="urw-din"/>
              </a:rPr>
              <a:t>int</a:t>
            </a:r>
            <a:r>
              <a:rPr lang="fr-FR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fr-FR" i="0" dirty="0" err="1">
                <a:solidFill>
                  <a:srgbClr val="273239"/>
                </a:solidFill>
                <a:effectLst/>
                <a:latin typeface="urw-din"/>
              </a:rPr>
              <a:t>numofElements</a:t>
            </a:r>
            <a:r>
              <a:rPr lang="fr-FR" i="0" dirty="0">
                <a:solidFill>
                  <a:srgbClr val="273239"/>
                </a:solidFill>
                <a:effectLst/>
                <a:latin typeface="urw-din"/>
              </a:rPr>
              <a:t>);</a:t>
            </a:r>
            <a:endParaRPr lang="en-IN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{6EE1C12A-B0BF-4921-9EB5-BE0FF65EAC88}tf67328976_win32</Template>
  <TotalTime>0</TotalTime>
  <Words>2678</Words>
  <Application>WPS Presentation</Application>
  <PresentationFormat>Widescreen</PresentationFormat>
  <Paragraphs>208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Arabic Typesetting</vt:lpstr>
      <vt:lpstr>Mongolian Baiti</vt:lpstr>
      <vt:lpstr>urw-din</vt:lpstr>
      <vt:lpstr>Arabic Typesetting</vt:lpstr>
      <vt:lpstr>Arial Black</vt:lpstr>
      <vt:lpstr>Calibri</vt:lpstr>
      <vt:lpstr>Tenorite</vt:lpstr>
      <vt:lpstr>Segoe Print</vt:lpstr>
      <vt:lpstr>Microsoft YaHei</vt:lpstr>
      <vt:lpstr>Arial Unicode MS</vt:lpstr>
      <vt:lpstr>Cambria</vt:lpstr>
      <vt:lpstr>Calibri</vt:lpstr>
      <vt:lpstr>Calibri Light</vt:lpstr>
      <vt:lpstr>Office Theme</vt:lpstr>
      <vt:lpstr>Array Deque in Java</vt:lpstr>
      <vt:lpstr>Advantages of using Array Deque</vt:lpstr>
      <vt:lpstr>Disadvantages of using Array Deque </vt:lpstr>
      <vt:lpstr>important features of Array Deque</vt:lpstr>
      <vt:lpstr>Interfaces implemented by Array Deque</vt:lpstr>
      <vt:lpstr>PowerPoint 演示文稿</vt:lpstr>
      <vt:lpstr>PowerPoint 演示文稿</vt:lpstr>
      <vt:lpstr>Syntax: Declaration</vt:lpstr>
      <vt:lpstr>constructors </vt:lpstr>
      <vt:lpstr>various operations on the Array Deque</vt:lpstr>
      <vt:lpstr>Operation 1: Adding Elements</vt:lpstr>
      <vt:lpstr>Operation 2: Accessing the Elements</vt:lpstr>
      <vt:lpstr>Operation 3. Removing Elements</vt:lpstr>
      <vt:lpstr>Operation 4: Iterating through the Deque</vt:lpstr>
      <vt:lpstr>ARRAY DEQUE AS A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Aiswarya Kinattukara Kalam(UST,IN)</dc:creator>
  <cp:lastModifiedBy>Administrator</cp:lastModifiedBy>
  <cp:revision>32</cp:revision>
  <dcterms:created xsi:type="dcterms:W3CDTF">2023-02-28T10:41:00Z</dcterms:created>
  <dcterms:modified xsi:type="dcterms:W3CDTF">2023-03-10T07:24:24Z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0x010100C8191DE6C46C8F4EA20CC1DE04E5091C</vt:lpwstr>
  </property>
  <property fmtid="{D5CDD505-2E9C-101B-9397-08002B2CF9AE}" pid="3" name="MediaServiceImageTags">
    <vt:lpwstr/>
  </property>
  <property fmtid="{D5CDD505-2E9C-101B-9397-08002B2CF9AE}" pid="4" name="ICV">
    <vt:lpwstr>9AFB6A074AC14A428EB9080CB13DF8DB</vt:lpwstr>
  </property>
  <property fmtid="{D5CDD505-2E9C-101B-9397-08002B2CF9AE}" pid="5" name="KSOProductBuildVer">
    <vt:lpwstr>1033-11.2.0.11486</vt:lpwstr>
  </property>
</Properties>
</file>