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3"/>
  </p:sldMasterIdLst>
  <p:notesMasterIdLst>
    <p:notesMasterId r:id="rId14"/>
  </p:notesMasterIdLst>
  <p:handoutMasterIdLst>
    <p:handoutMasterId r:id="rId15"/>
  </p:handoutMasterIdLst>
  <p:sldIdLst>
    <p:sldId id="474" r:id="rId4"/>
    <p:sldId id="269" r:id="rId5"/>
    <p:sldId id="483" r:id="rId6"/>
    <p:sldId id="436" r:id="rId7"/>
    <p:sldId id="458" r:id="rId8"/>
    <p:sldId id="467" r:id="rId9"/>
    <p:sldId id="490" r:id="rId10"/>
    <p:sldId id="465" r:id="rId11"/>
    <p:sldId id="491"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94"/>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panose="020B0603020202020204"/>
              </a:rPr>
              <a:t> </a:t>
            </a:r>
            <a:fld id="{110FD68B-4EE4-9D43-89F2-B87D6C9CEE3A}" type="slidenum">
              <a:rPr lang="en-US" sz="800" smtClean="0">
                <a:solidFill>
                  <a:schemeClr val="bg1"/>
                </a:solidFill>
                <a:latin typeface="+mn-lt"/>
                <a:cs typeface="Trebuchet MS" panose="020B0603020202020204"/>
              </a:rPr>
              <a:t>‹#›</a:t>
            </a:fld>
            <a:endParaRPr lang="en-US" sz="800">
              <a:solidFill>
                <a:schemeClr val="bg1"/>
              </a:solidFill>
              <a:latin typeface="+mn-lt"/>
              <a:cs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p:cNvGrpSpPr/>
          <p:nvPr userDrawn="1"/>
        </p:nvGrpSpPr>
        <p:grpSpPr>
          <a:xfrm>
            <a:off x="4276115" y="2272177"/>
            <a:ext cx="3634508" cy="3229764"/>
            <a:chOff x="4523760" y="2165131"/>
            <a:chExt cx="3139218" cy="3300132"/>
          </a:xfrm>
        </p:grpSpPr>
        <p:grpSp>
          <p:nvGrpSpPr>
            <p:cNvPr id="16" name="Group 15"/>
            <p:cNvGrpSpPr/>
            <p:nvPr/>
          </p:nvGrpSpPr>
          <p:grpSpPr>
            <a:xfrm rot="10800000">
              <a:off x="6616255" y="2165131"/>
              <a:ext cx="1046723" cy="3300132"/>
              <a:chOff x="5319301" y="2165131"/>
              <a:chExt cx="1046723" cy="3300132"/>
            </a:xfrm>
          </p:grpSpPr>
          <p:sp>
            <p:nvSpPr>
              <p:cNvPr id="23" name="Freeform 22"/>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24" name="Freeform 23"/>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7" name="Group 16"/>
            <p:cNvGrpSpPr/>
            <p:nvPr/>
          </p:nvGrpSpPr>
          <p:grpSpPr>
            <a:xfrm>
              <a:off x="4523760" y="2165131"/>
              <a:ext cx="3139218" cy="3300132"/>
              <a:chOff x="4523760" y="2165131"/>
              <a:chExt cx="3139218" cy="3300132"/>
            </a:xfrm>
          </p:grpSpPr>
          <p:sp>
            <p:nvSpPr>
              <p:cNvPr id="18" name="Freeform 17"/>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9" name="Freeform 18"/>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20" name="Group 19"/>
              <p:cNvGrpSpPr/>
              <p:nvPr/>
            </p:nvGrpSpPr>
            <p:grpSpPr>
              <a:xfrm>
                <a:off x="4523760" y="3772576"/>
                <a:ext cx="3139218" cy="0"/>
                <a:chOff x="4523760" y="3772576"/>
                <a:chExt cx="3139218" cy="0"/>
              </a:xfrm>
            </p:grpSpPr>
            <p:cxnSp>
              <p:nvCxnSpPr>
                <p:cNvPr id="21" name="Straight Connector 20"/>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p:cNvGrpSpPr/>
          <p:nvPr userDrawn="1"/>
        </p:nvGrpSpPr>
        <p:grpSpPr>
          <a:xfrm>
            <a:off x="4276115" y="2272177"/>
            <a:ext cx="3634508" cy="3229764"/>
            <a:chOff x="4523760" y="2165131"/>
            <a:chExt cx="3139218" cy="3300132"/>
          </a:xfrm>
        </p:grpSpPr>
        <p:grpSp>
          <p:nvGrpSpPr>
            <p:cNvPr id="10" name="Group 9"/>
            <p:cNvGrpSpPr/>
            <p:nvPr/>
          </p:nvGrpSpPr>
          <p:grpSpPr>
            <a:xfrm rot="10800000">
              <a:off x="6616255" y="2165131"/>
              <a:ext cx="1046723" cy="3300132"/>
              <a:chOff x="5319301" y="2165131"/>
              <a:chExt cx="1046723" cy="3300132"/>
            </a:xfrm>
          </p:grpSpPr>
          <p:sp>
            <p:nvSpPr>
              <p:cNvPr id="17" name="Freeform 16"/>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8" name="Freeform 17"/>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1" name="Group 10"/>
            <p:cNvGrpSpPr/>
            <p:nvPr/>
          </p:nvGrpSpPr>
          <p:grpSpPr>
            <a:xfrm>
              <a:off x="4523760" y="2165131"/>
              <a:ext cx="3139218" cy="3300132"/>
              <a:chOff x="4523760" y="2165131"/>
              <a:chExt cx="3139218" cy="3300132"/>
            </a:xfrm>
          </p:grpSpPr>
          <p:sp>
            <p:nvSpPr>
              <p:cNvPr id="12" name="Freeform 11"/>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3" name="Freeform 12"/>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14" name="Group 13"/>
              <p:cNvGrpSpPr/>
              <p:nvPr/>
            </p:nvGrpSpPr>
            <p:grpSpPr>
              <a:xfrm>
                <a:off x="4523760" y="3772576"/>
                <a:ext cx="3139218" cy="0"/>
                <a:chOff x="4523760" y="3772576"/>
                <a:chExt cx="3139218" cy="0"/>
              </a:xfrm>
            </p:grpSpPr>
            <p:cxnSp>
              <p:nvCxnSpPr>
                <p:cNvPr id="15" name="Straight Connector 14"/>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8" name="Title 1"/>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p:cNvSpPr>
            <a:spLocks noGrp="1"/>
          </p:cNvSpPr>
          <p:nvPr>
            <p:ph type="title" hasCustomPrompt="1"/>
          </p:nvPr>
        </p:nvSpPr>
        <p:spPr>
          <a:xfrm>
            <a:off x="365760" y="365760"/>
            <a:ext cx="11457432" cy="914400"/>
          </a:xfrm>
        </p:spPr>
        <p:txBody>
          <a:bodyPr/>
          <a:lstStyle/>
          <a:p>
            <a:r>
              <a:rPr lang="en-US"/>
              <a:t>[Slide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p:cNvGraphicFramePr>
            <a:graphicFrameLocks noGrp="1"/>
          </p:cNvGraphicFramePr>
          <p:nvPr userDrawn="1"/>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0000"/>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10000"/>
                  </a:ext>
                </a:extLst>
              </a:tr>
            </a:tbl>
          </a:graphicData>
        </a:graphic>
      </p:graphicFrame>
      <p:sp>
        <p:nvSpPr>
          <p:cNvPr id="6" name="Rectangle"/>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p:cNvGrpSpPr/>
          <p:nvPr userDrawn="1"/>
        </p:nvGrpSpPr>
        <p:grpSpPr>
          <a:xfrm>
            <a:off x="5611672" y="-1"/>
            <a:ext cx="5489145" cy="6858001"/>
            <a:chOff x="5611672" y="-1"/>
            <a:chExt cx="5489145" cy="6858001"/>
          </a:xfrm>
        </p:grpSpPr>
        <p:cxnSp>
          <p:nvCxnSpPr>
            <p:cNvPr id="8" name="Line"/>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9" name="Thank You"/>
          <p:cNvSpPr txBox="1"/>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p:cNvSpPr txBox="1"/>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3" name="Facebook">
            <a:hlinkClick r:id="rId3"/>
          </p:cNvPr>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6" name="Twitter">
            <a:hlinkClick r:id="rId4"/>
          </p:cNvPr>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7" name="YouTube">
            <a:hlinkClick r:id="rId5"/>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pic>
        <p:nvPicPr>
          <p:cNvPr id="10" name="Picture 22" descr="A close up of a sign&#10;&#10;Description automatically generated"/>
          <p:cNvPicPr>
            <a:picLocks noChangeAspect="1"/>
          </p:cNvPicPr>
          <p:nvPr userDrawn="1"/>
        </p:nvPicPr>
        <p:blipFill>
          <a:blip r:embed="rId6"/>
          <a:stretch>
            <a:fillRect/>
          </a:stretch>
        </p:blipFill>
        <p:spPr>
          <a:xfrm>
            <a:off x="10475771" y="5555833"/>
            <a:ext cx="265741" cy="262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panose="020B0604020202020204"/>
              <a:buNone/>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6/9/2023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p:cNvSpPr txBox="1"/>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a:p>
        </p:txBody>
      </p:sp>
      <p:sp>
        <p:nvSpPr>
          <p:cNvPr id="36" name="Square"/>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37" name="Square"/>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8" name="Square"/>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9" name="Square"/>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40" name="Square"/>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1" name="Square"/>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2" name="TextBox 41"/>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6" name="Square"/>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7" name="Square"/>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8" name="Square"/>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9" name="Square"/>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50" name="Square"/>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grpSp>
        <p:nvGrpSpPr>
          <p:cNvPr id="51" name="Group 50"/>
          <p:cNvGrpSpPr/>
          <p:nvPr userDrawn="1"/>
        </p:nvGrpSpPr>
        <p:grpSpPr>
          <a:xfrm>
            <a:off x="505022" y="1248216"/>
            <a:ext cx="2393683" cy="493424"/>
            <a:chOff x="505022" y="1102421"/>
            <a:chExt cx="2393683" cy="493424"/>
          </a:xfrm>
        </p:grpSpPr>
        <p:sp>
          <p:nvSpPr>
            <p:cNvPr id="52" name="TextBox 51"/>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a:p>
          </p:txBody>
        </p:sp>
        <p:sp>
          <p:nvSpPr>
            <p:cNvPr id="54" name="Square"/>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55" name="TextBox 54"/>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58" name="TextBox 57">
            <a:hlinkClick r:id="rId2"/>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0" name="Square"/>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1" name="Square"/>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2" name="Square"/>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3" name="Square"/>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4" name="Square"/>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5" name="Square"/>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9" name="Rectangle 68"/>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50% of our global footprint is ISO 14001 (Environmental Management System) certified</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3" name="Content Placeholder 2"/>
          <p:cNvSpPr>
            <a:spLocks noGrp="1"/>
          </p:cNvSpPr>
          <p:nvPr>
            <p:ph idx="1" hasCustomPrompt="1"/>
          </p:nvPr>
        </p:nvSpPr>
        <p:spPr/>
        <p:txBody>
          <a:bodyPr numCol="2" spcCol="941832"/>
          <a:lstStyle>
            <a:lvl1pPr marL="0" indent="0">
              <a:buFontTx/>
              <a:buNone/>
              <a:tabLst>
                <a:tab pos="5254625" algn="r"/>
              </a:tabLst>
              <a:defRPr/>
            </a:lvl1pPr>
            <a:lvl2pPr marL="182880" indent="-182880">
              <a:tabLst>
                <a:tab pos="5254625" algn="r"/>
              </a:tabLst>
              <a:defRPr/>
            </a:lvl2pPr>
            <a:lvl3pPr marL="365760" indent="-182880">
              <a:tabLst>
                <a:tab pos="5254625" algn="r"/>
              </a:tabLst>
              <a:defRPr/>
            </a:lvl3pPr>
            <a:lvl4pPr marL="548640" indent="-182880">
              <a:tabLst>
                <a:tab pos="5254625" algn="r"/>
              </a:tabLst>
              <a:defRPr/>
            </a:lvl4pPr>
            <a:lvl5pPr marL="731520" indent="-182880">
              <a:tabLst>
                <a:tab pos="5254625" algn="r"/>
              </a:tabLst>
              <a:defRPr/>
            </a:lvl5pPr>
            <a:lvl6pPr marL="914400" indent="-182880">
              <a:tabLst>
                <a:tab pos="5254625" algn="r"/>
              </a:tabLst>
              <a:defRPr/>
            </a:lvl6pPr>
            <a:lvl7pPr marL="1097280" indent="-182880">
              <a:tabLst>
                <a:tab pos="5254625" algn="r"/>
              </a:tabLst>
              <a:defRPr/>
            </a:lvl7pPr>
            <a:lvl8pPr marL="1280160" indent="-182880">
              <a:tabLst>
                <a:tab pos="5254625" algn="r"/>
              </a:tabLst>
              <a:defRPr/>
            </a:lvl8pPr>
            <a:lvl9pPr marL="1463040" indent="-182880">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5" name="Text Placeholder 2"/>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8" name="Legal"/>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panose="020B0603020202020204"/>
              </a:rPr>
              <a:t> </a:t>
            </a:r>
            <a:fld id="{110FD68B-4EE4-9D43-89F2-B87D6C9CEE3A}" type="slidenum">
              <a:rPr lang="en-US" sz="800" smtClean="0">
                <a:solidFill>
                  <a:schemeClr val="tx1"/>
                </a:solidFill>
                <a:latin typeface="+mn-lt"/>
                <a:cs typeface="Trebuchet MS" panose="020B0603020202020204"/>
              </a:rPr>
              <a:t>‹#›</a:t>
            </a:fld>
            <a:endParaRPr lang="en-US" sz="800">
              <a:solidFill>
                <a:schemeClr val="tx1"/>
              </a:solidFill>
              <a:latin typeface="+mn-lt"/>
              <a:cs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t4jaTC7QjMg"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3045" y="1028065"/>
            <a:ext cx="7152005" cy="2634615"/>
          </a:xfrm>
        </p:spPr>
        <p:txBody>
          <a:bodyPr/>
          <a:lstStyle/>
          <a:p>
            <a:r>
              <a:rPr lang="en-US"/>
              <a:t>            </a:t>
            </a:r>
            <a:br>
              <a:rPr lang="en-US"/>
            </a:br>
            <a:r>
              <a:rPr lang="en-US"/>
              <a:t>             </a:t>
            </a:r>
            <a:br>
              <a:rPr lang="en-US"/>
            </a:br>
            <a:r>
              <a:rPr lang="en-US"/>
              <a:t>          </a:t>
            </a:r>
            <a:r>
              <a:rPr lang="en-US" sz="4400" b="1" i="1">
                <a:latin typeface="Calibri Light" panose="020F0302020204030204" charset="0"/>
                <a:cs typeface="Calibri Light" panose="020F0302020204030204" charset="0"/>
              </a:rPr>
              <a:t>OpenAPI Generator</a:t>
            </a:r>
          </a:p>
        </p:txBody>
      </p:sp>
      <p:sp>
        <p:nvSpPr>
          <p:cNvPr id="7" name="Text Placeholder 6"/>
          <p:cNvSpPr>
            <a:spLocks noGrp="1"/>
          </p:cNvSpPr>
          <p:nvPr>
            <p:ph type="body" sz="quarter" idx="11"/>
          </p:nvPr>
        </p:nvSpPr>
        <p:spPr>
          <a:xfrm>
            <a:off x="8053705" y="4453255"/>
            <a:ext cx="5166360" cy="914400"/>
          </a:xfrm>
        </p:spPr>
        <p:txBody>
          <a:bodyPr/>
          <a:lstStyle/>
          <a:p>
            <a:r>
              <a:rPr lang="en-US" sz="2400">
                <a:latin typeface="Calibri Light" panose="020F0302020204030204" charset="0"/>
                <a:cs typeface="Calibri Light" panose="020F0302020204030204" charset="0"/>
              </a:rPr>
              <a:t>Aiswarya Kinattukara Kalam</a:t>
            </a:r>
          </a:p>
          <a:p>
            <a:r>
              <a:rPr lang="en-US" sz="2400">
                <a:latin typeface="Calibri Light" panose="020F0302020204030204" charset="0"/>
                <a:cs typeface="Calibri Light" panose="020F0302020204030204" charset="0"/>
              </a:rPr>
              <a:t>245182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75325" y="3910965"/>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3" name="Text Box 2"/>
          <p:cNvSpPr txBox="1"/>
          <p:nvPr/>
        </p:nvSpPr>
        <p:spPr>
          <a:xfrm>
            <a:off x="1535430" y="3229610"/>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4" name="Text Box 3"/>
          <p:cNvSpPr txBox="1"/>
          <p:nvPr/>
        </p:nvSpPr>
        <p:spPr>
          <a:xfrm>
            <a:off x="2085975" y="3229610"/>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5" name="Text Box 4"/>
          <p:cNvSpPr txBox="1"/>
          <p:nvPr/>
        </p:nvSpPr>
        <p:spPr>
          <a:xfrm>
            <a:off x="1767840" y="3165475"/>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r>
              <a:rPr lang="en-US" sz="1800"/>
              <a:t>    </a:t>
            </a:r>
          </a:p>
        </p:txBody>
      </p:sp>
      <p:sp>
        <p:nvSpPr>
          <p:cNvPr id="6" name="Text Box 5"/>
          <p:cNvSpPr txBox="1"/>
          <p:nvPr/>
        </p:nvSpPr>
        <p:spPr>
          <a:xfrm>
            <a:off x="4440555" y="3324860"/>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936307"/>
            <a:ext cx="7205471" cy="914400"/>
          </a:xfrm>
        </p:spPr>
        <p:txBody>
          <a:bodyPr vert="horz" lIns="0" tIns="0" rIns="0" bIns="0" rtlCol="0" anchor="t" anchorCtr="0">
            <a:normAutofit/>
          </a:bodyPr>
          <a:lstStyle/>
          <a:p>
            <a:r>
              <a:rPr lang="en-US" b="1" kern="1200" dirty="0">
                <a:latin typeface="Calibri Light" panose="020F0302020204030204" charset="0"/>
                <a:ea typeface="+mj-ea"/>
                <a:cs typeface="Calibri Light" panose="020F0302020204030204" charset="0"/>
              </a:rPr>
              <a:t>OpenAPI Generator</a:t>
            </a:r>
          </a:p>
        </p:txBody>
      </p:sp>
      <p:sp>
        <p:nvSpPr>
          <p:cNvPr id="12" name="TextBox 11"/>
          <p:cNvSpPr txBox="1"/>
          <p:nvPr/>
        </p:nvSpPr>
        <p:spPr>
          <a:xfrm>
            <a:off x="742950" y="1850390"/>
            <a:ext cx="10080625" cy="3415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A code generation tool that takes an OpenAPI Specification (formerly known as Swagger) and generates server stubs, client SDKs, and API documentation.</a:t>
            </a:r>
          </a:p>
          <a:p>
            <a:pPr marL="285750" indent="-285750">
              <a:lnSpc>
                <a:spcPct val="150000"/>
              </a:lnSpc>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It takes an OpenAPI Specification as input and generates code artifacts.</a:t>
            </a:r>
          </a:p>
          <a:p>
            <a:pPr marL="285750" indent="-285750">
              <a:lnSpc>
                <a:spcPct val="150000"/>
              </a:lnSpc>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Benefits: Faster development, increased consistency, reduced errors.</a:t>
            </a:r>
          </a:p>
          <a:p>
            <a:pPr marL="285750" indent="-285750">
              <a:lnSpc>
                <a:spcPct val="150000"/>
              </a:lnSpc>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Supports multiple languages and frameworks.</a:t>
            </a:r>
          </a:p>
          <a:p>
            <a:pPr marL="285750" indent="-285750">
              <a:lnSpc>
                <a:spcPct val="150000"/>
              </a:lnSpc>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Customizable and flexible to fit our project's needs.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openapiscrcshot"/>
          <p:cNvPicPr>
            <a:picLocks noGrp="1" noChangeAspect="1"/>
          </p:cNvPicPr>
          <p:nvPr>
            <p:ph idx="1"/>
          </p:nvPr>
        </p:nvPicPr>
        <p:blipFill>
          <a:blip r:embed="rId2"/>
          <a:stretch>
            <a:fillRect/>
          </a:stretch>
        </p:blipFill>
        <p:spPr>
          <a:xfrm>
            <a:off x="1395095" y="588010"/>
            <a:ext cx="8841740" cy="4798695"/>
          </a:xfrm>
          <a:prstGeom prst="rect">
            <a:avLst/>
          </a:prstGeom>
        </p:spPr>
      </p:pic>
      <p:sp>
        <p:nvSpPr>
          <p:cNvPr id="8" name="Text Box 7"/>
          <p:cNvSpPr txBox="1"/>
          <p:nvPr/>
        </p:nvSpPr>
        <p:spPr>
          <a:xfrm>
            <a:off x="3655060" y="5587365"/>
            <a:ext cx="4003675" cy="264160"/>
          </a:xfrm>
          <a:prstGeom prst="rect">
            <a:avLst/>
          </a:prstGeom>
          <a:noFill/>
        </p:spPr>
        <p:txBody>
          <a:bodyPr wrap="square" lIns="0" tIns="0" rIns="0" bIns="0" rtlCol="0">
            <a:noAutofit/>
          </a:bodyPr>
          <a:lstStyle/>
          <a:p>
            <a:pPr indent="0">
              <a:lnSpc>
                <a:spcPct val="100000"/>
              </a:lnSpc>
              <a:spcBef>
                <a:spcPts val="1200"/>
              </a:spcBef>
              <a:buSzPct val="100000"/>
              <a:buFont typeface="Arial" panose="020B0604020202020204"/>
              <a:buNone/>
            </a:pPr>
            <a:r>
              <a:rPr lang="en-US" sz="1800"/>
              <a:t>                 </a:t>
            </a:r>
            <a:r>
              <a:rPr lang="en-US" sz="1200">
                <a:latin typeface="Calibri Light" panose="020F0302020204030204" charset="0"/>
                <a:cs typeface="Calibri Light" panose="020F0302020204030204" charset="0"/>
              </a:rPr>
              <a:t> Fig:OpenAPI Generator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365760"/>
            <a:ext cx="7205471" cy="914400"/>
          </a:xfrm>
        </p:spPr>
        <p:txBody>
          <a:bodyPr/>
          <a:lstStyle/>
          <a:p>
            <a:r>
              <a:rPr lang="en-IN" dirty="0">
                <a:latin typeface="Calibri Light" panose="020F0302020204030204" charset="0"/>
                <a:cs typeface="Calibri Light" panose="020F0302020204030204" charset="0"/>
              </a:rPr>
              <a:t>Key Features </a:t>
            </a:r>
          </a:p>
        </p:txBody>
      </p:sp>
      <p:sp>
        <p:nvSpPr>
          <p:cNvPr id="8" name="TextBox 7"/>
          <p:cNvSpPr txBox="1"/>
          <p:nvPr/>
        </p:nvSpPr>
        <p:spPr>
          <a:xfrm>
            <a:off x="694690" y="989330"/>
            <a:ext cx="10313670" cy="4523105"/>
          </a:xfrm>
          <a:prstGeom prst="rect">
            <a:avLst/>
          </a:prstGeom>
          <a:noFill/>
        </p:spPr>
        <p:txBody>
          <a:bodyPr wrap="square">
            <a:spAutoFit/>
          </a:bodyPr>
          <a:lstStyle/>
          <a:p>
            <a:pPr marL="457200" indent="-457200" algn="l">
              <a:buFont typeface="Arial" panose="020B0604020202020204" pitchFamily="34" charset="0"/>
              <a:buAutoNum type="arabicPeriod"/>
            </a:pPr>
            <a:r>
              <a:rPr lang="en-US" sz="2400" b="1" i="0" dirty="0">
                <a:solidFill>
                  <a:srgbClr val="333333"/>
                </a:solidFill>
                <a:effectLst/>
                <a:latin typeface="Calibri Light" panose="020F0302020204030204" charset="0"/>
                <a:cs typeface="Calibri Light" panose="020F0302020204030204" charset="0"/>
              </a:rPr>
              <a:t>Code Generation:</a:t>
            </a:r>
          </a:p>
          <a:p>
            <a:pPr indent="0" algn="l">
              <a:buFont typeface="Arial" panose="020B0604020202020204" pitchFamily="34" charset="0"/>
              <a:buNone/>
            </a:pPr>
            <a:endParaRPr lang="en-US" sz="2400" b="0" i="0" dirty="0">
              <a:solidFill>
                <a:srgbClr val="333333"/>
              </a:solidFill>
              <a:effectLst/>
              <a:latin typeface="Calibri Light" panose="020F0302020204030204" charset="0"/>
              <a:cs typeface="Calibri Light" panose="020F0302020204030204" charset="0"/>
            </a:endParaRPr>
          </a:p>
          <a:p>
            <a:pPr marL="285750" indent="-28575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Generates client libraries, server stubs, and API documentation.</a:t>
            </a:r>
          </a:p>
          <a:p>
            <a:pPr marL="285750" indent="-28575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Supports multiple programming languages and frameworks.</a:t>
            </a:r>
          </a:p>
          <a:p>
            <a:pPr marL="285750" indent="-28575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Helps accelerate API development by automating repetitive tasks.</a:t>
            </a:r>
          </a:p>
          <a:p>
            <a:pPr algn="l"/>
            <a:endParaRPr lang="en-US" sz="2400" b="0" i="0" dirty="0">
              <a:solidFill>
                <a:srgbClr val="333333"/>
              </a:solidFill>
              <a:effectLst/>
              <a:latin typeface="Calibri Light" panose="020F0302020204030204" charset="0"/>
              <a:cs typeface="Calibri Light" panose="020F0302020204030204" charset="0"/>
            </a:endParaRPr>
          </a:p>
          <a:p>
            <a:pPr marL="457200" indent="-457200" algn="l">
              <a:buFont typeface="+mj-lt"/>
              <a:buAutoNum type="arabicPeriod" startAt="2"/>
            </a:pPr>
            <a:r>
              <a:rPr lang="en-US" sz="2400" b="1" dirty="0">
                <a:solidFill>
                  <a:srgbClr val="333333"/>
                </a:solidFill>
                <a:effectLst/>
                <a:latin typeface="Calibri Light" panose="020F0302020204030204" charset="0"/>
                <a:cs typeface="Calibri Light" panose="020F0302020204030204" charset="0"/>
                <a:sym typeface="+mn-ea"/>
              </a:rPr>
              <a:t>Customization and Flexibility:</a:t>
            </a:r>
            <a:endParaRPr lang="en-US" sz="2400" b="1" i="0" dirty="0">
              <a:solidFill>
                <a:srgbClr val="333333"/>
              </a:solidFill>
              <a:effectLst/>
              <a:latin typeface="Calibri Light" panose="020F0302020204030204" charset="0"/>
              <a:cs typeface="Calibri Light" panose="020F0302020204030204" charset="0"/>
            </a:endParaRPr>
          </a:p>
          <a:p>
            <a:pPr indent="0" algn="l">
              <a:buFont typeface="Arial" panose="020B0604020202020204" pitchFamily="34" charset="0"/>
              <a:buNone/>
            </a:pPr>
            <a:endParaRPr lang="en-US" sz="2400" b="1" i="0" dirty="0">
              <a:solidFill>
                <a:srgbClr val="333333"/>
              </a:solidFill>
              <a:effectLst/>
              <a:latin typeface="Calibri Light" panose="020F0302020204030204" charset="0"/>
              <a:cs typeface="Calibri Light" panose="020F0302020204030204" charset="0"/>
            </a:endParaRPr>
          </a:p>
          <a:p>
            <a:pPr marL="342900" indent="-34290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Configurable templates and generators.</a:t>
            </a:r>
          </a:p>
          <a:p>
            <a:pPr marL="342900" indent="-34290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Customization options for generated code, such as library versions, formatting, and naming conventions.</a:t>
            </a:r>
          </a:p>
          <a:p>
            <a:pPr marL="342900" indent="-342900" algn="l">
              <a:buFont typeface="Arial" panose="020B0604020202020204" pitchFamily="34" charset="0"/>
              <a:buChar char="•"/>
            </a:pPr>
            <a:r>
              <a:rPr lang="en-US" sz="2400" b="0" i="0" dirty="0">
                <a:solidFill>
                  <a:srgbClr val="333333"/>
                </a:solidFill>
                <a:effectLst/>
                <a:latin typeface="Calibri Light" panose="020F0302020204030204" charset="0"/>
                <a:cs typeface="Calibri Light" panose="020F0302020204030204" charset="0"/>
              </a:rPr>
              <a:t>Extendable with custom code templates and modules.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780" y="680085"/>
            <a:ext cx="7205471" cy="914400"/>
          </a:xfrm>
        </p:spPr>
        <p:txBody>
          <a:bodyPr/>
          <a:lstStyle/>
          <a:p>
            <a:r>
              <a:rPr lang="en-US" altLang="en-IN" dirty="0">
                <a:latin typeface="Calibri Light" panose="020F0302020204030204" charset="0"/>
                <a:cs typeface="Calibri Light" panose="020F0302020204030204" charset="0"/>
              </a:rPr>
              <a:t>SpringBoot with OpenAPI Generator</a:t>
            </a:r>
          </a:p>
        </p:txBody>
      </p:sp>
      <p:sp>
        <p:nvSpPr>
          <p:cNvPr id="8" name="TextBox 7"/>
          <p:cNvSpPr txBox="1"/>
          <p:nvPr/>
        </p:nvSpPr>
        <p:spPr>
          <a:xfrm>
            <a:off x="826769" y="1842969"/>
            <a:ext cx="9982201" cy="341503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400" dirty="0">
                <a:solidFill>
                  <a:srgbClr val="333333"/>
                </a:solidFill>
                <a:effectLst/>
                <a:latin typeface="Calibri Light" panose="020F0302020204030204" charset="0"/>
                <a:cs typeface="Calibri Light" panose="020F0302020204030204" charset="0"/>
                <a:sym typeface="+mn-ea"/>
              </a:rPr>
              <a:t>Spring Boot and OpenAPI Generator make a powerful combination for developing RESTful APIs.</a:t>
            </a:r>
          </a:p>
          <a:p>
            <a:pPr marL="285750" indent="-285750" algn="l">
              <a:lnSpc>
                <a:spcPct val="150000"/>
              </a:lnSpc>
              <a:buFont typeface="Arial" panose="020B0604020202020204" pitchFamily="34" charset="0"/>
              <a:buChar char="•"/>
            </a:pPr>
            <a:r>
              <a:rPr lang="en-US" sz="2400" dirty="0">
                <a:solidFill>
                  <a:srgbClr val="333333"/>
                </a:solidFill>
                <a:effectLst/>
                <a:latin typeface="Calibri Light" panose="020F0302020204030204" charset="0"/>
                <a:cs typeface="Calibri Light" panose="020F0302020204030204" charset="0"/>
                <a:sym typeface="+mn-ea"/>
              </a:rPr>
              <a:t>Spring Boot simplifies application development, while OpenAPI Generator provides standardized documentation, client SDKs, and server stubs.</a:t>
            </a:r>
          </a:p>
          <a:p>
            <a:pPr marL="285750" indent="-285750" algn="l">
              <a:lnSpc>
                <a:spcPct val="150000"/>
              </a:lnSpc>
              <a:buFont typeface="Arial" panose="020B0604020202020204" pitchFamily="34" charset="0"/>
              <a:buChar char="•"/>
            </a:pPr>
            <a:r>
              <a:rPr lang="en-US" sz="2400" dirty="0">
                <a:solidFill>
                  <a:srgbClr val="333333"/>
                </a:solidFill>
                <a:effectLst/>
                <a:latin typeface="Calibri Light" panose="020F0302020204030204" charset="0"/>
                <a:cs typeface="Calibri Light" panose="020F0302020204030204" charset="0"/>
                <a:sym typeface="+mn-ea"/>
              </a:rPr>
              <a:t>By leveraging these tools, developers can save time, ensure API contract adherence, and enhance the overall development experience.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7030" y="384810"/>
            <a:ext cx="11457432" cy="914400"/>
          </a:xfrm>
        </p:spPr>
        <p:txBody>
          <a:bodyPr/>
          <a:lstStyle/>
          <a:p>
            <a:r>
              <a:rPr lang="en-US">
                <a:latin typeface="Calibri Light" panose="020F0302020204030204" charset="0"/>
                <a:cs typeface="Calibri Light" panose="020F0302020204030204" charset="0"/>
                <a:sym typeface="+mn-ea"/>
              </a:rPr>
              <a:t>Getting Started with Spring Boot and OpenAPI Generator</a:t>
            </a:r>
            <a:br>
              <a:rPr lang="en-US"/>
            </a:br>
            <a:endParaRPr lang="en-US"/>
          </a:p>
        </p:txBody>
      </p:sp>
      <p:sp>
        <p:nvSpPr>
          <p:cNvPr id="6" name="Content Placeholder 5"/>
          <p:cNvSpPr>
            <a:spLocks noGrp="1"/>
          </p:cNvSpPr>
          <p:nvPr>
            <p:ph idx="1"/>
          </p:nvPr>
        </p:nvSpPr>
        <p:spPr>
          <a:xfrm>
            <a:off x="367030" y="869315"/>
            <a:ext cx="10902950" cy="4251960"/>
          </a:xfrm>
        </p:spPr>
        <p:txBody>
          <a:bodyPr>
            <a:noAutofit/>
          </a:bodyPr>
          <a:lstStyle/>
          <a:p>
            <a:endParaRPr lang="en-US"/>
          </a:p>
          <a:p>
            <a:r>
              <a:rPr lang="en-US" sz="2400" b="1">
                <a:latin typeface="Calibri Light" panose="020F0302020204030204" charset="0"/>
                <a:cs typeface="Calibri Light" panose="020F0302020204030204" charset="0"/>
              </a:rPr>
              <a:t>Define the API</a:t>
            </a:r>
            <a:r>
              <a:rPr lang="en-US" sz="2400">
                <a:latin typeface="Calibri Light" panose="020F0302020204030204" charset="0"/>
                <a:cs typeface="Calibri Light" panose="020F0302020204030204" charset="0"/>
              </a:rPr>
              <a:t>: Create or import an OpenAPI Specification file (in YAML or JSON format) that describes your API's endpoints, request/response models, and other relevant information.</a:t>
            </a:r>
          </a:p>
          <a:p>
            <a:r>
              <a:rPr lang="en-US" sz="2400" b="1">
                <a:latin typeface="Calibri Light" panose="020F0302020204030204" charset="0"/>
                <a:cs typeface="Calibri Light" panose="020F0302020204030204" charset="0"/>
              </a:rPr>
              <a:t>Generate Code</a:t>
            </a:r>
            <a:r>
              <a:rPr lang="en-US" sz="2400">
                <a:latin typeface="Calibri Light" panose="020F0302020204030204" charset="0"/>
                <a:cs typeface="Calibri Light" panose="020F0302020204030204" charset="0"/>
              </a:rPr>
              <a:t>: Use OpenAPI Generator to generate the server stubs and client SDKs by running a command or using a Maven/Gradle plugin.</a:t>
            </a:r>
          </a:p>
          <a:p>
            <a:r>
              <a:rPr lang="en-US" sz="2400" b="1">
                <a:latin typeface="Calibri Light" panose="020F0302020204030204" charset="0"/>
                <a:cs typeface="Calibri Light" panose="020F0302020204030204" charset="0"/>
              </a:rPr>
              <a:t>Implement Business Logic</a:t>
            </a:r>
            <a:r>
              <a:rPr lang="en-US" sz="2400">
                <a:latin typeface="Calibri Light" panose="020F0302020204030204" charset="0"/>
                <a:cs typeface="Calibri Light" panose="020F0302020204030204" charset="0"/>
              </a:rPr>
              <a:t>: Customize the generated server stubs by adding your application-specific business logic and validations.</a:t>
            </a:r>
          </a:p>
          <a:p>
            <a:r>
              <a:rPr lang="en-US" sz="2400" b="1">
                <a:latin typeface="Calibri Light" panose="020F0302020204030204" charset="0"/>
                <a:cs typeface="Calibri Light" panose="020F0302020204030204" charset="0"/>
              </a:rPr>
              <a:t>Build and Run</a:t>
            </a:r>
            <a:r>
              <a:rPr lang="en-US" sz="2400">
                <a:latin typeface="Calibri Light" panose="020F0302020204030204" charset="0"/>
                <a:cs typeface="Calibri Light" panose="020F0302020204030204" charset="0"/>
              </a:rPr>
              <a:t>: Use Spring Boot's build and run commands to compile your application and start the server.</a:t>
            </a:r>
          </a:p>
          <a:p>
            <a:r>
              <a:rPr lang="en-US" sz="2400" b="1">
                <a:latin typeface="Calibri Light" panose="020F0302020204030204" charset="0"/>
                <a:cs typeface="Calibri Light" panose="020F0302020204030204" charset="0"/>
              </a:rPr>
              <a:t>Test and Document</a:t>
            </a:r>
            <a:r>
              <a:rPr lang="en-US" sz="2400">
                <a:latin typeface="Calibri Light" panose="020F0302020204030204" charset="0"/>
                <a:cs typeface="Calibri Light" panose="020F0302020204030204" charset="0"/>
              </a:rPr>
              <a:t>: Use the generated API documentation to test your API endpoints and update any additional documentation as needed.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
          <p:cNvPicPr>
            <a:picLocks noGrp="1" noChangeAspect="1"/>
          </p:cNvPicPr>
          <p:nvPr>
            <p:ph idx="1"/>
          </p:nvPr>
        </p:nvPicPr>
        <p:blipFill>
          <a:blip r:embed="rId2"/>
          <a:srcRect l="13036" t="6226" r="32055" b="1433"/>
          <a:stretch>
            <a:fillRect/>
          </a:stretch>
        </p:blipFill>
        <p:spPr>
          <a:xfrm>
            <a:off x="2687320" y="1002665"/>
            <a:ext cx="7207250" cy="4002405"/>
          </a:xfrm>
          <a:prstGeom prst="rect">
            <a:avLst/>
          </a:prstGeom>
        </p:spPr>
      </p:pic>
      <p:sp>
        <p:nvSpPr>
          <p:cNvPr id="8" name="Text Box 7"/>
          <p:cNvSpPr txBox="1"/>
          <p:nvPr/>
        </p:nvSpPr>
        <p:spPr>
          <a:xfrm>
            <a:off x="4498975" y="1715770"/>
            <a:ext cx="914400" cy="91440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9" name="Text Box 8"/>
          <p:cNvSpPr txBox="1"/>
          <p:nvPr/>
        </p:nvSpPr>
        <p:spPr>
          <a:xfrm>
            <a:off x="3373755" y="5123815"/>
            <a:ext cx="5508625" cy="413385"/>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panose="020B0604020202020204"/>
              <a:buChar char="•"/>
            </a:pPr>
            <a:r>
              <a:rPr lang="en-US" sz="1800"/>
              <a:t>                          </a:t>
            </a:r>
            <a:r>
              <a:rPr lang="en-US" sz="1200">
                <a:latin typeface="Calibri Light" panose="020F0302020204030204" charset="0"/>
                <a:cs typeface="Calibri Light" panose="020F0302020204030204" charset="0"/>
              </a:rPr>
              <a:t>Fig : YAML File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 y="719455"/>
            <a:ext cx="11457432" cy="914400"/>
          </a:xfrm>
        </p:spPr>
        <p:txBody>
          <a:bodyPr/>
          <a:lstStyle/>
          <a:p>
            <a:r>
              <a:rPr lang="en-US">
                <a:latin typeface="Calibri Light" panose="020F0302020204030204" charset="0"/>
                <a:cs typeface="Calibri Light" panose="020F0302020204030204" charset="0"/>
                <a:sym typeface="+mn-ea"/>
              </a:rPr>
              <a:t>Advantages of OpenAPI Generator</a:t>
            </a:r>
            <a:br>
              <a:rPr lang="en-US"/>
            </a:br>
            <a:br>
              <a:rPr lang="en-US"/>
            </a:br>
            <a:endParaRPr lang="en-US"/>
          </a:p>
        </p:txBody>
      </p:sp>
      <p:sp>
        <p:nvSpPr>
          <p:cNvPr id="6" name="Content Placeholder 5"/>
          <p:cNvSpPr>
            <a:spLocks noGrp="1"/>
          </p:cNvSpPr>
          <p:nvPr>
            <p:ph idx="1"/>
          </p:nvPr>
        </p:nvSpPr>
        <p:spPr>
          <a:xfrm>
            <a:off x="365760" y="1633855"/>
            <a:ext cx="11050905" cy="4251960"/>
          </a:xfrm>
        </p:spPr>
        <p:txBody>
          <a:bodyPr>
            <a:noAutofit/>
          </a:bodyPr>
          <a:lstStyle/>
          <a:p>
            <a:r>
              <a:rPr lang="en-US" sz="2400" b="1">
                <a:latin typeface="Calibri Light" panose="020F0302020204030204" charset="0"/>
                <a:cs typeface="Calibri Light" panose="020F0302020204030204" charset="0"/>
              </a:rPr>
              <a:t>Rapid Development</a:t>
            </a:r>
            <a:r>
              <a:rPr lang="en-US" sz="2400">
                <a:latin typeface="Calibri Light" panose="020F0302020204030204" charset="0"/>
                <a:cs typeface="Calibri Light" panose="020F0302020204030204" charset="0"/>
              </a:rPr>
              <a:t>: Enable quick setup and development of RESTful APIs.</a:t>
            </a:r>
          </a:p>
          <a:p>
            <a:r>
              <a:rPr lang="en-US" sz="2400" b="1">
                <a:latin typeface="Calibri Light" panose="020F0302020204030204" charset="0"/>
                <a:cs typeface="Calibri Light" panose="020F0302020204030204" charset="0"/>
              </a:rPr>
              <a:t>Standardized API Documentation</a:t>
            </a:r>
            <a:r>
              <a:rPr lang="en-US" sz="2400">
                <a:latin typeface="Calibri Light" panose="020F0302020204030204" charset="0"/>
                <a:cs typeface="Calibri Light" panose="020F0302020204030204" charset="0"/>
              </a:rPr>
              <a:t>: OpenAPI Generator generates interactive API documentation based on the OpenAPI Specification</a:t>
            </a:r>
          </a:p>
          <a:p>
            <a:r>
              <a:rPr lang="en-US" sz="2400" b="1">
                <a:latin typeface="Calibri Light" panose="020F0302020204030204" charset="0"/>
                <a:cs typeface="Calibri Light" panose="020F0302020204030204" charset="0"/>
              </a:rPr>
              <a:t>Client SDK/Code Generation</a:t>
            </a:r>
            <a:r>
              <a:rPr lang="en-US" sz="2400">
                <a:latin typeface="Calibri Light" panose="020F0302020204030204" charset="0"/>
                <a:cs typeface="Calibri Light" panose="020F0302020204030204" charset="0"/>
              </a:rPr>
              <a:t>: Generate client SDKs in various programming languages, reducing the effort required to consume the API for different platforms.</a:t>
            </a:r>
          </a:p>
          <a:p>
            <a:r>
              <a:rPr lang="en-US" sz="2400" b="1">
                <a:latin typeface="Calibri Light" panose="020F0302020204030204" charset="0"/>
                <a:cs typeface="Calibri Light" panose="020F0302020204030204" charset="0"/>
              </a:rPr>
              <a:t>Server Stub Generation</a:t>
            </a:r>
            <a:r>
              <a:rPr lang="en-US" sz="2400">
                <a:latin typeface="Calibri Light" panose="020F0302020204030204" charset="0"/>
                <a:cs typeface="Calibri Light" panose="020F0302020204030204" charset="0"/>
              </a:rPr>
              <a:t>: Generate server stubs with basic API implementation, saving development time and ensuring adherence to the API contract.</a:t>
            </a:r>
          </a:p>
          <a:p>
            <a:r>
              <a:rPr lang="en-US" sz="2400" b="1">
                <a:latin typeface="Calibri Light" panose="020F0302020204030204" charset="0"/>
                <a:cs typeface="Calibri Light" panose="020F0302020204030204" charset="0"/>
                <a:sym typeface="+mn-ea"/>
              </a:rPr>
              <a:t>Extensibility</a:t>
            </a:r>
            <a:r>
              <a:rPr lang="en-US" sz="2400">
                <a:latin typeface="Calibri Light" panose="020F0302020204030204" charset="0"/>
                <a:cs typeface="Calibri Light" panose="020F0302020204030204" charset="0"/>
                <a:sym typeface="+mn-ea"/>
              </a:rPr>
              <a:t>: OpenAPI Generator provides a plugin architecture, allowing developers to create custom code generators and add additional functionality as needed.</a:t>
            </a:r>
            <a:endParaRPr lang="en-US" sz="2400">
              <a:latin typeface="Calibri Light" panose="020F0302020204030204" charset="0"/>
              <a:cs typeface="Calibri Light" panose="020F0302020204030204" charset="0"/>
            </a:endParaRPr>
          </a:p>
          <a:p>
            <a:pPr marL="0" indent="0">
              <a:buNone/>
            </a:pPr>
            <a:endParaRPr lang="en-US" sz="2400">
              <a:latin typeface="Calibri Light" panose="020F0302020204030204" charset="0"/>
              <a:cs typeface="Calibri Light" panose="020F0302020204030204" charset="0"/>
            </a:endParaRPr>
          </a:p>
          <a:p>
            <a:endParaRPr lang="en-US" sz="2400">
              <a:latin typeface="Calibri Light" panose="020F0302020204030204" charset="0"/>
              <a:cs typeface="Calibri Light" panose="020F030202020403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 y="719455"/>
            <a:ext cx="11457432" cy="914400"/>
          </a:xfrm>
        </p:spPr>
        <p:txBody>
          <a:bodyPr/>
          <a:lstStyle/>
          <a:p>
            <a:r>
              <a:rPr lang="en-US" dirty="0">
                <a:latin typeface="Calibri Light" panose="020F0302020204030204" charset="0"/>
                <a:cs typeface="Calibri Light" panose="020F0302020204030204" charset="0"/>
              </a:rPr>
              <a:t>References</a:t>
            </a:r>
            <a:br>
              <a:rPr lang="en-US" dirty="0"/>
            </a:br>
            <a:br>
              <a:rPr lang="en-US" dirty="0"/>
            </a:br>
            <a:endParaRPr lang="en-US" dirty="0"/>
          </a:p>
        </p:txBody>
      </p:sp>
      <p:sp>
        <p:nvSpPr>
          <p:cNvPr id="6" name="Content Placeholder 5"/>
          <p:cNvSpPr>
            <a:spLocks noGrp="1"/>
          </p:cNvSpPr>
          <p:nvPr>
            <p:ph idx="1"/>
          </p:nvPr>
        </p:nvSpPr>
        <p:spPr>
          <a:xfrm>
            <a:off x="667131" y="1405255"/>
            <a:ext cx="10854690" cy="4251960"/>
          </a:xfrm>
        </p:spPr>
        <p:txBody>
          <a:bodyPr>
            <a:noAutofit/>
          </a:bodyPr>
          <a:lstStyle/>
          <a:p>
            <a:pPr>
              <a:buFont typeface="Wingdings" panose="05000000000000000000" pitchFamily="2" charset="2"/>
              <a:buChar char="ü"/>
            </a:pPr>
            <a:r>
              <a:rPr lang="en-US" sz="2400" b="1" dirty="0">
                <a:latin typeface="Calibri Light" panose="020F0302020204030204" charset="0"/>
                <a:cs typeface="Calibri Light" panose="020F0302020204030204" charset="0"/>
              </a:rPr>
              <a:t>GitHub Link </a:t>
            </a:r>
            <a:r>
              <a:rPr lang="en-US" sz="2400" dirty="0">
                <a:latin typeface="Calibri Light" panose="020F0302020204030204" charset="0"/>
                <a:cs typeface="Calibri Light" panose="020F0302020204030204" charset="0"/>
              </a:rPr>
              <a:t>: </a:t>
            </a:r>
          </a:p>
          <a:p>
            <a:pPr marL="0" indent="0">
              <a:buNone/>
            </a:pPr>
            <a:r>
              <a:rPr lang="en-US" sz="2400" dirty="0">
                <a:latin typeface="Calibri Light" panose="020F0302020204030204" charset="0"/>
                <a:cs typeface="Calibri Light" panose="020F0302020204030204" charset="0"/>
              </a:rPr>
              <a:t>      https://github.com/AiswaryaKUdayakumar/OpenAPI_Generator_SpringBoot_Seminar</a:t>
            </a:r>
          </a:p>
          <a:p>
            <a:pPr marL="0" indent="0">
              <a:buNone/>
            </a:pPr>
            <a:r>
              <a:rPr lang="en-US" sz="2400" dirty="0">
                <a:latin typeface="Calibri Light" panose="020F0302020204030204" charset="0"/>
                <a:cs typeface="Calibri Light" panose="020F0302020204030204" charset="0"/>
              </a:rPr>
              <a:t>               (</a:t>
            </a:r>
            <a:r>
              <a:rPr lang="en-US" sz="2400" dirty="0" err="1">
                <a:latin typeface="Calibri Light" panose="020F0302020204030204" charset="0"/>
                <a:cs typeface="Calibri Light" panose="020F0302020204030204" charset="0"/>
              </a:rPr>
              <a:t>SpringBoot</a:t>
            </a:r>
            <a:r>
              <a:rPr lang="en-US" sz="2400" dirty="0">
                <a:latin typeface="Calibri Light" panose="020F0302020204030204" charset="0"/>
                <a:cs typeface="Calibri Light" panose="020F0302020204030204" charset="0"/>
              </a:rPr>
              <a:t> Generator with </a:t>
            </a:r>
            <a:r>
              <a:rPr lang="en-US" sz="2400" dirty="0" err="1">
                <a:latin typeface="Calibri Light" panose="020F0302020204030204" charset="0"/>
                <a:cs typeface="Calibri Light" panose="020F0302020204030204" charset="0"/>
              </a:rPr>
              <a:t>OpenAPI</a:t>
            </a:r>
            <a:r>
              <a:rPr lang="en-US" sz="2400" dirty="0">
                <a:latin typeface="Calibri Light" panose="020F0302020204030204" charset="0"/>
                <a:cs typeface="Calibri Light" panose="020F0302020204030204" charset="0"/>
              </a:rPr>
              <a:t> Generator-Code)</a:t>
            </a:r>
          </a:p>
          <a:p>
            <a:endParaRPr lang="en-US" sz="2400" dirty="0">
              <a:latin typeface="Calibri Light" panose="020F0302020204030204" charset="0"/>
              <a:cs typeface="Calibri Light" panose="020F0302020204030204" charset="0"/>
            </a:endParaRPr>
          </a:p>
          <a:p>
            <a:pPr>
              <a:buFont typeface="Wingdings" panose="05000000000000000000" pitchFamily="2" charset="2"/>
              <a:buChar char="ü"/>
            </a:pPr>
            <a:r>
              <a:rPr lang="en-US" sz="2400" b="1" dirty="0" err="1">
                <a:latin typeface="Calibri Light" panose="020F0302020204030204" charset="0"/>
                <a:cs typeface="Calibri Light" panose="020F0302020204030204" charset="0"/>
              </a:rPr>
              <a:t>Youtube</a:t>
            </a:r>
            <a:r>
              <a:rPr lang="en-US" sz="2400" b="1" dirty="0">
                <a:latin typeface="Calibri Light" panose="020F0302020204030204" charset="0"/>
                <a:cs typeface="Calibri Light" panose="020F0302020204030204" charset="0"/>
              </a:rPr>
              <a:t> </a:t>
            </a:r>
            <a:r>
              <a:rPr lang="en-US" sz="2400" dirty="0">
                <a:latin typeface="Calibri Light" panose="020F0302020204030204" charset="0"/>
                <a:cs typeface="Calibri Light" panose="020F0302020204030204" charset="0"/>
              </a:rPr>
              <a:t>: </a:t>
            </a:r>
            <a:r>
              <a:rPr lang="en-US" sz="2400" dirty="0">
                <a:latin typeface="Calibri Light" panose="020F0302020204030204" charset="0"/>
                <a:cs typeface="Calibri Light" panose="020F0302020204030204" charset="0"/>
                <a:hlinkClick r:id="rId2"/>
              </a:rPr>
              <a:t>https://www.youtube.com/watch?v=t4jaTC7QjMg</a:t>
            </a:r>
            <a:endParaRPr lang="en-US" sz="2400" dirty="0">
              <a:latin typeface="Calibri Light" panose="020F0302020204030204" charset="0"/>
              <a:cs typeface="Calibri Light" panose="020F0302020204030204" charset="0"/>
            </a:endParaRPr>
          </a:p>
          <a:p>
            <a:pPr marL="0" indent="0">
              <a:buNone/>
            </a:pPr>
            <a:r>
              <a:rPr lang="en-US" sz="2400" dirty="0">
                <a:latin typeface="Calibri Light" panose="020F0302020204030204" charset="0"/>
                <a:cs typeface="Calibri Light" panose="020F0302020204030204" charset="0"/>
              </a:rPr>
              <a:t>                     https://youtube.be/GJOwJrqIV-8</a:t>
            </a:r>
          </a:p>
          <a:p>
            <a:pPr marL="0" indent="0">
              <a:buNone/>
            </a:pPr>
            <a:r>
              <a:rPr lang="en-US" sz="2400" dirty="0">
                <a:latin typeface="Calibri Light" panose="020F0302020204030204" charset="0"/>
                <a:cs typeface="Calibri Light" panose="020F0302020204030204" charset="0"/>
              </a:rPr>
              <a:t>                     https://youtu.bu/Qok653w524g</a:t>
            </a:r>
          </a:p>
          <a:p>
            <a:pPr>
              <a:buFont typeface="Wingdings" panose="05000000000000000000" pitchFamily="2" charset="2"/>
              <a:buChar char="ü"/>
            </a:pPr>
            <a:r>
              <a:rPr lang="en-US" sz="2400" b="1" dirty="0" err="1">
                <a:latin typeface="Calibri Light" panose="020F0302020204030204" charset="0"/>
                <a:cs typeface="Calibri Light" panose="020F0302020204030204" charset="0"/>
              </a:rPr>
              <a:t>OpenApi</a:t>
            </a:r>
            <a:r>
              <a:rPr lang="en-US" sz="2400" b="1" dirty="0">
                <a:latin typeface="Calibri Light" panose="020F0302020204030204" charset="0"/>
                <a:cs typeface="Calibri Light" panose="020F0302020204030204" charset="0"/>
              </a:rPr>
              <a:t> Generator Official Site </a:t>
            </a:r>
            <a:r>
              <a:rPr lang="en-US" sz="2400" dirty="0">
                <a:latin typeface="Calibri Light" panose="020F0302020204030204" charset="0"/>
                <a:cs typeface="Calibri Light" panose="020F0302020204030204" charset="0"/>
              </a:rPr>
              <a:t>: https://openapi-generator.tech/</a:t>
            </a:r>
          </a:p>
          <a:p>
            <a:endParaRPr lang="en-US" sz="2400" dirty="0"/>
          </a:p>
          <a:p>
            <a:endParaRPr lang="en-US" sz="2400" dirty="0">
              <a:latin typeface="Calibri Light" panose="020F0302020204030204" charset="0"/>
              <a:cs typeface="Calibri Light" panose="020F0302020204030204" charset="0"/>
            </a:endParaRPr>
          </a:p>
          <a:p>
            <a:pPr marL="0" indent="0">
              <a:buNone/>
            </a:pPr>
            <a:endParaRPr lang="en-US" sz="2400" dirty="0">
              <a:latin typeface="Calibri Light" panose="020F0302020204030204" charset="0"/>
              <a:cs typeface="Calibri Light" panose="020F0302020204030204" charset="0"/>
            </a:endParaRPr>
          </a:p>
          <a:p>
            <a:endParaRPr lang="en-US" sz="2400" dirty="0">
              <a:latin typeface="Calibri Light" panose="020F0302020204030204" charset="0"/>
              <a:cs typeface="Calibri Light" panose="020F0302020204030204" charset="0"/>
            </a:endParaRPr>
          </a:p>
        </p:txBody>
      </p:sp>
    </p:spTree>
    <p:extLst>
      <p:ext uri="{BB962C8B-B14F-4D97-AF65-F5344CB8AC3E}">
        <p14:creationId xmlns:p14="http://schemas.microsoft.com/office/powerpoint/2010/main" val="1625155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0" ma:contentTypeDescription="Create a new document." ma:contentTypeScope="" ma:versionID="88869437d283a6a3c26910fd5f39b0ad">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f3f60bb5fc25054af1ebfd2ee4a44490"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f52909-8aaa-4aea-86ef-4db33eadf78a}"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AF34EA-1D42-46B1-9318-6717D7730FBD}">
  <ds:schemaRefs>
    <ds:schemaRef ds:uri="http://schemas.microsoft.com/sharepoint/v3/contenttype/forms"/>
  </ds:schemaRefs>
</ds:datastoreItem>
</file>

<file path=customXml/itemProps2.xml><?xml version="1.0" encoding="utf-8"?>
<ds:datastoreItem xmlns:ds="http://schemas.openxmlformats.org/officeDocument/2006/customXml" ds:itemID="{DDAAE3BA-4B18-4B4E-9727-5CEEE4C11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b19a1-ec80-4ead-b989-6245eb278180"/>
    <ds:schemaRef ds:uri="047a4bc9-86f8-4752-a3f5-d332bda03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521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 Light</vt:lpstr>
      <vt:lpstr>Wingdings</vt:lpstr>
      <vt:lpstr>UST</vt:lpstr>
      <vt:lpstr>                                     OpenAPI Generator</vt:lpstr>
      <vt:lpstr>OpenAPI Generator</vt:lpstr>
      <vt:lpstr>PowerPoint Presentation</vt:lpstr>
      <vt:lpstr>Key Features </vt:lpstr>
      <vt:lpstr>SpringBoot with OpenAPI Generator</vt:lpstr>
      <vt:lpstr>Getting Started with Spring Boot and OpenAPI Generator </vt:lpstr>
      <vt:lpstr>PowerPoint Presentation</vt:lpstr>
      <vt:lpstr>Advantages of OpenAPI Generator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creator>GTMServices@ust.com</dc:creator>
  <cp:lastModifiedBy>Aiswarya Kinattukara Kalam(UST,IN)</cp:lastModifiedBy>
  <cp:revision>49</cp:revision>
  <cp:lastPrinted>2019-10-06T00:46:00Z</cp:lastPrinted>
  <dcterms:created xsi:type="dcterms:W3CDTF">2020-12-03T20:34:00Z</dcterms:created>
  <dcterms:modified xsi:type="dcterms:W3CDTF">2023-06-09T03:58:03Z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ICV">
    <vt:lpwstr>60BEA5F845D848C2BEA3E714078AFDEA</vt:lpwstr>
  </property>
  <property fmtid="{D5CDD505-2E9C-101B-9397-08002B2CF9AE}" pid="4" name="KSOProductBuildVer">
    <vt:lpwstr>1033-11.2.0.11537</vt:lpwstr>
  </property>
</Properties>
</file>