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96663"/>
              <a:satOff val="-16428"/>
              <a:lumOff val="3004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132" y="-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156200"/>
            <a:ext cx="11480800" cy="863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05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2400" i="1">
                <a:solidFill>
                  <a:srgbClr val="FFFFFF"/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5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3053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600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141703583_2880x1921.jpeg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1104900" y="758938"/>
            <a:ext cx="10795000" cy="594360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762000" y="6883400"/>
            <a:ext cx="11480800" cy="1079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8128000"/>
            <a:ext cx="114808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654800" y="419100"/>
            <a:ext cx="5588000" cy="86487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762000" y="419100"/>
            <a:ext cx="5384800" cy="4597400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245100"/>
            <a:ext cx="5384800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152648" y="203200"/>
            <a:ext cx="12699504" cy="20383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algn="ctr">
              <a:defRPr sz="3000" b="0"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Image"/>
          <p:cNvSpPr>
            <a:spLocks noGrp="1"/>
          </p:cNvSpPr>
          <p:nvPr>
            <p:ph type="pic" sz="half" idx="13"/>
          </p:nvPr>
        </p:nvSpPr>
        <p:spPr>
          <a:xfrm>
            <a:off x="6654800" y="2374900"/>
            <a:ext cx="5588000" cy="68072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62000" y="2374900"/>
            <a:ext cx="5384800" cy="68072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626100"/>
            <a:ext cx="5588000" cy="34417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4"/>
          </p:nvPr>
        </p:nvSpPr>
        <p:spPr>
          <a:xfrm>
            <a:off x="6680200" y="419100"/>
            <a:ext cx="5588000" cy="49149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Image"/>
          <p:cNvSpPr>
            <a:spLocks noGrp="1"/>
          </p:cNvSpPr>
          <p:nvPr>
            <p:ph type="pic" sz="half" idx="15"/>
          </p:nvPr>
        </p:nvSpPr>
        <p:spPr>
          <a:xfrm>
            <a:off x="762000" y="419100"/>
            <a:ext cx="5588000" cy="86487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5150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34682" marR="0" indent="-334682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800" b="1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741082" marR="0" indent="-334682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800" b="1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1147482" marR="0" indent="-334682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800" b="1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1553882" marR="0" indent="-334682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800" b="1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1960282" marR="0" indent="-334682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800" b="1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2366682" marR="0" indent="-334682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800" b="1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2773082" marR="0" indent="-334682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800" b="1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3179482" marR="0" indent="-334682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800" b="1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3585882" marR="0" indent="-334682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800" b="1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t="8776" b="8678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21" name="machinetranslationcollage.jpeg" descr="machinetranslationcollage.jpeg"/>
          <p:cNvPicPr>
            <a:picLocks noChangeAspect="1"/>
          </p:cNvPicPr>
          <p:nvPr/>
        </p:nvPicPr>
        <p:blipFill>
          <a:blip r:embed="rId3">
            <a:extLst/>
          </a:blip>
          <a:srcRect l="8147" r="8147"/>
          <a:stretch>
            <a:fillRect/>
          </a:stretch>
        </p:blipFill>
        <p:spPr>
          <a:xfrm>
            <a:off x="-183754" y="-321992"/>
            <a:ext cx="13372472" cy="9984778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NEURAL MACHINE TRANSLATION"/>
          <p:cNvSpPr txBox="1">
            <a:spLocks noGrp="1"/>
          </p:cNvSpPr>
          <p:nvPr>
            <p:ph type="title"/>
          </p:nvPr>
        </p:nvSpPr>
        <p:spPr>
          <a:xfrm>
            <a:off x="12700" y="6889750"/>
            <a:ext cx="9376619" cy="10795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903206"/>
                  <a:satOff val="-17119"/>
                  <a:lumOff val="-2084"/>
                </a:schemeClr>
              </a:gs>
            </a:gsLst>
            <a:lin ang="5400000"/>
          </a:gradFill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anchor="ctr" anchorCtr="0">
            <a:normAutofit/>
          </a:bodyPr>
          <a:lstStyle/>
          <a:p>
            <a:pPr lvl="1" algn="ctr">
              <a:defRPr sz="3000" b="0">
                <a:solidFill>
                  <a:srgbClr val="3B3B3B"/>
                </a:solidFill>
                <a:effectLst>
                  <a:outerShdw blurRad="12700" dist="12700" dir="5400000" rotWithShape="0">
                    <a:srgbClr val="FFFFFF">
                      <a:alpha val="25000"/>
                    </a:srgbClr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sz="4000" dirty="0"/>
              <a:t>NEURAL MACHINE TRANSLATION</a:t>
            </a:r>
          </a:p>
        </p:txBody>
      </p:sp>
      <p:sp>
        <p:nvSpPr>
          <p:cNvPr id="123" name="- Aiswarya Ramachandran"/>
          <p:cNvSpPr txBox="1">
            <a:spLocks noGrp="1"/>
          </p:cNvSpPr>
          <p:nvPr>
            <p:ph type="body" sz="quarter" idx="1"/>
          </p:nvPr>
        </p:nvSpPr>
        <p:spPr>
          <a:xfrm>
            <a:off x="4440832" y="8267700"/>
            <a:ext cx="5393929" cy="914400"/>
          </a:xfrm>
          <a:prstGeom prst="rect">
            <a:avLst/>
          </a:prstGeom>
          <a:blipFill>
            <a:blip r:embed="rId4"/>
          </a:blipFill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anchor="ctr" anchorCtr="0"/>
          <a:lstStyle>
            <a:lvl1pPr>
              <a:defRPr sz="3000"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r>
              <a:rPr dirty="0"/>
              <a:t>- Aiswarya Ramachandran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WHY IS MACHINE TRANSLATION IMPORTANT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blipFill>
            <a:blip r:embed="rId2"/>
            <a:tile/>
          </a:blipFill>
        </p:spPr>
        <p:txBody>
          <a:bodyPr>
            <a:normAutofit/>
          </a:bodyPr>
          <a:lstStyle/>
          <a:p>
            <a:pPr lvl="1" algn="ctr">
              <a:defRPr sz="3000" b="0"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WHY IS MACHINE TRANSLATION IMPORTANT?</a:t>
            </a:r>
          </a:p>
        </p:txBody>
      </p:sp>
      <p:sp>
        <p:nvSpPr>
          <p:cNvPr id="126" name="IS TRANSLATIONS ONLY FOR COMPANIES LIKE GOOGLE?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9" indent="-406399"/>
            <a:endParaRPr dirty="0"/>
          </a:p>
          <a:p>
            <a:pPr marL="406399" indent="-406399"/>
            <a:endParaRPr dirty="0"/>
          </a:p>
          <a:p>
            <a:pPr marL="406399" indent="-406399"/>
            <a:endParaRPr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7" name="Screenshot 2019-05-30 at 8.59.32 AM.png" descr="Screenshot 2019-05-30 at 8.59.32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3655" y="2492156"/>
            <a:ext cx="11207917" cy="419399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1987C1A-9FF9-4EE8-9419-0FD15F891E31}"/>
              </a:ext>
            </a:extLst>
          </p:cNvPr>
          <p:cNvSpPr/>
          <p:nvPr/>
        </p:nvSpPr>
        <p:spPr>
          <a:xfrm>
            <a:off x="317500" y="3314700"/>
            <a:ext cx="11988800" cy="54886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406399" indent="-406399" algn="ctr"/>
            <a:endParaRPr sz="5400" b="1" cap="none" spc="0" dirty="0">
              <a:ln/>
              <a:solidFill>
                <a:schemeClr val="accent4"/>
              </a:solidFill>
              <a:effectLst/>
            </a:endParaRPr>
          </a:p>
          <a:p>
            <a:pPr marL="406399" indent="-406399" algn="ctr"/>
            <a:endParaRPr sz="5400" b="1" cap="none" spc="0" dirty="0">
              <a:ln/>
              <a:solidFill>
                <a:schemeClr val="accent4"/>
              </a:solidFill>
              <a:effectLst/>
            </a:endParaRPr>
          </a:p>
          <a:p>
            <a:pPr marL="406399" indent="-406399" algn="ctr"/>
            <a:endParaRPr sz="5400" b="1" cap="none" spc="0" dirty="0">
              <a:ln/>
              <a:solidFill>
                <a:schemeClr val="accent4"/>
              </a:solidFill>
              <a:effectLst/>
            </a:endParaRPr>
          </a:p>
          <a:p>
            <a:pPr marL="406399" indent="-406399" algn="ctr"/>
            <a:endParaRPr sz="5400" b="1" cap="none" spc="0" dirty="0">
              <a:ln/>
              <a:solidFill>
                <a:schemeClr val="accent4"/>
              </a:solidFill>
              <a:effectLst/>
            </a:endParaRPr>
          </a:p>
          <a:p>
            <a:pPr marL="812800" lvl="1" indent="-406400" algn="ctr">
              <a:spcBef>
                <a:spcPts val="3200"/>
              </a:spcBef>
              <a:defRPr b="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ARE</a:t>
            </a:r>
            <a:r>
              <a:rPr sz="5400" b="1" cap="none" spc="0" dirty="0">
                <a:ln/>
                <a:solidFill>
                  <a:schemeClr val="accent4"/>
                </a:solidFill>
                <a:effectLst/>
              </a:rPr>
              <a:t> TRANSLATIONS ONLY FOR COMPANIES LIKE GOOGLE?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WHAT IS SEQUENCE TO SEQUENCE MODELLING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blipFill>
            <a:blip r:embed="rId2"/>
          </a:blipFill>
        </p:spPr>
        <p:txBody>
          <a:bodyPr>
            <a:normAutofit/>
          </a:bodyPr>
          <a:lstStyle/>
          <a:p>
            <a:pPr lvl="1" algn="ctr">
              <a:defRPr sz="3000" b="0"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sz="4000" dirty="0"/>
              <a:t>WHAT IS SEQUENCE TO SEQUENCE MODELLING?</a:t>
            </a:r>
          </a:p>
        </p:txBody>
      </p:sp>
      <p:pic>
        <p:nvPicPr>
          <p:cNvPr id="130" name="Screenshot 2019-05-30 at 9.08.48 AM.png" descr="Screenshot 2019-05-30 at 9.08.48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95500" y="2432050"/>
            <a:ext cx="8297302" cy="6324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roblem Stat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blipFill>
            <a:blip r:embed="rId2"/>
            <a:tile/>
          </a:blipFill>
        </p:spPr>
        <p:txBody>
          <a:bodyPr>
            <a:normAutofit/>
          </a:bodyPr>
          <a:lstStyle/>
          <a:p>
            <a:pPr lvl="1" algn="ctr">
              <a:defRPr sz="3000" b="0"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sz="4000" dirty="0"/>
              <a:t>Problem Statement</a:t>
            </a:r>
          </a:p>
        </p:txBody>
      </p:sp>
      <p:sp>
        <p:nvSpPr>
          <p:cNvPr id="133" name="Translate Text from English to Hindi using Seq2Seq Modelling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9" indent="-406399"/>
            <a:r>
              <a:rPr dirty="0"/>
              <a:t>Translate Text from English to Hindi using Seq2Seq Modelling</a:t>
            </a:r>
          </a:p>
          <a:p>
            <a:pPr marL="406399" indent="-406399"/>
            <a:r>
              <a:rPr dirty="0"/>
              <a:t>We are using Word Level Translation</a:t>
            </a:r>
          </a:p>
          <a:p>
            <a:pPr marL="406399" indent="-406399"/>
            <a:r>
              <a:rPr dirty="0"/>
              <a:t>The data for this problem is available on Kaggle</a:t>
            </a:r>
          </a:p>
          <a:p>
            <a:pPr marL="406399" indent="-406399"/>
            <a:r>
              <a:rPr dirty="0"/>
              <a:t>The methodology used here can be extended to any sequence to sequence problem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ENCODER-DECODER ARCHITE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blipFill>
            <a:blip r:embed="rId2"/>
          </a:blipFill>
        </p:spPr>
        <p:txBody>
          <a:bodyPr>
            <a:normAutofit/>
          </a:bodyPr>
          <a:lstStyle/>
          <a:p>
            <a:pPr lvl="1" algn="ctr">
              <a:defRPr sz="3000" b="0"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sz="4000" dirty="0"/>
              <a:t>ENCODER-DECODER ARCHITECTURE</a:t>
            </a:r>
          </a:p>
        </p:txBody>
      </p:sp>
      <p:pic>
        <p:nvPicPr>
          <p:cNvPr id="136" name="1_sO-SP58T4brE9EHazHSeGA.png" descr="1_sO-SP58T4brE9EHazHSeG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9749" y="2907964"/>
            <a:ext cx="13084298" cy="39376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ACHER FORCING DURING TRAI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blipFill>
            <a:blip r:embed="rId2"/>
          </a:blipFill>
        </p:spPr>
        <p:txBody>
          <a:bodyPr>
            <a:normAutofit/>
          </a:bodyPr>
          <a:lstStyle/>
          <a:p>
            <a:pPr lvl="1" algn="ctr">
              <a:defRPr sz="3000" b="0"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sz="4000" dirty="0"/>
              <a:t>TEACHER FORCING DURING TRAINING </a:t>
            </a:r>
          </a:p>
        </p:txBody>
      </p:sp>
      <p:sp>
        <p:nvSpPr>
          <p:cNvPr id="139" name="Decoder behaves differently in Training and Inferenc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9" indent="-406399"/>
            <a:r>
              <a:rPr dirty="0"/>
              <a:t>Decoder behaves differently in Training and Inference</a:t>
            </a:r>
          </a:p>
          <a:p>
            <a:pPr marL="406399" indent="-406399"/>
            <a:r>
              <a:rPr dirty="0"/>
              <a:t>During training, we use a mechanism called Teacher Forcing</a:t>
            </a:r>
          </a:p>
          <a:p>
            <a:pPr marL="812800" lvl="1" indent="-406400">
              <a:defRPr sz="2000"/>
            </a:pPr>
            <a:r>
              <a:rPr dirty="0"/>
              <a:t>“Teacher Forcing is a mechanism in which during the training the model receives the ground truth output y(t) as input at time t+1”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Consider the following example:</a:t>
            </a:r>
          </a:p>
          <a:p>
            <a:pPr marL="0" lvl="1" indent="0" algn="ctr">
              <a:spcBef>
                <a:spcPts val="0"/>
              </a:spcBef>
              <a:buSzTx/>
              <a:buNone/>
              <a:defRPr sz="3800">
                <a:solidFill>
                  <a:srgbClr val="D41D04"/>
                </a:solidFill>
                <a:effectLst>
                  <a:outerShdw blurRad="50800" dist="254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r>
              <a:rPr dirty="0" err="1"/>
              <a:t>मैं</a:t>
            </a:r>
            <a:r>
              <a:rPr dirty="0"/>
              <a:t> </a:t>
            </a:r>
            <a:r>
              <a:rPr dirty="0" err="1"/>
              <a:t>बैंगलोर</a:t>
            </a:r>
            <a:r>
              <a:rPr dirty="0"/>
              <a:t> </a:t>
            </a:r>
            <a:r>
              <a:rPr dirty="0" err="1"/>
              <a:t>में</a:t>
            </a:r>
            <a:r>
              <a:rPr dirty="0"/>
              <a:t> </a:t>
            </a:r>
            <a:r>
              <a:rPr dirty="0" err="1"/>
              <a:t>रहता</a:t>
            </a:r>
            <a:r>
              <a:rPr dirty="0"/>
              <a:t> </a:t>
            </a:r>
            <a:r>
              <a:rPr dirty="0" err="1"/>
              <a:t>हूँ</a:t>
            </a:r>
            <a:endParaRPr dirty="0"/>
          </a:p>
          <a:p>
            <a:pPr marL="0" lvl="2" indent="0">
              <a:spcBef>
                <a:spcPts val="0"/>
              </a:spcBef>
              <a:buSzTx/>
              <a:buNone/>
              <a:defRPr sz="3800">
                <a:solidFill>
                  <a:srgbClr val="D41D04"/>
                </a:solidFill>
                <a:effectLst>
                  <a:outerShdw blurRad="50800" dist="254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 dirty="0"/>
          </a:p>
          <a:p>
            <a:pPr marL="0" lvl="1" indent="0">
              <a:spcBef>
                <a:spcPts val="0"/>
              </a:spcBef>
              <a:buSzTx/>
              <a:buNone/>
              <a:defRPr sz="3800">
                <a:solidFill>
                  <a:srgbClr val="D41D04"/>
                </a:solidFill>
                <a:effectLst>
                  <a:outerShdw blurRad="50800" dist="254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 dirty="0"/>
          </a:p>
          <a:p>
            <a:pPr marL="0" indent="0" defTabSz="457200">
              <a:lnSpc>
                <a:spcPts val="6600"/>
              </a:lnSpc>
              <a:spcBef>
                <a:spcPts val="0"/>
              </a:spcBef>
              <a:buSzTx/>
              <a:buNone/>
              <a:defRPr sz="2500" b="0">
                <a:solidFill>
                  <a:srgbClr val="212121"/>
                </a:solidFill>
                <a:effectLst/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1200" b="0">
                <a:solidFill>
                  <a:srgbClr val="545454"/>
                </a:solidFill>
                <a:effectLst/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2DFC80-0106-4A60-94E5-80931DDCA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3" y="6591300"/>
            <a:ext cx="11730037" cy="31623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blipFill>
            <a:blip r:embed="rId2"/>
          </a:blipFill>
        </p:spPr>
        <p:txBody>
          <a:bodyPr>
            <a:normAutofit/>
          </a:bodyPr>
          <a:lstStyle/>
          <a:p>
            <a:r>
              <a:rPr lang="en-US" sz="4000" dirty="0"/>
              <a:t>ARCHITECTURE OF THE MODEL</a:t>
            </a:r>
            <a:endParaRPr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97566D-D84A-45A1-8DD7-1E9BD536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56" y="2719388"/>
            <a:ext cx="11368088" cy="605631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971C-A1B9-4620-A1A7-BDB155BB9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AD51B-5F1F-4BE5-9904-EDF10CD73F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more data</a:t>
            </a:r>
          </a:p>
          <a:p>
            <a:r>
              <a:rPr lang="en-US" dirty="0"/>
              <a:t>Attention Mechanisms can be used to reduce the loss</a:t>
            </a:r>
          </a:p>
          <a:p>
            <a:r>
              <a:rPr lang="en-US" dirty="0"/>
              <a:t>Use Dropouts and other regularization techniques</a:t>
            </a:r>
          </a:p>
          <a:p>
            <a:r>
              <a:rPr lang="en-US" dirty="0"/>
              <a:t>Use Bidirectional LSTMs in the Encoder or multilayered LSTMs</a:t>
            </a:r>
          </a:p>
          <a:p>
            <a:r>
              <a:rPr lang="en-US" dirty="0"/>
              <a:t>Use Beam Search</a:t>
            </a:r>
          </a:p>
          <a:p>
            <a:r>
              <a:rPr lang="en-US" dirty="0"/>
              <a:t>Use BLEU Score to evaluate the model</a:t>
            </a:r>
          </a:p>
        </p:txBody>
      </p:sp>
    </p:spTree>
    <p:extLst>
      <p:ext uri="{BB962C8B-B14F-4D97-AF65-F5344CB8AC3E}">
        <p14:creationId xmlns:p14="http://schemas.microsoft.com/office/powerpoint/2010/main" val="35689031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171</Words>
  <Application>Microsoft Office PowerPoint</Application>
  <PresentationFormat>Custom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Helvetica Neue</vt:lpstr>
      <vt:lpstr>Helvetica Neue Medium</vt:lpstr>
      <vt:lpstr>New_Template2</vt:lpstr>
      <vt:lpstr>NEURAL MACHINE TRANSLATION</vt:lpstr>
      <vt:lpstr>WHY IS MACHINE TRANSLATION IMPORTANT?</vt:lpstr>
      <vt:lpstr>WHAT IS SEQUENCE TO SEQUENCE MODELLING?</vt:lpstr>
      <vt:lpstr>Problem Statement</vt:lpstr>
      <vt:lpstr>ENCODER-DECODER ARCHITECTURE</vt:lpstr>
      <vt:lpstr>TEACHER FORCING DURING TRAINING </vt:lpstr>
      <vt:lpstr>ARCHITECTURE OF THE MODEL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MACHINE TRANSLATION</dc:title>
  <cp:lastModifiedBy>Ramachandran,Aiswarya</cp:lastModifiedBy>
  <cp:revision>10</cp:revision>
  <dcterms:modified xsi:type="dcterms:W3CDTF">2019-05-30T13:47:46Z</dcterms:modified>
</cp:coreProperties>
</file>