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0" r:id="rId3"/>
    <p:sldId id="257" r:id="rId4"/>
    <p:sldId id="258" r:id="rId5"/>
    <p:sldId id="272" r:id="rId6"/>
    <p:sldId id="259" r:id="rId7"/>
    <p:sldId id="260" r:id="rId8"/>
    <p:sldId id="262" r:id="rId9"/>
    <p:sldId id="267" r:id="rId10"/>
    <p:sldId id="269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4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18-10-2016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Telecom Churn Case Study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923692"/>
            <a:ext cx="6138856" cy="140207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sz="1200" dirty="0"/>
              <a:t> 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Raghu </a:t>
            </a:r>
            <a:r>
              <a:rPr lang="en-IN" sz="1800" dirty="0" err="1"/>
              <a:t>Devata</a:t>
            </a:r>
            <a:r>
              <a:rPr lang="en-IN" sz="1800" dirty="0"/>
              <a:t> -  DDA1610101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Aiswarya Ramachandran -  </a:t>
            </a:r>
            <a:r>
              <a:rPr lang="en-IN" sz="1800" dirty="0" smtClean="0"/>
              <a:t>DDA1610178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err="1" smtClean="0"/>
              <a:t>Asutosh</a:t>
            </a:r>
            <a:r>
              <a:rPr lang="en-IN" sz="1800" dirty="0" smtClean="0"/>
              <a:t> </a:t>
            </a:r>
            <a:r>
              <a:rPr lang="en-IN" sz="1800" dirty="0" err="1" smtClean="0"/>
              <a:t>Subudhi</a:t>
            </a:r>
            <a:r>
              <a:rPr lang="en-IN" sz="1800" dirty="0" smtClean="0"/>
              <a:t> –DDA1610069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err="1" smtClean="0"/>
              <a:t>Vinodkumar</a:t>
            </a:r>
            <a:r>
              <a:rPr lang="en-IN" sz="1800" dirty="0" smtClean="0"/>
              <a:t> </a:t>
            </a:r>
            <a:r>
              <a:rPr lang="en-IN" sz="1800" dirty="0"/>
              <a:t>Varanasi - DDA1610179 </a:t>
            </a:r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SVM Model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09" y="1357062"/>
            <a:ext cx="4775466" cy="4511926"/>
          </a:xfrm>
        </p:spPr>
      </p:pic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optimal cost </a:t>
            </a:r>
            <a:r>
              <a:rPr lang="en-US" dirty="0" smtClean="0"/>
              <a:t>obtained using cross validation was </a:t>
            </a:r>
            <a:r>
              <a:rPr lang="en-US" b="1" dirty="0" smtClean="0"/>
              <a:t>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AUC is </a:t>
            </a:r>
            <a:r>
              <a:rPr lang="en-US" b="1" dirty="0" smtClean="0"/>
              <a:t>0.8302524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60636"/>
              </p:ext>
            </p:extLst>
          </p:nvPr>
        </p:nvGraphicFramePr>
        <p:xfrm>
          <a:off x="838200" y="3391428"/>
          <a:ext cx="4762500" cy="1809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392254354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02798962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899925149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913109737"/>
                    </a:ext>
                  </a:extLst>
                </a:gridCol>
              </a:tblGrid>
              <a:tr h="452306"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453726"/>
                  </a:ext>
                </a:extLst>
              </a:tr>
              <a:tr h="452306"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0.7643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0.7148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5606"/>
                  </a:ext>
                </a:extLst>
              </a:tr>
              <a:tr h="452306"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55322"/>
                  </a:ext>
                </a:extLst>
              </a:tr>
              <a:tr h="452306"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0.7918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0.8634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14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80913" y="1463040"/>
            <a:ext cx="10992778" cy="47361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200" dirty="0" smtClean="0"/>
              <a:t>Need to </a:t>
            </a:r>
            <a:r>
              <a:rPr lang="en-US" sz="2200" b="1" dirty="0" smtClean="0"/>
              <a:t>maximize </a:t>
            </a:r>
            <a:r>
              <a:rPr lang="en-US" sz="2200" dirty="0" smtClean="0"/>
              <a:t>the </a:t>
            </a:r>
            <a:r>
              <a:rPr lang="en-US" sz="2200" b="1" dirty="0" smtClean="0"/>
              <a:t>sensitivity </a:t>
            </a:r>
            <a:r>
              <a:rPr lang="en-US" sz="2200" dirty="0" smtClean="0"/>
              <a:t>of the model, as identification of customer churn is more important for better customer retention. </a:t>
            </a:r>
          </a:p>
          <a:p>
            <a:pPr marL="0" indent="0">
              <a:buNone/>
            </a:pPr>
            <a:r>
              <a:rPr lang="en-US" sz="2200" dirty="0" smtClean="0"/>
              <a:t>Low </a:t>
            </a:r>
            <a:r>
              <a:rPr lang="en-US" sz="2200" dirty="0"/>
              <a:t>threshold leads to high sensitivity, hence opted threshold value as 0.3 </a:t>
            </a:r>
          </a:p>
          <a:p>
            <a:pPr marL="0" indent="0">
              <a:buNone/>
            </a:pPr>
            <a:r>
              <a:rPr lang="en-US" sz="2200" dirty="0" smtClean="0"/>
              <a:t>For Threshold Value = </a:t>
            </a:r>
            <a:r>
              <a:rPr lang="en-US" sz="2200" b="1" dirty="0" smtClean="0"/>
              <a:t>0.3, </a:t>
            </a:r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Logistic Regression has better accuracy and good Sensitivity , so we can make LR as our final model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04433"/>
              </p:ext>
            </p:extLst>
          </p:nvPr>
        </p:nvGraphicFramePr>
        <p:xfrm>
          <a:off x="1861072" y="3236956"/>
          <a:ext cx="855233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0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0466">
                  <a:extLst>
                    <a:ext uri="{9D8B030D-6E8A-4147-A177-3AD203B41FA5}">
                      <a16:colId xmlns:a16="http://schemas.microsoft.com/office/drawing/2014/main" val="1137600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0.7965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0.5383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0.8898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0.7512381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Naive Bayes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0.7331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0.7914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0.7120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0.8270526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Logistic Regression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0.7623 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0.7607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0.7628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0.8375956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0.7643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0.7148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0.8302524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5-Point Star 2"/>
          <p:cNvSpPr/>
          <p:nvPr/>
        </p:nvSpPr>
        <p:spPr>
          <a:xfrm>
            <a:off x="1355463" y="4324574"/>
            <a:ext cx="602425" cy="387275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9096" y="4324574"/>
            <a:ext cx="121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odoni MT" panose="02070603080606020203" pitchFamily="18" charset="0"/>
              </a:rPr>
              <a:t>Winner</a:t>
            </a:r>
          </a:p>
        </p:txBody>
      </p:sp>
    </p:spTree>
    <p:extLst>
      <p:ext uri="{BB962C8B-B14F-4D97-AF65-F5344CB8AC3E}">
        <p14:creationId xmlns:p14="http://schemas.microsoft.com/office/powerpoint/2010/main" val="34715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and Data Understanding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2000" dirty="0" smtClean="0"/>
          </a:p>
          <a:p>
            <a:r>
              <a:rPr lang="en-US" sz="2000" dirty="0"/>
              <a:t>“Firm X” is a leading telecom company in the country. Major part of its revenue is via providing internet services. </a:t>
            </a:r>
          </a:p>
          <a:p>
            <a:r>
              <a:rPr lang="en-US" sz="2000" dirty="0"/>
              <a:t>But the company is losing customers due to heavy marketing </a:t>
            </a:r>
            <a:r>
              <a:rPr lang="en-US" sz="2000" dirty="0" smtClean="0"/>
              <a:t>and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promotion schemes by other companies. </a:t>
            </a:r>
          </a:p>
          <a:p>
            <a:r>
              <a:rPr lang="en-US" sz="2000" dirty="0"/>
              <a:t>The challenge for the company is to predict if a customer would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churn </a:t>
            </a:r>
            <a:r>
              <a:rPr lang="en-US" sz="2000" dirty="0"/>
              <a:t>or not. Also, </a:t>
            </a:r>
            <a:r>
              <a:rPr lang="en-US" sz="2000" dirty="0" smtClean="0"/>
              <a:t>understand the </a:t>
            </a:r>
            <a:r>
              <a:rPr lang="en-US" sz="2000" dirty="0"/>
              <a:t>factors affecting the churn.</a:t>
            </a:r>
          </a:p>
          <a:p>
            <a:r>
              <a:rPr lang="en-US" sz="2000" dirty="0"/>
              <a:t>The data contains the below information:</a:t>
            </a:r>
          </a:p>
          <a:p>
            <a:pPr lvl="1"/>
            <a:r>
              <a:rPr lang="en-US" sz="2000" dirty="0"/>
              <a:t>Demographic Information</a:t>
            </a:r>
          </a:p>
          <a:p>
            <a:pPr lvl="1"/>
            <a:r>
              <a:rPr lang="en-US" sz="2000" dirty="0"/>
              <a:t>Services Availed by the customer</a:t>
            </a:r>
          </a:p>
          <a:p>
            <a:pPr lvl="1"/>
            <a:r>
              <a:rPr lang="en-US" sz="2000" dirty="0"/>
              <a:t>Overall </a:t>
            </a:r>
            <a:r>
              <a:rPr lang="en-US" sz="2000" dirty="0" smtClean="0"/>
              <a:t>Expenses</a:t>
            </a:r>
            <a:endParaRPr lang="en-US" sz="2000" dirty="0"/>
          </a:p>
          <a:p>
            <a:r>
              <a:rPr lang="en-US" sz="2000" dirty="0"/>
              <a:t>Final dataset contains 7043 records and 21 variables after merging.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835" y="2747363"/>
            <a:ext cx="4534565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b="1" dirty="0" smtClean="0"/>
              <a:t>Exploratory Data Analysis</a:t>
            </a:r>
            <a:endParaRPr lang="en-IN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Gender not significant factor for Churn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Around 16% Senior </a:t>
            </a:r>
            <a:r>
              <a:rPr lang="en-US" dirty="0" err="1" smtClean="0"/>
              <a:t>Citizen,Churn</a:t>
            </a:r>
            <a:r>
              <a:rPr lang="en-US" dirty="0" smtClean="0"/>
              <a:t>  Rate is 44% . </a:t>
            </a:r>
            <a:r>
              <a:rPr lang="en-US" dirty="0"/>
              <a:t>Senior Citizen have higher tendency to churn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Churn Rate is higher for those, who do not have a </a:t>
            </a:r>
            <a:r>
              <a:rPr lang="en-US" dirty="0" smtClean="0"/>
              <a:t>partner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Lower Churn Rate for those with dependents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87% of the people have Phone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Slightly </a:t>
            </a:r>
            <a:r>
              <a:rPr lang="en-US" dirty="0"/>
              <a:t>higher churn rate </a:t>
            </a:r>
            <a:r>
              <a:rPr lang="en-US" dirty="0" smtClean="0"/>
              <a:t>among </a:t>
            </a:r>
            <a:r>
              <a:rPr lang="en-US" dirty="0"/>
              <a:t>those with no phone </a:t>
            </a:r>
            <a:r>
              <a:rPr lang="en-US" dirty="0" smtClean="0"/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Slightly Higher </a:t>
            </a:r>
            <a:r>
              <a:rPr lang="en-US" dirty="0"/>
              <a:t>churn rate among those with Multiple Lines.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Higher Churn Rate for those who have Opted for </a:t>
            </a:r>
            <a:r>
              <a:rPr lang="en-US" dirty="0" err="1" smtClean="0"/>
              <a:t>Fibre</a:t>
            </a:r>
            <a:r>
              <a:rPr lang="en-US" dirty="0" smtClean="0"/>
              <a:t> Optic, No Device Protection or No Online Backup or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Churn Rate For Those with No Internet Service is 45%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60" y="987425"/>
            <a:ext cx="5714999" cy="4873625"/>
          </a:xfrm>
        </p:spPr>
      </p:pic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Exploratory Data Analysis</a:t>
            </a:r>
            <a:endParaRPr lang="en-IN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who opted out of Tech Support are likely to </a:t>
            </a:r>
            <a:r>
              <a:rPr lang="en-US" dirty="0" smtClean="0"/>
              <a:t>Churn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Those who opted out of Streaming Movies are more likely to Churn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Churn Rate for Month-to-Month </a:t>
            </a:r>
            <a:r>
              <a:rPr lang="en-US" dirty="0" smtClean="0"/>
              <a:t>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~35% of the People who opted for </a:t>
            </a:r>
            <a:r>
              <a:rPr lang="en-US" dirty="0" smtClean="0"/>
              <a:t>Paperless Billing, churn.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~50% churn Rate for </a:t>
            </a:r>
            <a:r>
              <a:rPr lang="en-US" dirty="0" smtClean="0"/>
              <a:t> who has paid by Electronic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63" y="987425"/>
            <a:ext cx="5187725" cy="4873625"/>
          </a:xfrm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Data Analysis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0" y="1347497"/>
            <a:ext cx="4922520" cy="415348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70463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who pay higher Monthly Charges, tend to churn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who churn, pay lower Total Charges.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Tenure Churn is higher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3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 smtClean="0"/>
              <a:t>KNN Model</a:t>
            </a:r>
            <a:endParaRPr lang="en-IN" sz="2800" b="1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17" y="1144748"/>
            <a:ext cx="4327783" cy="3031012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Cross Validation gives, the optimal value of k as </a:t>
            </a:r>
            <a:r>
              <a:rPr lang="en-US" b="1" dirty="0" smtClean="0"/>
              <a:t>37</a:t>
            </a:r>
          </a:p>
          <a:p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KNN has very </a:t>
            </a:r>
            <a:r>
              <a:rPr lang="en-US" b="1" dirty="0"/>
              <a:t>L</a:t>
            </a:r>
            <a:r>
              <a:rPr lang="en-US" b="1" dirty="0" smtClean="0"/>
              <a:t>ow Sensitivity</a:t>
            </a:r>
            <a:r>
              <a:rPr lang="en-US" dirty="0" smtClean="0"/>
              <a:t>. This is mostly because, KNN finds the majority class closest to the data point and most of the points in our data set belong to class “No Churn”.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conclude that KNN is both computationally complex and not suited for imbalanced classification.</a:t>
            </a:r>
          </a:p>
          <a:p>
            <a:endParaRPr lang="en-US" b="1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382" y="1144748"/>
            <a:ext cx="3429479" cy="303101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257270"/>
              </p:ext>
            </p:extLst>
          </p:nvPr>
        </p:nvGraphicFramePr>
        <p:xfrm>
          <a:off x="1222643" y="2959893"/>
          <a:ext cx="2938188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396">
                  <a:extLst>
                    <a:ext uri="{9D8B030D-6E8A-4147-A177-3AD203B41FA5}">
                      <a16:colId xmlns:a16="http://schemas.microsoft.com/office/drawing/2014/main" val="2938600857"/>
                    </a:ext>
                  </a:extLst>
                </a:gridCol>
                <a:gridCol w="979396">
                  <a:extLst>
                    <a:ext uri="{9D8B030D-6E8A-4147-A177-3AD203B41FA5}">
                      <a16:colId xmlns:a16="http://schemas.microsoft.com/office/drawing/2014/main" val="2158870526"/>
                    </a:ext>
                  </a:extLst>
                </a:gridCol>
                <a:gridCol w="979396">
                  <a:extLst>
                    <a:ext uri="{9D8B030D-6E8A-4147-A177-3AD203B41FA5}">
                      <a16:colId xmlns:a16="http://schemas.microsoft.com/office/drawing/2014/main" val="157711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Sensitivity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Specificity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4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0.7965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0.5383</a:t>
                      </a:r>
                    </a:p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0.8898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81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 smtClean="0"/>
              <a:t>Naive Bayes Model</a:t>
            </a:r>
            <a:endParaRPr lang="en-IN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5" y="987424"/>
            <a:ext cx="5557837" cy="488156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Has </a:t>
            </a:r>
            <a:r>
              <a:rPr lang="en-US" dirty="0"/>
              <a:t>an AUC of </a:t>
            </a:r>
            <a:r>
              <a:rPr lang="en-US" b="1" dirty="0" smtClean="0"/>
              <a:t>0.8270526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Irrespective of the Threshold, Naïve Bayes, gives good Accuracy as well as Sensitivity.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24718"/>
              </p:ext>
            </p:extLst>
          </p:nvPr>
        </p:nvGraphicFramePr>
        <p:xfrm>
          <a:off x="595312" y="4135914"/>
          <a:ext cx="51911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781">
                  <a:extLst>
                    <a:ext uri="{9D8B030D-6E8A-4147-A177-3AD203B41FA5}">
                      <a16:colId xmlns:a16="http://schemas.microsoft.com/office/drawing/2014/main" val="1385055590"/>
                    </a:ext>
                  </a:extLst>
                </a:gridCol>
                <a:gridCol w="1297781">
                  <a:extLst>
                    <a:ext uri="{9D8B030D-6E8A-4147-A177-3AD203B41FA5}">
                      <a16:colId xmlns:a16="http://schemas.microsoft.com/office/drawing/2014/main" val="1357248676"/>
                    </a:ext>
                  </a:extLst>
                </a:gridCol>
                <a:gridCol w="1297781">
                  <a:extLst>
                    <a:ext uri="{9D8B030D-6E8A-4147-A177-3AD203B41FA5}">
                      <a16:colId xmlns:a16="http://schemas.microsoft.com/office/drawing/2014/main" val="3241176455"/>
                    </a:ext>
                  </a:extLst>
                </a:gridCol>
                <a:gridCol w="1297781">
                  <a:extLst>
                    <a:ext uri="{9D8B030D-6E8A-4147-A177-3AD203B41FA5}">
                      <a16:colId xmlns:a16="http://schemas.microsoft.com/office/drawing/2014/main" val="2022358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60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0.7331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0.7914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0.7120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2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28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0.769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73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/>
              <a:t>Logistic Regression Model </a:t>
            </a:r>
            <a:endParaRPr lang="en-IN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0" y="987424"/>
            <a:ext cx="5135880" cy="4881564"/>
          </a:xfrm>
        </p:spPr>
      </p:pic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 has an AUC </a:t>
            </a:r>
            <a:r>
              <a:rPr lang="en-US" dirty="0"/>
              <a:t>is </a:t>
            </a:r>
            <a:r>
              <a:rPr lang="en-US" b="1" dirty="0" smtClean="0"/>
              <a:t>0.8375956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924252"/>
              </p:ext>
            </p:extLst>
          </p:nvPr>
        </p:nvGraphicFramePr>
        <p:xfrm>
          <a:off x="897571" y="3221514"/>
          <a:ext cx="4604068" cy="168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017">
                  <a:extLst>
                    <a:ext uri="{9D8B030D-6E8A-4147-A177-3AD203B41FA5}">
                      <a16:colId xmlns:a16="http://schemas.microsoft.com/office/drawing/2014/main" val="1844718143"/>
                    </a:ext>
                  </a:extLst>
                </a:gridCol>
                <a:gridCol w="1151017">
                  <a:extLst>
                    <a:ext uri="{9D8B030D-6E8A-4147-A177-3AD203B41FA5}">
                      <a16:colId xmlns:a16="http://schemas.microsoft.com/office/drawing/2014/main" val="4179583858"/>
                    </a:ext>
                  </a:extLst>
                </a:gridCol>
                <a:gridCol w="1151017">
                  <a:extLst>
                    <a:ext uri="{9D8B030D-6E8A-4147-A177-3AD203B41FA5}">
                      <a16:colId xmlns:a16="http://schemas.microsoft.com/office/drawing/2014/main" val="3613137253"/>
                    </a:ext>
                  </a:extLst>
                </a:gridCol>
                <a:gridCol w="1151017">
                  <a:extLst>
                    <a:ext uri="{9D8B030D-6E8A-4147-A177-3AD203B41FA5}">
                      <a16:colId xmlns:a16="http://schemas.microsoft.com/office/drawing/2014/main" val="1031452910"/>
                    </a:ext>
                  </a:extLst>
                </a:gridCol>
              </a:tblGrid>
              <a:tr h="4214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Threshold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Sensitivity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Specificity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415882"/>
                  </a:ext>
                </a:extLst>
              </a:tr>
              <a:tr h="4214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0.7623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0.7607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0.7628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90757"/>
                  </a:ext>
                </a:extLst>
              </a:tr>
              <a:tr h="4214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0.8002 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0.5252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0.8995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588342"/>
                  </a:ext>
                </a:extLst>
              </a:tr>
              <a:tr h="4214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0.7665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0.17813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0.97902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461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 smtClean="0"/>
              <a:t>Logistic Regression Model </a:t>
            </a:r>
            <a:endParaRPr lang="en-IN" sz="28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861779"/>
              </p:ext>
            </p:extLst>
          </p:nvPr>
        </p:nvGraphicFramePr>
        <p:xfrm>
          <a:off x="4772026" y="987425"/>
          <a:ext cx="6583363" cy="586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837">
                  <a:extLst>
                    <a:ext uri="{9D8B030D-6E8A-4147-A177-3AD203B41FA5}">
                      <a16:colId xmlns:a16="http://schemas.microsoft.com/office/drawing/2014/main" val="1536988549"/>
                    </a:ext>
                  </a:extLst>
                </a:gridCol>
                <a:gridCol w="2747072">
                  <a:extLst>
                    <a:ext uri="{9D8B030D-6E8A-4147-A177-3AD203B41FA5}">
                      <a16:colId xmlns:a16="http://schemas.microsoft.com/office/drawing/2014/main" val="2231980334"/>
                    </a:ext>
                  </a:extLst>
                </a:gridCol>
                <a:gridCol w="2194454">
                  <a:extLst>
                    <a:ext uri="{9D8B030D-6E8A-4147-A177-3AD203B41FA5}">
                      <a16:colId xmlns:a16="http://schemas.microsoft.com/office/drawing/2014/main" val="2827398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Variables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How</a:t>
                      </a:r>
                      <a:r>
                        <a:rPr lang="en-US" sz="1200" baseline="0" dirty="0" smtClean="0">
                          <a:latin typeface="+mn-lt"/>
                        </a:rPr>
                        <a:t> they effect Churn from EDA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Coefficient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23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SeniorCitizen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From EDA, we have observed that</a:t>
                      </a:r>
                      <a:r>
                        <a:rPr lang="en-US" sz="1200" baseline="0" dirty="0" smtClean="0">
                          <a:latin typeface="+mn-lt"/>
                        </a:rPr>
                        <a:t> </a:t>
                      </a:r>
                      <a:r>
                        <a:rPr lang="en-US" sz="1200" baseline="0" dirty="0" err="1" smtClean="0">
                          <a:latin typeface="+mn-lt"/>
                        </a:rPr>
                        <a:t>SeniorCitizen</a:t>
                      </a:r>
                      <a:r>
                        <a:rPr lang="en-US" sz="1200" baseline="0" dirty="0" smtClean="0">
                          <a:latin typeface="+mn-lt"/>
                        </a:rPr>
                        <a:t>=1 indicates more Churn.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0.35455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86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tenure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Lower </a:t>
                      </a:r>
                      <a:r>
                        <a:rPr lang="en-US" sz="1200" dirty="0" err="1" smtClean="0">
                          <a:latin typeface="+mn-lt"/>
                        </a:rPr>
                        <a:t>Tenure,Higher</a:t>
                      </a:r>
                      <a:r>
                        <a:rPr lang="en-US" sz="1200" baseline="0" dirty="0" smtClean="0">
                          <a:latin typeface="+mn-lt"/>
                        </a:rPr>
                        <a:t> Churn.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-0.90491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4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MultipleLines.xYes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Higher</a:t>
                      </a:r>
                      <a:r>
                        <a:rPr lang="en-US" sz="1200" baseline="0" dirty="0" smtClean="0">
                          <a:latin typeface="+mn-lt"/>
                        </a:rPr>
                        <a:t> Churn Rate for those having Multiple Lines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0.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34376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4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InternetService.xFiber.optic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Customers</a:t>
                      </a:r>
                      <a:r>
                        <a:rPr lang="en-US" sz="1200" baseline="0" dirty="0" smtClean="0">
                          <a:latin typeface="+mn-lt"/>
                        </a:rPr>
                        <a:t> who opt for </a:t>
                      </a:r>
                      <a:r>
                        <a:rPr lang="en-US" sz="1200" baseline="0" dirty="0" err="1" smtClean="0">
                          <a:latin typeface="+mn-lt"/>
                        </a:rPr>
                        <a:t>Fibre</a:t>
                      </a:r>
                      <a:r>
                        <a:rPr lang="en-US" sz="1200" baseline="0" dirty="0" smtClean="0">
                          <a:latin typeface="+mn-lt"/>
                        </a:rPr>
                        <a:t> Optic Have higher Churn Rate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0.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81192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18414"/>
                  </a:ext>
                </a:extLst>
              </a:tr>
              <a:tr h="157026">
                <a:tc>
                  <a:txBody>
                    <a:bodyPr/>
                    <a:lstStyle/>
                    <a:p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InternetService.xNo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Those Who Opted out off Internet Service have Lower</a:t>
                      </a:r>
                      <a:r>
                        <a:rPr lang="en-US" sz="1200" baseline="0" dirty="0" smtClean="0">
                          <a:latin typeface="+mn-lt"/>
                        </a:rPr>
                        <a:t> Churn Rate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-0.59547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0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StreamingMovies.xYes</a:t>
                      </a:r>
                      <a:r>
                        <a:rPr lang="en-IN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Higher Churn for Those who Stream Movies.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0.40844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4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Contract.xOne.year</a:t>
                      </a:r>
                      <a:r>
                        <a:rPr lang="en-IN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Month-Month Contract people have Highest</a:t>
                      </a:r>
                      <a:r>
                        <a:rPr lang="en-US" sz="1200" baseline="0" dirty="0" smtClean="0">
                          <a:latin typeface="+mn-lt"/>
                        </a:rPr>
                        <a:t> Churn, while It is lower for One Year and Two Year Contract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-0.75167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7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Contract.xTwo.year</a:t>
                      </a:r>
                      <a:r>
                        <a:rPr lang="en-IN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</a:rPr>
                        <a:t>Month-Month Contract people have Highest</a:t>
                      </a:r>
                      <a:r>
                        <a:rPr lang="en-US" sz="1200" baseline="0" dirty="0" smtClean="0">
                          <a:latin typeface="+mn-lt"/>
                        </a:rPr>
                        <a:t> Churn, while It is lower for One Year and Two Year Contract</a:t>
                      </a:r>
                      <a:endParaRPr lang="en-US" sz="12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-1.60610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1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PaperlessBilling</a:t>
                      </a:r>
                      <a:r>
                        <a:rPr lang="en-IN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People Who opt for Paperless Billing</a:t>
                      </a:r>
                      <a:r>
                        <a:rPr lang="en-US" sz="1200" baseline="0" dirty="0" smtClean="0">
                          <a:latin typeface="+mn-lt"/>
                        </a:rPr>
                        <a:t> (~45%) Churn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0.34596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2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PaymentMethod.xElectronic.check</a:t>
                      </a:r>
                      <a:r>
                        <a:rPr lang="en-IN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Customers</a:t>
                      </a:r>
                      <a:r>
                        <a:rPr lang="en-US" sz="1200" baseline="0" dirty="0" smtClean="0">
                          <a:latin typeface="+mn-lt"/>
                        </a:rPr>
                        <a:t> who pay by Electronic Check have the Highest Tendency to Churn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0.45585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6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Intercept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If all parameters are constant between two customers, there is less likelihood</a:t>
                      </a:r>
                      <a:r>
                        <a:rPr lang="en-US" sz="1200" baseline="0" dirty="0" smtClean="0">
                          <a:latin typeface="+mn-lt"/>
                        </a:rPr>
                        <a:t> of churning.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-2.05359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60699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final Model has 10 variables, all of which are 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AIC of the model is </a:t>
            </a:r>
            <a:r>
              <a:rPr lang="en-IN" dirty="0" smtClean="0"/>
              <a:t>4158.2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Null Deviance is </a:t>
            </a:r>
            <a:r>
              <a:rPr lang="en-IN" dirty="0" smtClean="0">
                <a:ea typeface="Calibri" panose="020F0502020204030204" pitchFamily="34" charset="0"/>
              </a:rPr>
              <a:t> </a:t>
            </a:r>
            <a:r>
              <a:rPr lang="en-IN" dirty="0">
                <a:ea typeface="Calibri" panose="020F0502020204030204" pitchFamily="34" charset="0"/>
              </a:rPr>
              <a:t>5704.4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Residual Deviance is </a:t>
            </a:r>
            <a:r>
              <a:rPr lang="en-IN" dirty="0">
                <a:ea typeface="Calibri" panose="020F0502020204030204" pitchFamily="34" charset="0"/>
              </a:rPr>
              <a:t>4136.2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ea typeface="Calibri" panose="020F0502020204030204" pitchFamily="34" charset="0"/>
              </a:rPr>
              <a:t>The c-statistic for the training </a:t>
            </a:r>
            <a:r>
              <a:rPr lang="en-IN" dirty="0">
                <a:ea typeface="Calibri" panose="020F0502020204030204" pitchFamily="34" charset="0"/>
              </a:rPr>
              <a:t>data is </a:t>
            </a:r>
            <a:r>
              <a:rPr lang="en-IN" dirty="0" smtClean="0">
                <a:ea typeface="Calibri" panose="020F0502020204030204" pitchFamily="34" charset="0"/>
              </a:rPr>
              <a:t>0.8424092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ea typeface="Calibri" panose="020F0502020204030204" pitchFamily="34" charset="0"/>
              </a:rPr>
              <a:t>The c-statistic for </a:t>
            </a:r>
            <a:r>
              <a:rPr lang="en-IN" dirty="0">
                <a:ea typeface="Calibri" panose="020F0502020204030204" pitchFamily="34" charset="0"/>
              </a:rPr>
              <a:t>test data is </a:t>
            </a:r>
            <a:r>
              <a:rPr lang="en-IN" dirty="0" smtClean="0">
                <a:ea typeface="Calibri" panose="020F0502020204030204" pitchFamily="34" charset="0"/>
              </a:rPr>
              <a:t>0.8375956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ea typeface="Calibri" panose="020F0502020204030204" pitchFamily="34" charset="0"/>
              </a:rPr>
              <a:t>Higher c-statistic indicates higher concordant pairs and hence a good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ea typeface="Calibri" panose="020F0502020204030204" pitchFamily="34" charset="0"/>
              </a:rPr>
              <a:t>The KS Statistic for the </a:t>
            </a:r>
            <a:r>
              <a:rPr lang="en-IN" dirty="0">
                <a:ea typeface="Calibri" panose="020F0502020204030204" pitchFamily="34" charset="0"/>
              </a:rPr>
              <a:t>training data is </a:t>
            </a:r>
            <a:r>
              <a:rPr lang="en-IN" dirty="0" smtClean="0">
                <a:ea typeface="Calibri" panose="020F0502020204030204" pitchFamily="34" charset="0"/>
              </a:rPr>
              <a:t>0.1732252, which is in the 2</a:t>
            </a:r>
            <a:r>
              <a:rPr lang="en-IN" baseline="30000" dirty="0" smtClean="0">
                <a:ea typeface="Calibri" panose="020F0502020204030204" pitchFamily="34" charset="0"/>
              </a:rPr>
              <a:t>nd</a:t>
            </a:r>
            <a:r>
              <a:rPr lang="en-IN" dirty="0" smtClean="0">
                <a:ea typeface="Calibri" panose="020F0502020204030204" pitchFamily="34" charset="0"/>
              </a:rPr>
              <a:t> Decile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ea typeface="Calibri" panose="020F0502020204030204" pitchFamily="34" charset="0"/>
              </a:rPr>
              <a:t>The KS Statistic for </a:t>
            </a:r>
            <a:r>
              <a:rPr lang="en-IN" dirty="0">
                <a:ea typeface="Calibri" panose="020F0502020204030204" pitchFamily="34" charset="0"/>
              </a:rPr>
              <a:t>test data is </a:t>
            </a:r>
            <a:r>
              <a:rPr lang="en-IN" dirty="0" smtClean="0">
                <a:ea typeface="Calibri" panose="020F0502020204030204" pitchFamily="34" charset="0"/>
              </a:rPr>
              <a:t>0.2839565, which is in the 3</a:t>
            </a:r>
            <a:r>
              <a:rPr lang="en-IN" baseline="30000" dirty="0" smtClean="0">
                <a:ea typeface="Calibri" panose="020F0502020204030204" pitchFamily="34" charset="0"/>
              </a:rPr>
              <a:t>rd</a:t>
            </a:r>
            <a:r>
              <a:rPr lang="en-IN" dirty="0" smtClean="0">
                <a:ea typeface="Calibri" panose="020F0502020204030204" pitchFamily="34" charset="0"/>
              </a:rPr>
              <a:t> decile.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ea typeface="Calibri" panose="020F0502020204030204" pitchFamily="34" charset="0"/>
              </a:rPr>
              <a:t>KS Statistic below the 4</a:t>
            </a:r>
            <a:r>
              <a:rPr lang="en-IN" baseline="30000" dirty="0" smtClean="0">
                <a:ea typeface="Calibri" panose="020F0502020204030204" pitchFamily="34" charset="0"/>
              </a:rPr>
              <a:t>th</a:t>
            </a:r>
            <a:r>
              <a:rPr lang="en-IN" dirty="0" smtClean="0">
                <a:ea typeface="Calibri" panose="020F0502020204030204" pitchFamily="34" charset="0"/>
              </a:rPr>
              <a:t> decile, indicates a very good model. </a:t>
            </a:r>
            <a:endParaRPr lang="en-IN" dirty="0" smtClean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ea typeface="Calibri" panose="020F0502020204030204" pitchFamily="34" charset="0"/>
            </a:endParaRPr>
          </a:p>
          <a:p>
            <a:endParaRPr lang="en-IN" dirty="0" smtClean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</TotalTime>
  <Words>850</Words>
  <Application>Microsoft Office PowerPoint</Application>
  <PresentationFormat>Widescreen</PresentationFormat>
  <Paragraphs>198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Bodoni MT</vt:lpstr>
      <vt:lpstr>Calibri</vt:lpstr>
      <vt:lpstr>Times New Roman</vt:lpstr>
      <vt:lpstr>Office Theme</vt:lpstr>
      <vt:lpstr>Telecom Churn Case Study  SUBMISSION </vt:lpstr>
      <vt:lpstr>Business and Data Understanding </vt:lpstr>
      <vt:lpstr> Exploratory Data Analysis</vt:lpstr>
      <vt:lpstr> Exploratory Data Analysis</vt:lpstr>
      <vt:lpstr>Exploratory Data Analysis</vt:lpstr>
      <vt:lpstr>KNN Model</vt:lpstr>
      <vt:lpstr>Naive Bayes Model</vt:lpstr>
      <vt:lpstr>Logistic Regression Model </vt:lpstr>
      <vt:lpstr>Logistic Regression Model </vt:lpstr>
      <vt:lpstr>SVM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Aiswarya</cp:lastModifiedBy>
  <cp:revision>86</cp:revision>
  <dcterms:created xsi:type="dcterms:W3CDTF">2016-06-09T08:16:28Z</dcterms:created>
  <dcterms:modified xsi:type="dcterms:W3CDTF">2016-10-18T17:30:25Z</dcterms:modified>
</cp:coreProperties>
</file>