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8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afb448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afb4483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afb4483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afb4483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aab589f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aab589f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aab589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aab589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aab589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aab589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84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aab589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aab589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43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aab589f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aab589f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aab589f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aab589f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aab589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aab589f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afb448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afb448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generation using </a:t>
            </a:r>
            <a:br>
              <a:rPr lang="en" dirty="0"/>
            </a:br>
            <a:r>
              <a:rPr lang="en" dirty="0"/>
              <a:t>Bi-directional LSTMs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in Deep Learning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83831" y="3730300"/>
            <a:ext cx="42795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Aiswarya Sriram - 01FB16ECS036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Aman Bhat T - 01FB16ECS052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Aneesh Padur Bhat - 01FB16ECS056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7683"/>
            <a:ext cx="8839200" cy="37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9">
            <a:extLst>
              <a:ext uri="{FF2B5EF4-FFF2-40B4-BE49-F238E27FC236}">
                <a16:creationId xmlns:a16="http://schemas.microsoft.com/office/drawing/2014/main" id="{2B8147A8-E617-4027-8230-60DB5310C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Results </a:t>
            </a:r>
            <a:r>
              <a:rPr lang="en-IN" dirty="0">
                <a:solidFill>
                  <a:srgbClr val="4A86E8"/>
                </a:solidFill>
              </a:rPr>
              <a:t>contd.</a:t>
            </a:r>
            <a:endParaRPr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14" y="886046"/>
            <a:ext cx="7545571" cy="40090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9">
            <a:extLst>
              <a:ext uri="{FF2B5EF4-FFF2-40B4-BE49-F238E27FC236}">
                <a16:creationId xmlns:a16="http://schemas.microsoft.com/office/drawing/2014/main" id="{80F9584E-5812-4652-84C6-BF480290E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Results </a:t>
            </a:r>
            <a:r>
              <a:rPr lang="en-IN" dirty="0">
                <a:solidFill>
                  <a:srgbClr val="4A86E8"/>
                </a:solidFill>
              </a:rPr>
              <a:t>contd.</a:t>
            </a:r>
            <a:endParaRPr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r="25775"/>
          <a:stretch/>
        </p:blipFill>
        <p:spPr>
          <a:xfrm>
            <a:off x="1729563" y="1070344"/>
            <a:ext cx="5684874" cy="36713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9">
            <a:extLst>
              <a:ext uri="{FF2B5EF4-FFF2-40B4-BE49-F238E27FC236}">
                <a16:creationId xmlns:a16="http://schemas.microsoft.com/office/drawing/2014/main" id="{43418DDE-0B12-43A5-9321-E1ABB2503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Results </a:t>
            </a:r>
            <a:r>
              <a:rPr lang="en-IN" dirty="0">
                <a:solidFill>
                  <a:srgbClr val="4A86E8"/>
                </a:solidFill>
              </a:rPr>
              <a:t>contd.</a:t>
            </a:r>
            <a:endParaRPr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Problem Statement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Text </a:t>
            </a:r>
            <a:r>
              <a:rPr lang="en-IN" sz="2000" dirty="0">
                <a:solidFill>
                  <a:schemeClr val="dk1"/>
                </a:solidFill>
                <a:highlight>
                  <a:srgbClr val="FFFFFF"/>
                </a:highlight>
              </a:rPr>
              <a:t>sequence 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generation </a:t>
            </a:r>
            <a:r>
              <a:rPr lang="en-IN" sz="2000" dirty="0">
                <a:solidFill>
                  <a:schemeClr val="dk1"/>
                </a:solidFill>
                <a:highlight>
                  <a:srgbClr val="FFFFFF"/>
                </a:highlight>
              </a:rPr>
              <a:t>using bi-directional LSTMs.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highlight>
                  <a:srgbClr val="FFFFFF"/>
                </a:highlight>
              </a:rPr>
              <a:t>Text generation is a subfield of natural language processing. It leverages knowledge in computational linguistics and artificial intelligence to automatically generate natural language texts, which can satisfy certain communicative requirements.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dk1"/>
                </a:solidFill>
                <a:highlight>
                  <a:srgbClr val="FFFFFF"/>
                </a:highlight>
              </a:rPr>
              <a:t>In this project we implement the text generation algorithm using bi-directional LSTMs. Bi-directional LSTMs generally converge faster than conventional LSTMs and is more accurate with respect to empirical tests.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4A86E8"/>
                </a:solidFill>
              </a:rPr>
              <a:t>Dataset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IN" sz="1600" dirty="0">
                <a:solidFill>
                  <a:srgbClr val="000000"/>
                </a:solidFill>
              </a:rPr>
              <a:t>10 stories from the NLTK Gutenberg dataset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IN" sz="1600" dirty="0">
                <a:solidFill>
                  <a:srgbClr val="000000"/>
                </a:solidFill>
              </a:rPr>
              <a:t>42K sentences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IN" sz="1600" dirty="0">
                <a:solidFill>
                  <a:srgbClr val="000000"/>
                </a:solidFill>
              </a:rPr>
              <a:t>1M sequences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IN" sz="1600" dirty="0">
                <a:solidFill>
                  <a:srgbClr val="000000"/>
                </a:solidFill>
              </a:rPr>
              <a:t>We are using only 50K sequences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Approach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Create wordlist containing entire dataset’s words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Create dictionary with words in alphabetical order and create vocabulary by storing each word along with its index in the dictionary.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Training data consists of 2 lists: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Sequences - Sequence of words for training(length = 30)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Next_words - Target word for each sequence in Sequences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Convert these lists to matrices X and Y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X [num_of_seq * num_of_words * vocab_size]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Y [num_of_seq * vocab_size]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Both X &amp; Y are 1-hot vectors indicating each word’s position in the vocabulary.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is sent to the bi-directional LSTM model of size 256 with ReLU activation unit, followed by a dropout layer with probability = 0.6</a:t>
            </a:r>
            <a:endParaRPr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Approach </a:t>
            </a:r>
            <a:r>
              <a:rPr lang="en-IN" dirty="0">
                <a:solidFill>
                  <a:srgbClr val="4A86E8"/>
                </a:solidFill>
              </a:rPr>
              <a:t>contd.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en-IN" sz="1600" dirty="0">
                <a:solidFill>
                  <a:srgbClr val="000000"/>
                </a:solidFill>
              </a:rPr>
              <a:t>This is then attached to a dense layer of size of vocabulary followed by a </a:t>
            </a:r>
            <a:r>
              <a:rPr lang="en-IN" sz="1600" dirty="0" err="1">
                <a:solidFill>
                  <a:srgbClr val="000000"/>
                </a:solidFill>
              </a:rPr>
              <a:t>softmax</a:t>
            </a:r>
            <a:r>
              <a:rPr lang="en-IN" sz="1600" dirty="0">
                <a:solidFill>
                  <a:srgbClr val="000000"/>
                </a:solidFill>
              </a:rPr>
              <a:t> activation layer. We used Adam optimiser and calculated loss using categorical cross entropy.</a:t>
            </a:r>
          </a:p>
          <a:p>
            <a:pPr lvl="0">
              <a:buClr>
                <a:srgbClr val="000000"/>
              </a:buClr>
            </a:pPr>
            <a:r>
              <a:rPr lang="en-IN" sz="1600" dirty="0">
                <a:solidFill>
                  <a:srgbClr val="000000"/>
                </a:solidFill>
              </a:rPr>
              <a:t>Batch size is 32</a:t>
            </a:r>
          </a:p>
          <a:p>
            <a:pPr lvl="0">
              <a:buClr>
                <a:srgbClr val="000000"/>
              </a:buClr>
            </a:pPr>
            <a:r>
              <a:rPr lang="en-IN" sz="1600" dirty="0">
                <a:solidFill>
                  <a:srgbClr val="000000"/>
                </a:solidFill>
              </a:rPr>
              <a:t>Model checkpoint to save the training automatically </a:t>
            </a:r>
          </a:p>
          <a:p>
            <a:pPr lvl="0">
              <a:buClr>
                <a:srgbClr val="000000"/>
              </a:buClr>
            </a:pPr>
            <a:r>
              <a:rPr lang="en-IN" sz="1600" dirty="0">
                <a:solidFill>
                  <a:srgbClr val="000000"/>
                </a:solidFill>
              </a:rPr>
              <a:t>Early stop, loss doesn’t improve after 4 epochs.</a:t>
            </a:r>
          </a:p>
        </p:txBody>
      </p:sp>
    </p:spTree>
    <p:extLst>
      <p:ext uri="{BB962C8B-B14F-4D97-AF65-F5344CB8AC3E}">
        <p14:creationId xmlns:p14="http://schemas.microsoft.com/office/powerpoint/2010/main" val="54171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7917-0E75-4BE0-BBB2-DB49CABA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Word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A958-560D-437D-A0DB-A77DACD67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</a:rPr>
              <a:t>Seed input – Sequence of words (length = 10)</a:t>
            </a:r>
          </a:p>
          <a:p>
            <a:pPr lvl="0"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</a:rPr>
              <a:t>Matrix providing the probability for each word from the dictionary to be the next one in the given seed sentence.</a:t>
            </a:r>
          </a:p>
          <a:p>
            <a:pPr lvl="0"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Pick out the most probable word as the next word prediction</a:t>
            </a:r>
          </a:p>
          <a:p>
            <a:pPr lvl="0">
              <a:buClr>
                <a:srgbClr val="000000"/>
              </a:buClr>
            </a:pPr>
            <a:r>
              <a:rPr lang="en-IN" dirty="0">
                <a:solidFill>
                  <a:srgbClr val="000000"/>
                </a:solidFill>
              </a:rPr>
              <a:t>Append it back to the seed sentence to generate further words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70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286950"/>
            <a:ext cx="8520600" cy="4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improve the word prediction we introduce a sampling function which uses a new parameter “temperature”.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If temperature=1, the words are chosen based on their probabilities of being the next word.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If temperature&gt;&gt;1, the range of probabilities is shortened i.e. the probabilities for all words to be chosen increase, introducing more variety.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If temperature is close to 0, small probabilities will be avoided and hence less words will be picked-up from the vocabulary.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Architecture</a:t>
            </a:r>
            <a:endParaRPr dirty="0">
              <a:solidFill>
                <a:srgbClr val="4A86E8"/>
              </a:solidFill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613" y="1017725"/>
            <a:ext cx="61867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Results</a:t>
            </a:r>
            <a:endParaRPr dirty="0">
              <a:solidFill>
                <a:srgbClr val="4A86E8"/>
              </a:solidFill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76" y="1261731"/>
            <a:ext cx="7692047" cy="3754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465</Words>
  <Application>Microsoft Office PowerPoint</Application>
  <PresentationFormat>On-screen Show (16:9)</PresentationFormat>
  <Paragraphs>45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Text generation using  Bi-directional LSTMs</vt:lpstr>
      <vt:lpstr>Problem Statement</vt:lpstr>
      <vt:lpstr>Dataset</vt:lpstr>
      <vt:lpstr>Approach</vt:lpstr>
      <vt:lpstr>Approach contd.</vt:lpstr>
      <vt:lpstr>Word Prediction</vt:lpstr>
      <vt:lpstr>PowerPoint Presentation</vt:lpstr>
      <vt:lpstr>Architecture</vt:lpstr>
      <vt:lpstr>Results</vt:lpstr>
      <vt:lpstr>Results contd.</vt:lpstr>
      <vt:lpstr>Results contd.</vt:lpstr>
      <vt:lpstr>Results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generation using  Bi-directional LSTMs</dc:title>
  <cp:lastModifiedBy>Aneesh Bhat</cp:lastModifiedBy>
  <cp:revision>6</cp:revision>
  <dcterms:modified xsi:type="dcterms:W3CDTF">2019-11-28T07:19:43Z</dcterms:modified>
</cp:coreProperties>
</file>