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897A62-3173-4416-84B8-51448576724D}">
  <a:tblStyle styleId="{15897A62-3173-4416-84B8-51448576724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e7d6ae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e7d6ae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8e6d4ac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8e6d4ac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8e6d4ac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8e6d4ac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8e7d6ae3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8e7d6ae3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8e6d4ac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8e6d4ac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8e7d6ae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8e7d6ae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e7d6ae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e7d6ae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e7d6ae3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e7d6ae3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8e7d6ae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8e7d6ae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8e7d6ae3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8e7d6ae3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e7d6ae3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e7d6ae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e7d6ae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e7d6ae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hewlett.org/newsroom/hewlett-foundation-sponsors-prize-to-improve-automated-scoring-of-student-essays/" TargetMode="External"/><Relationship Id="rId4" Type="http://schemas.openxmlformats.org/officeDocument/2006/relationships/hyperlink" Target="http://cs229.stanford.edu/proj2012/MahanaJohnsApte-AutomatedEssayGradingUsingMachineLearning.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python.org/2/library/pickl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60275"/>
            <a:ext cx="8520600" cy="106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Automated Essay Grading</a:t>
            </a:r>
            <a:endParaRPr sz="4800"/>
          </a:p>
          <a:p>
            <a:pPr indent="0" lvl="0" marL="0" rtl="0" algn="ctr">
              <a:lnSpc>
                <a:spcPct val="115000"/>
              </a:lnSpc>
              <a:spcBef>
                <a:spcPts val="0"/>
              </a:spcBef>
              <a:spcAft>
                <a:spcPts val="0"/>
              </a:spcAft>
              <a:buClr>
                <a:schemeClr val="dk1"/>
              </a:buClr>
              <a:buSzPts val="1100"/>
              <a:buFont typeface="Arial"/>
              <a:buNone/>
            </a:pPr>
            <a:r>
              <a:rPr lang="en" sz="1200"/>
              <a:t>Natural Language Processing - UE16CS333</a:t>
            </a:r>
            <a:endParaRPr/>
          </a:p>
        </p:txBody>
      </p:sp>
      <p:sp>
        <p:nvSpPr>
          <p:cNvPr id="55" name="Google Shape;55;p13"/>
          <p:cNvSpPr txBox="1"/>
          <p:nvPr>
            <p:ph idx="1" type="subTitle"/>
          </p:nvPr>
        </p:nvSpPr>
        <p:spPr>
          <a:xfrm>
            <a:off x="4279200" y="3502875"/>
            <a:ext cx="4553100" cy="1305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Aditya R (01FB16ECS030)</a:t>
            </a:r>
            <a:endParaRPr sz="1800"/>
          </a:p>
          <a:p>
            <a:pPr indent="-342900" lvl="0" marL="457200" rtl="0" algn="l">
              <a:spcBef>
                <a:spcPts val="0"/>
              </a:spcBef>
              <a:spcAft>
                <a:spcPts val="0"/>
              </a:spcAft>
              <a:buSzPts val="1800"/>
              <a:buChar char="-"/>
            </a:pPr>
            <a:r>
              <a:rPr lang="en" sz="1800"/>
              <a:t>Aiswarya Sriram (01FB16ECS036)</a:t>
            </a:r>
            <a:endParaRPr sz="1800"/>
          </a:p>
          <a:p>
            <a:pPr indent="-342900" lvl="0" marL="457200" rtl="0" algn="l">
              <a:spcBef>
                <a:spcPts val="0"/>
              </a:spcBef>
              <a:spcAft>
                <a:spcPts val="0"/>
              </a:spcAft>
              <a:buSzPts val="1800"/>
              <a:buChar char="-"/>
            </a:pPr>
            <a:r>
              <a:rPr lang="en" sz="1800"/>
              <a:t>Akshara S(01FB16ECS045)</a:t>
            </a:r>
            <a:endParaRPr sz="1800"/>
          </a:p>
          <a:p>
            <a:pPr indent="-342900" lvl="0" marL="457200" rtl="0" algn="l">
              <a:spcBef>
                <a:spcPts val="0"/>
              </a:spcBef>
              <a:spcAft>
                <a:spcPts val="0"/>
              </a:spcAft>
              <a:buSzPts val="1800"/>
              <a:buChar char="-"/>
            </a:pPr>
            <a:r>
              <a:rPr lang="en" sz="1800"/>
              <a:t>Aneesh Bhat(01FB16ECS056)</a:t>
            </a:r>
            <a:endParaRPr sz="1800"/>
          </a:p>
        </p:txBody>
      </p:sp>
      <p:sp>
        <p:nvSpPr>
          <p:cNvPr id="56" name="Google Shape;56;p13"/>
          <p:cNvSpPr txBox="1"/>
          <p:nvPr/>
        </p:nvSpPr>
        <p:spPr>
          <a:xfrm>
            <a:off x="5813175" y="3191525"/>
            <a:ext cx="12609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TEAM L</a:t>
            </a: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a:p>
            <a:pPr indent="0" lvl="0" marL="0" rtl="0" algn="l">
              <a:spcBef>
                <a:spcPts val="0"/>
              </a:spcBef>
              <a:spcAft>
                <a:spcPts val="0"/>
              </a:spcAft>
              <a:buClr>
                <a:schemeClr val="dk1"/>
              </a:buClr>
              <a:buSzPts val="1100"/>
              <a:buFont typeface="Arial"/>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SVR and LSTM:</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457200" lvl="0" marL="0" rtl="0" algn="l">
              <a:spcBef>
                <a:spcPts val="0"/>
              </a:spcBef>
              <a:spcAft>
                <a:spcPts val="0"/>
              </a:spcAft>
              <a:buClr>
                <a:schemeClr val="dk1"/>
              </a:buClr>
              <a:buSzPts val="1100"/>
              <a:buFont typeface="Arial"/>
              <a:buNone/>
            </a:pPr>
            <a:r>
              <a:rPr lang="en" sz="1400">
                <a:solidFill>
                  <a:schemeClr val="dk1"/>
                </a:solidFill>
              </a:rPr>
              <a:t>After the vectors were generated from the two models (word2vac and tf-idf vectorizer) we split our data for testing and training and then fed them to two machine learning models. We split the data with test size as 0.2 and then make sure that they were of compatible data types.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 SVR: Support vector Regression</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(ii) LSTM: Long Short term memory</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The model uses the mean_squared_error loss metric and the rmsprop optimizer and is trained over 50 epochs with a batch size of 64. </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aphicFrame>
        <p:nvGraphicFramePr>
          <p:cNvPr id="117" name="Google Shape;117;p23"/>
          <p:cNvGraphicFramePr/>
          <p:nvPr/>
        </p:nvGraphicFramePr>
        <p:xfrm>
          <a:off x="378100" y="1621250"/>
          <a:ext cx="3000000" cy="3000000"/>
        </p:xfrm>
        <a:graphic>
          <a:graphicData uri="http://schemas.openxmlformats.org/drawingml/2006/table">
            <a:tbl>
              <a:tblPr>
                <a:noFill/>
                <a:tableStyleId>{15897A62-3173-4416-84B8-51448576724D}</a:tableStyleId>
              </a:tblPr>
              <a:tblGrid>
                <a:gridCol w="1996575"/>
                <a:gridCol w="1996575"/>
                <a:gridCol w="1996575"/>
                <a:gridCol w="1996575"/>
              </a:tblGrid>
              <a:tr h="486250">
                <a:tc>
                  <a:txBody>
                    <a:bodyPr>
                      <a:noAutofit/>
                    </a:bodyPr>
                    <a:lstStyle/>
                    <a:p>
                      <a:pPr indent="0" lvl="0" marL="0" rtl="0" algn="l">
                        <a:spcBef>
                          <a:spcPts val="0"/>
                        </a:spcBef>
                        <a:spcAft>
                          <a:spcPts val="0"/>
                        </a:spcAft>
                        <a:buNone/>
                      </a:pPr>
                      <a:r>
                        <a:rPr b="1" lang="en"/>
                        <a:t>NLP Approach</a:t>
                      </a:r>
                      <a:endParaRPr b="1"/>
                    </a:p>
                  </a:txBody>
                  <a:tcPr marT="63500" marB="63500" marR="63500" marL="63500"/>
                </a:tc>
                <a:tc>
                  <a:txBody>
                    <a:bodyPr>
                      <a:noAutofit/>
                    </a:bodyPr>
                    <a:lstStyle/>
                    <a:p>
                      <a:pPr indent="0" lvl="0" marL="0" rtl="0" algn="l">
                        <a:spcBef>
                          <a:spcPts val="0"/>
                        </a:spcBef>
                        <a:spcAft>
                          <a:spcPts val="0"/>
                        </a:spcAft>
                        <a:buNone/>
                      </a:pPr>
                      <a:r>
                        <a:rPr b="1" lang="en"/>
                        <a:t>ML Models</a:t>
                      </a:r>
                      <a:endParaRPr b="1"/>
                    </a:p>
                  </a:txBody>
                  <a:tcPr marT="63500" marB="63500" marR="63500" marL="63500"/>
                </a:tc>
                <a:tc>
                  <a:txBody>
                    <a:bodyPr>
                      <a:noAutofit/>
                    </a:bodyPr>
                    <a:lstStyle/>
                    <a:p>
                      <a:pPr indent="0" lvl="0" marL="0" rtl="0" algn="l">
                        <a:spcBef>
                          <a:spcPts val="0"/>
                        </a:spcBef>
                        <a:spcAft>
                          <a:spcPts val="0"/>
                        </a:spcAft>
                        <a:buNone/>
                      </a:pPr>
                      <a:r>
                        <a:rPr b="1" lang="en"/>
                        <a:t>Kappa score</a:t>
                      </a:r>
                      <a:endParaRPr b="1"/>
                    </a:p>
                  </a:txBody>
                  <a:tcPr marT="63500" marB="63500" marR="63500" marL="63500"/>
                </a:tc>
                <a:tc>
                  <a:txBody>
                    <a:bodyPr>
                      <a:noAutofit/>
                    </a:bodyPr>
                    <a:lstStyle/>
                    <a:p>
                      <a:pPr indent="0" lvl="0" marL="0" rtl="0" algn="l">
                        <a:spcBef>
                          <a:spcPts val="0"/>
                        </a:spcBef>
                        <a:spcAft>
                          <a:spcPts val="0"/>
                        </a:spcAft>
                        <a:buNone/>
                      </a:pPr>
                      <a:r>
                        <a:rPr b="1" lang="en"/>
                        <a:t>Time taken</a:t>
                      </a:r>
                      <a:endParaRPr b="1"/>
                    </a:p>
                  </a:txBody>
                  <a:tcPr marT="63500" marB="63500" marR="63500" marL="63500"/>
                </a:tc>
              </a:tr>
              <a:tr h="486250">
                <a:tc>
                  <a:txBody>
                    <a:bodyPr>
                      <a:noAutofit/>
                    </a:bodyPr>
                    <a:lstStyle/>
                    <a:p>
                      <a:pPr indent="0" lvl="0" marL="0" rtl="0" algn="l">
                        <a:spcBef>
                          <a:spcPts val="0"/>
                        </a:spcBef>
                        <a:spcAft>
                          <a:spcPts val="0"/>
                        </a:spcAft>
                        <a:buNone/>
                      </a:pPr>
                      <a:r>
                        <a:rPr b="1" lang="en"/>
                        <a:t>Word2Vec Model</a:t>
                      </a:r>
                      <a:endParaRPr b="1"/>
                    </a:p>
                  </a:txBody>
                  <a:tcPr marT="63500" marB="63500" marR="63500" marL="63500">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SVR</a:t>
                      </a:r>
                      <a:endParaRPr/>
                    </a:p>
                  </a:txBody>
                  <a:tcPr marT="63500" marB="63500" marR="63500" marL="63500"/>
                </a:tc>
                <a:tc>
                  <a:txBody>
                    <a:bodyPr>
                      <a:noAutofit/>
                    </a:bodyPr>
                    <a:lstStyle/>
                    <a:p>
                      <a:pPr indent="0" lvl="0" marL="0" rtl="0" algn="l">
                        <a:spcBef>
                          <a:spcPts val="0"/>
                        </a:spcBef>
                        <a:spcAft>
                          <a:spcPts val="0"/>
                        </a:spcAft>
                        <a:buNone/>
                      </a:pPr>
                      <a:r>
                        <a:rPr lang="en"/>
                        <a:t>0.874</a:t>
                      </a:r>
                      <a:endParaRPr/>
                    </a:p>
                  </a:txBody>
                  <a:tcPr marT="63500" marB="63500" marR="63500" marL="63500"/>
                </a:tc>
                <a:tc>
                  <a:txBody>
                    <a:bodyPr>
                      <a:noAutofit/>
                    </a:bodyPr>
                    <a:lstStyle/>
                    <a:p>
                      <a:pPr indent="0" lvl="0" marL="0" rtl="0" algn="l">
                        <a:spcBef>
                          <a:spcPts val="0"/>
                        </a:spcBef>
                        <a:spcAft>
                          <a:spcPts val="0"/>
                        </a:spcAft>
                        <a:buNone/>
                      </a:pPr>
                      <a:r>
                        <a:rPr lang="en"/>
                        <a:t>100.389 s</a:t>
                      </a:r>
                      <a:endParaRPr/>
                    </a:p>
                  </a:txBody>
                  <a:tcPr marT="63500" marB="63500" marR="63500" marL="63500"/>
                </a:tc>
              </a:tr>
              <a:tr h="486250">
                <a:tc>
                  <a:txBody>
                    <a:bodyPr>
                      <a:noAutofit/>
                    </a:bodyPr>
                    <a:lstStyle/>
                    <a:p>
                      <a:pPr indent="0" lvl="0" marL="0" rtl="0" algn="l">
                        <a:spcBef>
                          <a:spcPts val="0"/>
                        </a:spcBef>
                        <a:spcAft>
                          <a:spcPts val="0"/>
                        </a:spcAft>
                        <a:buNone/>
                      </a:pPr>
                      <a:r>
                        <a:t/>
                      </a:r>
                      <a:endParaRPr/>
                    </a:p>
                  </a:txBody>
                  <a:tcPr marT="63500" marB="63500" marR="63500" marL="63500">
                    <a:lnT cap="flat" cmpd="sng" w="12700">
                      <a:solidFill>
                        <a:srgbClr val="FFFFFF"/>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LSTM</a:t>
                      </a:r>
                      <a:endParaRPr/>
                    </a:p>
                  </a:txBody>
                  <a:tcPr marT="63500" marB="63500" marR="63500" marL="63500"/>
                </a:tc>
                <a:tc>
                  <a:txBody>
                    <a:bodyPr>
                      <a:noAutofit/>
                    </a:bodyPr>
                    <a:lstStyle/>
                    <a:p>
                      <a:pPr indent="0" lvl="0" marL="0" rtl="0" algn="l">
                        <a:spcBef>
                          <a:spcPts val="0"/>
                        </a:spcBef>
                        <a:spcAft>
                          <a:spcPts val="0"/>
                        </a:spcAft>
                        <a:buNone/>
                      </a:pPr>
                      <a:r>
                        <a:rPr lang="en"/>
                        <a:t>0.958</a:t>
                      </a:r>
                      <a:endParaRPr/>
                    </a:p>
                  </a:txBody>
                  <a:tcPr marT="63500" marB="63500" marR="63500" marL="63500"/>
                </a:tc>
                <a:tc>
                  <a:txBody>
                    <a:bodyPr>
                      <a:noAutofit/>
                    </a:bodyPr>
                    <a:lstStyle/>
                    <a:p>
                      <a:pPr indent="0" lvl="0" marL="0" rtl="0" algn="l">
                        <a:spcBef>
                          <a:spcPts val="0"/>
                        </a:spcBef>
                        <a:spcAft>
                          <a:spcPts val="0"/>
                        </a:spcAft>
                        <a:buNone/>
                      </a:pPr>
                      <a:r>
                        <a:rPr lang="en"/>
                        <a:t>286.935 s</a:t>
                      </a:r>
                      <a:endParaRPr/>
                    </a:p>
                  </a:txBody>
                  <a:tcPr marT="63500" marB="63500" marR="63500" marL="63500"/>
                </a:tc>
              </a:tr>
              <a:tr h="765575">
                <a:tc>
                  <a:txBody>
                    <a:bodyPr>
                      <a:noAutofit/>
                    </a:bodyPr>
                    <a:lstStyle/>
                    <a:p>
                      <a:pPr indent="0" lvl="0" marL="0" rtl="0" algn="l">
                        <a:spcBef>
                          <a:spcPts val="0"/>
                        </a:spcBef>
                        <a:spcAft>
                          <a:spcPts val="0"/>
                        </a:spcAft>
                        <a:buNone/>
                      </a:pPr>
                      <a:r>
                        <a:rPr b="1" lang="en"/>
                        <a:t>Tf-idf (after truncated SVD)</a:t>
                      </a:r>
                      <a:endParaRPr b="1"/>
                    </a:p>
                  </a:txBody>
                  <a:tcPr marT="63500" marB="63500" marR="63500" marL="63500">
                    <a:lnB cap="flat" cmpd="sng" w="12700">
                      <a:solidFill>
                        <a:srgbClr val="FFFFFF"/>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SVR</a:t>
                      </a:r>
                      <a:endParaRPr/>
                    </a:p>
                  </a:txBody>
                  <a:tcPr marT="63500" marB="63500" marR="63500" marL="63500"/>
                </a:tc>
                <a:tc>
                  <a:txBody>
                    <a:bodyPr>
                      <a:noAutofit/>
                    </a:bodyPr>
                    <a:lstStyle/>
                    <a:p>
                      <a:pPr indent="0" lvl="0" marL="0" rtl="0" algn="l">
                        <a:spcBef>
                          <a:spcPts val="0"/>
                        </a:spcBef>
                        <a:spcAft>
                          <a:spcPts val="0"/>
                        </a:spcAft>
                        <a:buNone/>
                      </a:pPr>
                      <a:r>
                        <a:rPr lang="en"/>
                        <a:t>0.937</a:t>
                      </a:r>
                      <a:endParaRPr/>
                    </a:p>
                  </a:txBody>
                  <a:tcPr marT="63500" marB="63500" marR="63500" marL="63500"/>
                </a:tc>
                <a:tc>
                  <a:txBody>
                    <a:bodyPr>
                      <a:noAutofit/>
                    </a:bodyPr>
                    <a:lstStyle/>
                    <a:p>
                      <a:pPr indent="0" lvl="0" marL="0" rtl="0" algn="l">
                        <a:spcBef>
                          <a:spcPts val="0"/>
                        </a:spcBef>
                        <a:spcAft>
                          <a:spcPts val="0"/>
                        </a:spcAft>
                        <a:buNone/>
                      </a:pPr>
                      <a:r>
                        <a:rPr lang="en"/>
                        <a:t>95.410 s</a:t>
                      </a:r>
                      <a:endParaRPr/>
                    </a:p>
                  </a:txBody>
                  <a:tcPr marT="63500" marB="63500" marR="63500" marL="63500"/>
                </a:tc>
              </a:tr>
              <a:tr h="486250">
                <a:tc>
                  <a:txBody>
                    <a:bodyPr>
                      <a:noAutofit/>
                    </a:bodyPr>
                    <a:lstStyle/>
                    <a:p>
                      <a:pPr indent="0" lvl="0" marL="0" rtl="0" algn="l">
                        <a:spcBef>
                          <a:spcPts val="0"/>
                        </a:spcBef>
                        <a:spcAft>
                          <a:spcPts val="0"/>
                        </a:spcAft>
                        <a:buNone/>
                      </a:pPr>
                      <a:r>
                        <a:t/>
                      </a:r>
                      <a:endParaRPr/>
                    </a:p>
                  </a:txBody>
                  <a:tcPr marT="63500" marB="63500" marR="63500" marL="63500">
                    <a:lnT cap="flat" cmpd="sng" w="12700">
                      <a:solidFill>
                        <a:srgbClr val="FFFFFF"/>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LSTM</a:t>
                      </a:r>
                      <a:endParaRPr/>
                    </a:p>
                  </a:txBody>
                  <a:tcPr marT="63500" marB="63500" marR="63500" marL="63500"/>
                </a:tc>
                <a:tc>
                  <a:txBody>
                    <a:bodyPr>
                      <a:noAutofit/>
                    </a:bodyPr>
                    <a:lstStyle/>
                    <a:p>
                      <a:pPr indent="0" lvl="0" marL="0" rtl="0" algn="l">
                        <a:spcBef>
                          <a:spcPts val="0"/>
                        </a:spcBef>
                        <a:spcAft>
                          <a:spcPts val="0"/>
                        </a:spcAft>
                        <a:buNone/>
                      </a:pPr>
                      <a:r>
                        <a:rPr lang="en"/>
                        <a:t>0.959</a:t>
                      </a:r>
                      <a:endParaRPr/>
                    </a:p>
                  </a:txBody>
                  <a:tcPr marT="63500" marB="63500" marR="63500" marL="63500"/>
                </a:tc>
                <a:tc>
                  <a:txBody>
                    <a:bodyPr>
                      <a:noAutofit/>
                    </a:bodyPr>
                    <a:lstStyle/>
                    <a:p>
                      <a:pPr indent="0" lvl="0" marL="0" rtl="0" algn="l">
                        <a:spcBef>
                          <a:spcPts val="0"/>
                        </a:spcBef>
                        <a:spcAft>
                          <a:spcPts val="0"/>
                        </a:spcAft>
                        <a:buNone/>
                      </a:pPr>
                      <a:r>
                        <a:rPr lang="en"/>
                        <a:t>271.194 s</a:t>
                      </a:r>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see that the tf-idf model which uses a dense vector performs better than the Word2vec model overall (for both LSTM and SVR)</a:t>
            </a:r>
            <a:endParaRPr>
              <a:solidFill>
                <a:srgbClr val="000000"/>
              </a:solidFill>
            </a:endParaRPr>
          </a:p>
          <a:p>
            <a:pPr indent="0" lvl="0" marL="0" rtl="0" algn="l">
              <a:spcBef>
                <a:spcPts val="1600"/>
              </a:spcBef>
              <a:spcAft>
                <a:spcPts val="0"/>
              </a:spcAft>
              <a:buNone/>
            </a:pPr>
            <a:r>
              <a:rPr lang="en">
                <a:solidFill>
                  <a:srgbClr val="000000"/>
                </a:solidFill>
              </a:rPr>
              <a:t>We also see that LSTM performs better than SVR as it has a higher Kappa score.</a:t>
            </a:r>
            <a:endParaRPr>
              <a:solidFill>
                <a:srgbClr val="000000"/>
              </a:solidFill>
            </a:endParaRPr>
          </a:p>
          <a:p>
            <a:pPr indent="0" lvl="0" marL="0" rtl="0" algn="l">
              <a:spcBef>
                <a:spcPts val="1600"/>
              </a:spcBef>
              <a:spcAft>
                <a:spcPts val="0"/>
              </a:spcAft>
              <a:buNone/>
            </a:pPr>
            <a:r>
              <a:rPr lang="en">
                <a:solidFill>
                  <a:srgbClr val="000000"/>
                </a:solidFill>
              </a:rPr>
              <a:t>Closer the Kappa score is to 1, greater is the inter rater agreement.</a:t>
            </a:r>
            <a:endParaRPr>
              <a:solidFill>
                <a:srgbClr val="000000"/>
              </a:solidFill>
            </a:endParaRPr>
          </a:p>
          <a:p>
            <a:pPr indent="0" lvl="0" marL="0" rtl="0" algn="l">
              <a:spcBef>
                <a:spcPts val="1600"/>
              </a:spcBef>
              <a:spcAft>
                <a:spcPts val="0"/>
              </a:spcAft>
              <a:buNone/>
            </a:pPr>
            <a:r>
              <a:rPr lang="en">
                <a:solidFill>
                  <a:srgbClr val="000000"/>
                </a:solidFill>
              </a:rPr>
              <a:t>Closer it is to 0, more the disagreement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2400"/>
              </a:spcBef>
              <a:spcAft>
                <a:spcPts val="0"/>
              </a:spcAft>
              <a:buClr>
                <a:schemeClr val="dk1"/>
              </a:buClr>
              <a:buSzPts val="1800"/>
              <a:buChar char="●"/>
            </a:pPr>
            <a:r>
              <a:rPr lang="en">
                <a:solidFill>
                  <a:schemeClr val="dk1"/>
                </a:solidFill>
              </a:rPr>
              <a:t>The Hewlett Foundation: Automated Essay Scoring :</a:t>
            </a:r>
            <a:endParaRPr>
              <a:solidFill>
                <a:schemeClr val="dk1"/>
              </a:solidFill>
            </a:endParaRPr>
          </a:p>
          <a:p>
            <a:pPr indent="457200" lvl="0" marL="457200" rtl="0" algn="l">
              <a:spcBef>
                <a:spcPts val="600"/>
              </a:spcBef>
              <a:spcAft>
                <a:spcPts val="0"/>
              </a:spcAft>
              <a:buClr>
                <a:schemeClr val="dk1"/>
              </a:buClr>
              <a:buSzPts val="1100"/>
              <a:buFont typeface="Arial"/>
              <a:buNone/>
            </a:pPr>
            <a:r>
              <a:rPr lang="en" u="sng">
                <a:solidFill>
                  <a:srgbClr val="1155CC"/>
                </a:solidFill>
                <a:hlinkClick r:id="rId3"/>
              </a:rPr>
              <a:t>https://hewlett.org/newsroom/hewlett-foundation-sponsors-prize-to-improve-automated-scoring-of-student-essays/</a:t>
            </a:r>
            <a:endParaRPr>
              <a:solidFill>
                <a:schemeClr val="dk1"/>
              </a:solidFill>
            </a:endParaRPr>
          </a:p>
          <a:p>
            <a:pPr indent="0" lvl="0" marL="0" rtl="0" algn="l">
              <a:spcBef>
                <a:spcPts val="0"/>
              </a:spcBef>
              <a:spcAft>
                <a:spcPts val="0"/>
              </a:spcAft>
              <a:buNone/>
            </a:pPr>
            <a:r>
              <a:t/>
            </a:r>
            <a:endParaRPr sz="11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Automated Essay Grading Using Machine Learning: Manvi Mahana, Mishel Johns, Ashwin Apte, Stanford University</a:t>
            </a:r>
            <a:endParaRPr>
              <a:solidFill>
                <a:schemeClr val="dk1"/>
              </a:solidFill>
            </a:endParaRPr>
          </a:p>
          <a:p>
            <a:pPr indent="0" lvl="0" marL="457200" rtl="0" algn="l">
              <a:spcBef>
                <a:spcPts val="0"/>
              </a:spcBef>
              <a:spcAft>
                <a:spcPts val="0"/>
              </a:spcAft>
              <a:buNone/>
            </a:pPr>
            <a:r>
              <a:rPr lang="en" u="sng">
                <a:solidFill>
                  <a:srgbClr val="1155CC"/>
                </a:solidFill>
                <a:hlinkClick r:id="rId4"/>
              </a:rPr>
              <a:t>http://cs229.stanford.edu/proj2012/MahanaJohnsApte-AutomatedEssayGradingUsingMachineLearning.pdf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7882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rPr>
              <a:t>Essays are an important expression of academic achievement, but it is expensive and time consuming to grade them by hand.  We believe that automated scoring systems can yield fast, effective and affordable solutions.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Hence, our project, </a:t>
            </a:r>
            <a:r>
              <a:rPr lang="en" u="sng">
                <a:solidFill>
                  <a:schemeClr val="dk1"/>
                </a:solidFill>
              </a:rPr>
              <a:t>automatic essay grading systems</a:t>
            </a:r>
            <a:r>
              <a:rPr lang="en">
                <a:solidFill>
                  <a:schemeClr val="dk1"/>
                </a:solidFill>
              </a:rPr>
              <a:t> will be designed to compare the efficacy and cost of automated scoring to that of human graders.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PROBLEM STATEMENT</a:t>
            </a:r>
            <a:endParaRPr/>
          </a:p>
        </p:txBody>
      </p:sp>
      <p:sp>
        <p:nvSpPr>
          <p:cNvPr id="68" name="Google Shape;68;p15"/>
          <p:cNvSpPr txBox="1"/>
          <p:nvPr>
            <p:ph idx="1" type="body"/>
          </p:nvPr>
        </p:nvSpPr>
        <p:spPr>
          <a:xfrm>
            <a:off x="311700" y="13522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The project aims to develop an automated essay assessment system using machine learning techniques by classifying a corpus of textual entities into small number of discrete categories, corresponding to possible scores.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Regression techniques will be utilized for training the model along with making the use of various other machine learning models.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We intend to measure performance of our dataset by comparing the obtained values with the tagged values using </a:t>
            </a:r>
            <a:r>
              <a:rPr lang="en" u="sng">
                <a:solidFill>
                  <a:schemeClr val="dk1"/>
                </a:solidFill>
              </a:rPr>
              <a:t>Cohen’s Kappa coefficient</a:t>
            </a:r>
            <a:r>
              <a:rPr lang="en">
                <a:solidFill>
                  <a:schemeClr val="dk1"/>
                </a:solidFill>
              </a:rPr>
              <a:t> and </a:t>
            </a:r>
            <a:r>
              <a:rPr lang="en" u="sng">
                <a:solidFill>
                  <a:schemeClr val="dk1"/>
                </a:solidFill>
              </a:rPr>
              <a:t>MAE</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We have implemented our model using Python.</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Dataset</a:t>
            </a:r>
            <a:endParaRPr b="1">
              <a:solidFill>
                <a:srgbClr val="000000"/>
              </a:solidFill>
            </a:endParaRPr>
          </a:p>
          <a:p>
            <a:pPr indent="0" lvl="0" marL="0" rtl="0" algn="l">
              <a:spcBef>
                <a:spcPts val="1600"/>
              </a:spcBef>
              <a:spcAft>
                <a:spcPts val="0"/>
              </a:spcAft>
              <a:buClr>
                <a:schemeClr val="dk1"/>
              </a:buClr>
              <a:buSzPts val="1100"/>
              <a:buFont typeface="Arial"/>
              <a:buNone/>
            </a:pPr>
            <a:r>
              <a:rPr lang="en">
                <a:solidFill>
                  <a:schemeClr val="dk1"/>
                </a:solidFill>
              </a:rPr>
              <a:t>We will use essays provided for an automated essay scoring competition sponsored by the Hewlett Foundation.The authors of the essays were American students in grades seven through ten. An average essay length between 150 and 550 words. Each essay is graded by at least three humans. The cleaned dataset extracted has 21633 rows and 7 columns and is of size 17.1Mb.</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APPROACH</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Pre-processing</a:t>
            </a:r>
            <a:r>
              <a:rPr b="1" lang="en">
                <a:solidFill>
                  <a:srgbClr val="000000"/>
                </a:solidFill>
              </a:rPr>
              <a:t>:</a:t>
            </a:r>
            <a:endParaRPr b="1">
              <a:solidFill>
                <a:srgbClr val="000000"/>
              </a:solidFill>
            </a:endParaRPr>
          </a:p>
          <a:p>
            <a:pPr indent="0" lvl="0" marL="0" rtl="0" algn="l">
              <a:spcBef>
                <a:spcPts val="1600"/>
              </a:spcBef>
              <a:spcAft>
                <a:spcPts val="0"/>
              </a:spcAft>
              <a:buNone/>
            </a:pPr>
            <a:r>
              <a:rPr lang="en">
                <a:solidFill>
                  <a:schemeClr val="dk1"/>
                </a:solidFill>
              </a:rPr>
              <a:t>Our dataset documents the essay id, essay set and the tagged score for each essay. We extract the essay and tagged score (domain_score1) from the dataset and run our models on it. In order to preserve originality of the essay we attempted not to modify the essays too much during preprocessing. We removed stop words and performed stemming on the essays.</a:t>
            </a:r>
            <a:endParaRPr>
              <a:solidFill>
                <a:schemeClr val="dk1"/>
              </a:solidFill>
            </a:endParaRPr>
          </a:p>
          <a:p>
            <a:pPr indent="0" lvl="0" marL="0" rtl="0" algn="l">
              <a:spcBef>
                <a:spcPts val="0"/>
              </a:spcBef>
              <a:spcAft>
                <a:spcPts val="1600"/>
              </a:spcAft>
              <a:buClr>
                <a:schemeClr val="dk1"/>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86" name="Google Shape;86;p18"/>
          <p:cNvSpPr txBox="1"/>
          <p:nvPr>
            <p:ph idx="1" type="body"/>
          </p:nvPr>
        </p:nvSpPr>
        <p:spPr>
          <a:xfrm>
            <a:off x="311700" y="1378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used two linguistic models to tackle our problem statement,</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Word2Vec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Tf-idf </a:t>
            </a:r>
            <a:r>
              <a:rPr lang="en">
                <a:solidFill>
                  <a:srgbClr val="000000"/>
                </a:solidFill>
              </a:rPr>
              <a:t>vectorizer</a:t>
            </a:r>
            <a:endParaRPr>
              <a:solidFill>
                <a:srgbClr val="000000"/>
              </a:solidFill>
            </a:endParaRPr>
          </a:p>
          <a:p>
            <a:pPr indent="0" lvl="0" marL="0" rtl="0" algn="l">
              <a:spcBef>
                <a:spcPts val="1600"/>
              </a:spcBef>
              <a:spcAft>
                <a:spcPts val="1600"/>
              </a:spcAft>
              <a:buNone/>
            </a:pPr>
            <a:r>
              <a:rPr lang="en">
                <a:solidFill>
                  <a:srgbClr val="000000"/>
                </a:solidFill>
              </a:rPr>
              <a:t>We later fed the results of these models to an </a:t>
            </a:r>
            <a:r>
              <a:rPr lang="en" u="sng">
                <a:solidFill>
                  <a:srgbClr val="000000"/>
                </a:solidFill>
              </a:rPr>
              <a:t>SVR</a:t>
            </a:r>
            <a:r>
              <a:rPr lang="en">
                <a:solidFill>
                  <a:srgbClr val="000000"/>
                </a:solidFill>
              </a:rPr>
              <a:t> and an </a:t>
            </a:r>
            <a:r>
              <a:rPr lang="en" u="sng">
                <a:solidFill>
                  <a:srgbClr val="000000"/>
                </a:solidFill>
              </a:rPr>
              <a:t>LSTM</a:t>
            </a:r>
            <a:r>
              <a:rPr lang="en">
                <a:solidFill>
                  <a:srgbClr val="000000"/>
                </a:solidFill>
              </a:rPr>
              <a:t> model and </a:t>
            </a:r>
            <a:r>
              <a:rPr lang="en">
                <a:solidFill>
                  <a:srgbClr val="000000"/>
                </a:solidFill>
              </a:rPr>
              <a:t>measured the performance of our dataset by comparing the obtained values with the tagged values using </a:t>
            </a:r>
            <a:r>
              <a:rPr lang="en" u="sng">
                <a:solidFill>
                  <a:srgbClr val="000000"/>
                </a:solidFill>
              </a:rPr>
              <a:t>Cohen’s Kappa coefficient</a:t>
            </a:r>
            <a:r>
              <a:rPr lang="en">
                <a:solidFill>
                  <a:srgbClr val="000000"/>
                </a:solidFill>
              </a:rPr>
              <a:t> and </a:t>
            </a:r>
            <a:r>
              <a:rPr lang="en" u="sng">
                <a:solidFill>
                  <a:srgbClr val="000000"/>
                </a:solidFill>
              </a:rPr>
              <a:t>MAE</a:t>
            </a:r>
            <a:r>
              <a:rPr lang="en">
                <a:solidFill>
                  <a:srgbClr val="000000"/>
                </a:solidFill>
              </a:rPr>
              <a:t> (Mean absolute error)</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highlight>
                  <a:srgbClr val="FFFFFF"/>
                </a:highlight>
              </a:rPr>
              <a:t>Pickle is the standard way of serializing objects in Python.We used the </a:t>
            </a:r>
            <a:r>
              <a:rPr lang="en" u="sng">
                <a:solidFill>
                  <a:srgbClr val="000000"/>
                </a:solidFill>
                <a:highlight>
                  <a:srgbClr val="FFFFFF"/>
                </a:highlight>
                <a:hlinkClick r:id="rId3"/>
              </a:rPr>
              <a:t>pickle</a:t>
            </a:r>
            <a:r>
              <a:rPr lang="en">
                <a:solidFill>
                  <a:srgbClr val="000000"/>
                </a:solidFill>
                <a:highlight>
                  <a:srgbClr val="FFFFFF"/>
                </a:highlight>
              </a:rPr>
              <a:t> operation to serialize our machine learning algorithms and saved the serialized format to a file. We later loaded this file to deserialize our model and used it to make new predictions.</a:t>
            </a:r>
            <a:endParaRPr>
              <a:solidFill>
                <a:srgbClr val="000000"/>
              </a:solidFill>
              <a:highlight>
                <a:srgbClr val="FFFFFF"/>
              </a:highlight>
            </a:endParaRPr>
          </a:p>
          <a:p>
            <a:pPr indent="0" lvl="0" marL="0" rtl="0" algn="l">
              <a:lnSpc>
                <a:spcPct val="200000"/>
              </a:lnSpc>
              <a:spcBef>
                <a:spcPts val="1300"/>
              </a:spcBef>
              <a:spcAft>
                <a:spcPts val="1600"/>
              </a:spcAft>
              <a:buNone/>
            </a:pPr>
            <a:r>
              <a:rPr lang="en">
                <a:solidFill>
                  <a:srgbClr val="000000"/>
                </a:solidFill>
              </a:rPr>
              <a:t>We have two pickle files, one for Tf-idf and one for Word2Vec.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Word2Vec</a:t>
            </a: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400">
                <a:solidFill>
                  <a:srgbClr val="222222"/>
                </a:solidFill>
                <a:highlight>
                  <a:srgbClr val="FFFFFF"/>
                </a:highlight>
              </a:rPr>
              <a:t>Word vectors are positioned in the vector space such that words that share common contexts in the corpus are located in close proximity to one another in the space.Hence Word2Vec is a good model to check the relevance of the essays.</a:t>
            </a:r>
            <a:endParaRPr sz="1400">
              <a:solidFill>
                <a:srgbClr val="222222"/>
              </a:solidFill>
              <a:highlight>
                <a:srgbClr val="FFFFFF"/>
              </a:highlight>
            </a:endParaRPr>
          </a:p>
          <a:p>
            <a:pPr indent="0" lvl="0" marL="0" rtl="0" algn="l">
              <a:spcBef>
                <a:spcPts val="0"/>
              </a:spcBef>
              <a:spcAft>
                <a:spcPts val="0"/>
              </a:spcAft>
              <a:buNone/>
            </a:pPr>
            <a:r>
              <a:rPr lang="en" sz="1400">
                <a:solidFill>
                  <a:srgbClr val="222222"/>
                </a:solidFill>
                <a:highlight>
                  <a:srgbClr val="FFFFFF"/>
                </a:highlight>
              </a:rPr>
              <a:t>Each essay generates a vector of size 300. The parameters used for the model are:</a:t>
            </a:r>
            <a:endParaRPr sz="14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rgbClr val="222222"/>
              </a:solidFill>
              <a:highlight>
                <a:srgbClr val="FFFFFF"/>
              </a:highlight>
            </a:endParaRPr>
          </a:p>
        </p:txBody>
      </p:sp>
      <p:pic>
        <p:nvPicPr>
          <p:cNvPr id="99" name="Google Shape;99;p20"/>
          <p:cNvPicPr preferRelativeResize="0"/>
          <p:nvPr/>
        </p:nvPicPr>
        <p:blipFill rotWithShape="1">
          <a:blip r:embed="rId3">
            <a:alphaModFix/>
          </a:blip>
          <a:srcRect b="35678" l="12181" r="16664" t="39892"/>
          <a:stretch/>
        </p:blipFill>
        <p:spPr>
          <a:xfrm>
            <a:off x="1078913" y="2909950"/>
            <a:ext cx="6986175" cy="165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APPROACH</a:t>
            </a:r>
            <a:endParaRPr/>
          </a:p>
        </p:txBody>
      </p:sp>
      <p:sp>
        <p:nvSpPr>
          <p:cNvPr id="105" name="Google Shape;105;p21"/>
          <p:cNvSpPr txBox="1"/>
          <p:nvPr>
            <p:ph idx="1" type="body"/>
          </p:nvPr>
        </p:nvSpPr>
        <p:spPr>
          <a:xfrm>
            <a:off x="311700" y="1388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 </a:t>
            </a:r>
            <a:r>
              <a:rPr b="1" lang="en">
                <a:solidFill>
                  <a:schemeClr val="dk1"/>
                </a:solidFill>
              </a:rPr>
              <a:t>Tf-idf</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sz="1400">
                <a:solidFill>
                  <a:schemeClr val="dk1"/>
                </a:solidFill>
                <a:highlight>
                  <a:srgbClr val="FFFFFF"/>
                </a:highlight>
              </a:rPr>
              <a:t>Term frequency–inverse document frequency, is a numerical statistic that is intended to reflect how important a word is to a document in a collection or corpus. The tf–idf value increases proportionally to the number of times a word appears in the document and is offset by the number of documents in the corpus that contain the word, which helps to adjust for the fact that some words appear more frequently in general.</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tf-idf model outputs a vector of size 38237 and hence we perform dimensionality reduction using </a:t>
            </a:r>
            <a:r>
              <a:rPr lang="en" sz="1400">
                <a:solidFill>
                  <a:schemeClr val="dk1"/>
                </a:solidFill>
              </a:rPr>
              <a:t>Truncated SVD</a:t>
            </a:r>
            <a:r>
              <a:rPr lang="en" sz="1400">
                <a:solidFill>
                  <a:schemeClr val="dk1"/>
                </a:solidFill>
              </a:rPr>
              <a:t> and reduce the size to 300.</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