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7" r:id="rId9"/>
    <p:sldId id="272" r:id="rId10"/>
    <p:sldId id="273" r:id="rId11"/>
    <p:sldId id="274" r:id="rId12"/>
    <p:sldId id="275" r:id="rId13"/>
    <p:sldId id="276" r:id="rId14"/>
    <p:sldId id="277"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111" d="100"/>
          <a:sy n="111" d="100"/>
        </p:scale>
        <p:origin x="448"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853AA-419B-8481-A105-6CF6B6E828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FB5920-4DCF-D744-EC6A-11DA8AE69D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7CD718-F08A-05DE-37BA-EC8144D2811C}"/>
              </a:ext>
            </a:extLst>
          </p:cNvPr>
          <p:cNvSpPr>
            <a:spLocks noGrp="1"/>
          </p:cNvSpPr>
          <p:nvPr>
            <p:ph type="dt" sz="half" idx="10"/>
          </p:nvPr>
        </p:nvSpPr>
        <p:spPr/>
        <p:txBody>
          <a:bodyPr/>
          <a:lstStyle/>
          <a:p>
            <a:fld id="{26815FE5-FF3D-47F1-BCF2-FF1C4F1B9ADB}" type="datetimeFigureOut">
              <a:rPr lang="en-US" smtClean="0"/>
              <a:t>4/20/25</a:t>
            </a:fld>
            <a:endParaRPr lang="en-US"/>
          </a:p>
        </p:txBody>
      </p:sp>
      <p:sp>
        <p:nvSpPr>
          <p:cNvPr id="5" name="Footer Placeholder 4">
            <a:extLst>
              <a:ext uri="{FF2B5EF4-FFF2-40B4-BE49-F238E27FC236}">
                <a16:creationId xmlns:a16="http://schemas.microsoft.com/office/drawing/2014/main" id="{D2AEB5B9-24D3-D67B-9319-8C4593C13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01937-4782-C12F-4316-189D71863335}"/>
              </a:ext>
            </a:extLst>
          </p:cNvPr>
          <p:cNvSpPr>
            <a:spLocks noGrp="1"/>
          </p:cNvSpPr>
          <p:nvPr>
            <p:ph type="sldNum" sz="quarter" idx="12"/>
          </p:nvPr>
        </p:nvSpPr>
        <p:spPr/>
        <p:txBody>
          <a:bodyPr/>
          <a:lstStyle/>
          <a:p>
            <a:fld id="{198D4337-4BEB-4E22-AE5B-FD1E52986530}" type="slidenum">
              <a:rPr lang="en-US" smtClean="0"/>
              <a:t>‹#›</a:t>
            </a:fld>
            <a:endParaRPr lang="en-US"/>
          </a:p>
        </p:txBody>
      </p:sp>
    </p:spTree>
    <p:extLst>
      <p:ext uri="{BB962C8B-B14F-4D97-AF65-F5344CB8AC3E}">
        <p14:creationId xmlns:p14="http://schemas.microsoft.com/office/powerpoint/2010/main" val="370170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886F2-EDE8-DBC1-C798-03917F226D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9B44A7-BB97-35D5-F4F2-A44DFB0543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C1B776-D853-DB22-9D50-354167623E13}"/>
              </a:ext>
            </a:extLst>
          </p:cNvPr>
          <p:cNvSpPr>
            <a:spLocks noGrp="1"/>
          </p:cNvSpPr>
          <p:nvPr>
            <p:ph type="dt" sz="half" idx="10"/>
          </p:nvPr>
        </p:nvSpPr>
        <p:spPr/>
        <p:txBody>
          <a:bodyPr/>
          <a:lstStyle/>
          <a:p>
            <a:fld id="{26815FE5-FF3D-47F1-BCF2-FF1C4F1B9ADB}" type="datetimeFigureOut">
              <a:rPr lang="en-US" smtClean="0"/>
              <a:t>4/20/25</a:t>
            </a:fld>
            <a:endParaRPr lang="en-US"/>
          </a:p>
        </p:txBody>
      </p:sp>
      <p:sp>
        <p:nvSpPr>
          <p:cNvPr id="5" name="Footer Placeholder 4">
            <a:extLst>
              <a:ext uri="{FF2B5EF4-FFF2-40B4-BE49-F238E27FC236}">
                <a16:creationId xmlns:a16="http://schemas.microsoft.com/office/drawing/2014/main" id="{3AE271B0-93DF-D6D3-D6A8-846EE0E71D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98C4E-382F-DD91-B903-B0FCB0AD1FA0}"/>
              </a:ext>
            </a:extLst>
          </p:cNvPr>
          <p:cNvSpPr>
            <a:spLocks noGrp="1"/>
          </p:cNvSpPr>
          <p:nvPr>
            <p:ph type="sldNum" sz="quarter" idx="12"/>
          </p:nvPr>
        </p:nvSpPr>
        <p:spPr/>
        <p:txBody>
          <a:bodyPr/>
          <a:lstStyle/>
          <a:p>
            <a:fld id="{198D4337-4BEB-4E22-AE5B-FD1E52986530}" type="slidenum">
              <a:rPr lang="en-US" smtClean="0"/>
              <a:t>‹#›</a:t>
            </a:fld>
            <a:endParaRPr lang="en-US"/>
          </a:p>
        </p:txBody>
      </p:sp>
    </p:spTree>
    <p:extLst>
      <p:ext uri="{BB962C8B-B14F-4D97-AF65-F5344CB8AC3E}">
        <p14:creationId xmlns:p14="http://schemas.microsoft.com/office/powerpoint/2010/main" val="2010679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11CD8B-6EF2-639E-0103-7E99818319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EDCAC8-B9F2-8DBA-839B-54AFC31B58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D0F9AB-D0DC-21C6-AF48-FCBA9B4D82A5}"/>
              </a:ext>
            </a:extLst>
          </p:cNvPr>
          <p:cNvSpPr>
            <a:spLocks noGrp="1"/>
          </p:cNvSpPr>
          <p:nvPr>
            <p:ph type="dt" sz="half" idx="10"/>
          </p:nvPr>
        </p:nvSpPr>
        <p:spPr/>
        <p:txBody>
          <a:bodyPr/>
          <a:lstStyle/>
          <a:p>
            <a:fld id="{26815FE5-FF3D-47F1-BCF2-FF1C4F1B9ADB}" type="datetimeFigureOut">
              <a:rPr lang="en-US" smtClean="0"/>
              <a:t>4/20/25</a:t>
            </a:fld>
            <a:endParaRPr lang="en-US"/>
          </a:p>
        </p:txBody>
      </p:sp>
      <p:sp>
        <p:nvSpPr>
          <p:cNvPr id="5" name="Footer Placeholder 4">
            <a:extLst>
              <a:ext uri="{FF2B5EF4-FFF2-40B4-BE49-F238E27FC236}">
                <a16:creationId xmlns:a16="http://schemas.microsoft.com/office/drawing/2014/main" id="{4CCFDB31-3347-3E28-F774-82EBA84AD2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F57AD-B44E-873D-6F00-5772EE26C924}"/>
              </a:ext>
            </a:extLst>
          </p:cNvPr>
          <p:cNvSpPr>
            <a:spLocks noGrp="1"/>
          </p:cNvSpPr>
          <p:nvPr>
            <p:ph type="sldNum" sz="quarter" idx="12"/>
          </p:nvPr>
        </p:nvSpPr>
        <p:spPr/>
        <p:txBody>
          <a:bodyPr/>
          <a:lstStyle/>
          <a:p>
            <a:fld id="{198D4337-4BEB-4E22-AE5B-FD1E52986530}" type="slidenum">
              <a:rPr lang="en-US" smtClean="0"/>
              <a:t>‹#›</a:t>
            </a:fld>
            <a:endParaRPr lang="en-US"/>
          </a:p>
        </p:txBody>
      </p:sp>
    </p:spTree>
    <p:extLst>
      <p:ext uri="{BB962C8B-B14F-4D97-AF65-F5344CB8AC3E}">
        <p14:creationId xmlns:p14="http://schemas.microsoft.com/office/powerpoint/2010/main" val="110937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D902C-882C-85A0-B93F-1F26B7DBA9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39916E-CB2D-4525-F2FC-C7D33CB075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4A22F5-667C-88A9-2446-7819CABC8CEC}"/>
              </a:ext>
            </a:extLst>
          </p:cNvPr>
          <p:cNvSpPr>
            <a:spLocks noGrp="1"/>
          </p:cNvSpPr>
          <p:nvPr>
            <p:ph type="dt" sz="half" idx="10"/>
          </p:nvPr>
        </p:nvSpPr>
        <p:spPr/>
        <p:txBody>
          <a:bodyPr/>
          <a:lstStyle/>
          <a:p>
            <a:fld id="{26815FE5-FF3D-47F1-BCF2-FF1C4F1B9ADB}" type="datetimeFigureOut">
              <a:rPr lang="en-US" smtClean="0"/>
              <a:t>4/20/25</a:t>
            </a:fld>
            <a:endParaRPr lang="en-US"/>
          </a:p>
        </p:txBody>
      </p:sp>
      <p:sp>
        <p:nvSpPr>
          <p:cNvPr id="5" name="Footer Placeholder 4">
            <a:extLst>
              <a:ext uri="{FF2B5EF4-FFF2-40B4-BE49-F238E27FC236}">
                <a16:creationId xmlns:a16="http://schemas.microsoft.com/office/drawing/2014/main" id="{C903C71D-7B39-7F15-EC13-16A5F7C474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0D938-198D-9F35-CF76-E021D16CCFF4}"/>
              </a:ext>
            </a:extLst>
          </p:cNvPr>
          <p:cNvSpPr>
            <a:spLocks noGrp="1"/>
          </p:cNvSpPr>
          <p:nvPr>
            <p:ph type="sldNum" sz="quarter" idx="12"/>
          </p:nvPr>
        </p:nvSpPr>
        <p:spPr/>
        <p:txBody>
          <a:bodyPr/>
          <a:lstStyle/>
          <a:p>
            <a:fld id="{198D4337-4BEB-4E22-AE5B-FD1E52986530}" type="slidenum">
              <a:rPr lang="en-US" smtClean="0"/>
              <a:t>‹#›</a:t>
            </a:fld>
            <a:endParaRPr lang="en-US"/>
          </a:p>
        </p:txBody>
      </p:sp>
    </p:spTree>
    <p:extLst>
      <p:ext uri="{BB962C8B-B14F-4D97-AF65-F5344CB8AC3E}">
        <p14:creationId xmlns:p14="http://schemas.microsoft.com/office/powerpoint/2010/main" val="80983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5BEFE-DE16-5FF1-B87A-73C013F7F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445B4E-562E-FDD6-4B47-53A32B0CA5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186DDE-2B3C-F2F5-9EC2-E315CF215894}"/>
              </a:ext>
            </a:extLst>
          </p:cNvPr>
          <p:cNvSpPr>
            <a:spLocks noGrp="1"/>
          </p:cNvSpPr>
          <p:nvPr>
            <p:ph type="dt" sz="half" idx="10"/>
          </p:nvPr>
        </p:nvSpPr>
        <p:spPr/>
        <p:txBody>
          <a:bodyPr/>
          <a:lstStyle/>
          <a:p>
            <a:fld id="{26815FE5-FF3D-47F1-BCF2-FF1C4F1B9ADB}" type="datetimeFigureOut">
              <a:rPr lang="en-US" smtClean="0"/>
              <a:t>4/20/25</a:t>
            </a:fld>
            <a:endParaRPr lang="en-US"/>
          </a:p>
        </p:txBody>
      </p:sp>
      <p:sp>
        <p:nvSpPr>
          <p:cNvPr id="5" name="Footer Placeholder 4">
            <a:extLst>
              <a:ext uri="{FF2B5EF4-FFF2-40B4-BE49-F238E27FC236}">
                <a16:creationId xmlns:a16="http://schemas.microsoft.com/office/drawing/2014/main" id="{9FE46BCE-5DE7-0B8D-839D-A4933F5B7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0A87D-58B7-FADA-59D6-27025FAEECE9}"/>
              </a:ext>
            </a:extLst>
          </p:cNvPr>
          <p:cNvSpPr>
            <a:spLocks noGrp="1"/>
          </p:cNvSpPr>
          <p:nvPr>
            <p:ph type="sldNum" sz="quarter" idx="12"/>
          </p:nvPr>
        </p:nvSpPr>
        <p:spPr/>
        <p:txBody>
          <a:bodyPr/>
          <a:lstStyle/>
          <a:p>
            <a:fld id="{198D4337-4BEB-4E22-AE5B-FD1E52986530}" type="slidenum">
              <a:rPr lang="en-US" smtClean="0"/>
              <a:t>‹#›</a:t>
            </a:fld>
            <a:endParaRPr lang="en-US"/>
          </a:p>
        </p:txBody>
      </p:sp>
    </p:spTree>
    <p:extLst>
      <p:ext uri="{BB962C8B-B14F-4D97-AF65-F5344CB8AC3E}">
        <p14:creationId xmlns:p14="http://schemas.microsoft.com/office/powerpoint/2010/main" val="4256305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75B7-68BE-F068-854B-CC89AF4996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FD534D-A1B8-B705-100B-29945C421F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D38820-B648-8558-0641-FADE3A03A8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E1CCFE-CFA2-439B-CD3D-ED7EB8552A06}"/>
              </a:ext>
            </a:extLst>
          </p:cNvPr>
          <p:cNvSpPr>
            <a:spLocks noGrp="1"/>
          </p:cNvSpPr>
          <p:nvPr>
            <p:ph type="dt" sz="half" idx="10"/>
          </p:nvPr>
        </p:nvSpPr>
        <p:spPr/>
        <p:txBody>
          <a:bodyPr/>
          <a:lstStyle/>
          <a:p>
            <a:fld id="{26815FE5-FF3D-47F1-BCF2-FF1C4F1B9ADB}" type="datetimeFigureOut">
              <a:rPr lang="en-US" smtClean="0"/>
              <a:t>4/20/25</a:t>
            </a:fld>
            <a:endParaRPr lang="en-US"/>
          </a:p>
        </p:txBody>
      </p:sp>
      <p:sp>
        <p:nvSpPr>
          <p:cNvPr id="6" name="Footer Placeholder 5">
            <a:extLst>
              <a:ext uri="{FF2B5EF4-FFF2-40B4-BE49-F238E27FC236}">
                <a16:creationId xmlns:a16="http://schemas.microsoft.com/office/drawing/2014/main" id="{5AC61134-DEDA-D847-52E3-066BDF5090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A4833-7C77-5E3C-EB5E-43BE3BAB78BA}"/>
              </a:ext>
            </a:extLst>
          </p:cNvPr>
          <p:cNvSpPr>
            <a:spLocks noGrp="1"/>
          </p:cNvSpPr>
          <p:nvPr>
            <p:ph type="sldNum" sz="quarter" idx="12"/>
          </p:nvPr>
        </p:nvSpPr>
        <p:spPr/>
        <p:txBody>
          <a:bodyPr/>
          <a:lstStyle/>
          <a:p>
            <a:fld id="{198D4337-4BEB-4E22-AE5B-FD1E52986530}" type="slidenum">
              <a:rPr lang="en-US" smtClean="0"/>
              <a:t>‹#›</a:t>
            </a:fld>
            <a:endParaRPr lang="en-US"/>
          </a:p>
        </p:txBody>
      </p:sp>
    </p:spTree>
    <p:extLst>
      <p:ext uri="{BB962C8B-B14F-4D97-AF65-F5344CB8AC3E}">
        <p14:creationId xmlns:p14="http://schemas.microsoft.com/office/powerpoint/2010/main" val="2459319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072FE-C80D-ABC0-6384-AD61CE1AC8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28DE79-1D0A-291C-C1F9-45C50EFC7B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95EBF1-B252-7256-1959-81F938561B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83C6EB-EA31-1D9B-4C7D-E13D06B9F9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E8A8C1-E7DE-360E-9D2D-1B7CC4D6E5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BB652-F206-B162-6A8C-705521EB0B49}"/>
              </a:ext>
            </a:extLst>
          </p:cNvPr>
          <p:cNvSpPr>
            <a:spLocks noGrp="1"/>
          </p:cNvSpPr>
          <p:nvPr>
            <p:ph type="dt" sz="half" idx="10"/>
          </p:nvPr>
        </p:nvSpPr>
        <p:spPr/>
        <p:txBody>
          <a:bodyPr/>
          <a:lstStyle/>
          <a:p>
            <a:fld id="{26815FE5-FF3D-47F1-BCF2-FF1C4F1B9ADB}" type="datetimeFigureOut">
              <a:rPr lang="en-US" smtClean="0"/>
              <a:t>4/20/25</a:t>
            </a:fld>
            <a:endParaRPr lang="en-US"/>
          </a:p>
        </p:txBody>
      </p:sp>
      <p:sp>
        <p:nvSpPr>
          <p:cNvPr id="8" name="Footer Placeholder 7">
            <a:extLst>
              <a:ext uri="{FF2B5EF4-FFF2-40B4-BE49-F238E27FC236}">
                <a16:creationId xmlns:a16="http://schemas.microsoft.com/office/drawing/2014/main" id="{BAF60D43-0958-7F22-D185-EE82E1B5D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CE511D-3E04-6295-7F1B-AB0AA7BE4676}"/>
              </a:ext>
            </a:extLst>
          </p:cNvPr>
          <p:cNvSpPr>
            <a:spLocks noGrp="1"/>
          </p:cNvSpPr>
          <p:nvPr>
            <p:ph type="sldNum" sz="quarter" idx="12"/>
          </p:nvPr>
        </p:nvSpPr>
        <p:spPr/>
        <p:txBody>
          <a:bodyPr/>
          <a:lstStyle/>
          <a:p>
            <a:fld id="{198D4337-4BEB-4E22-AE5B-FD1E52986530}" type="slidenum">
              <a:rPr lang="en-US" smtClean="0"/>
              <a:t>‹#›</a:t>
            </a:fld>
            <a:endParaRPr lang="en-US"/>
          </a:p>
        </p:txBody>
      </p:sp>
    </p:spTree>
    <p:extLst>
      <p:ext uri="{BB962C8B-B14F-4D97-AF65-F5344CB8AC3E}">
        <p14:creationId xmlns:p14="http://schemas.microsoft.com/office/powerpoint/2010/main" val="409258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44A-ACB8-A146-8740-BF32B2B3D8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80C6021-E9C8-E271-55CC-B3FFCB3C3A52}"/>
              </a:ext>
            </a:extLst>
          </p:cNvPr>
          <p:cNvSpPr>
            <a:spLocks noGrp="1"/>
          </p:cNvSpPr>
          <p:nvPr>
            <p:ph type="dt" sz="half" idx="10"/>
          </p:nvPr>
        </p:nvSpPr>
        <p:spPr/>
        <p:txBody>
          <a:bodyPr/>
          <a:lstStyle/>
          <a:p>
            <a:fld id="{26815FE5-FF3D-47F1-BCF2-FF1C4F1B9ADB}" type="datetimeFigureOut">
              <a:rPr lang="en-US" smtClean="0"/>
              <a:t>4/20/25</a:t>
            </a:fld>
            <a:endParaRPr lang="en-US"/>
          </a:p>
        </p:txBody>
      </p:sp>
      <p:sp>
        <p:nvSpPr>
          <p:cNvPr id="4" name="Footer Placeholder 3">
            <a:extLst>
              <a:ext uri="{FF2B5EF4-FFF2-40B4-BE49-F238E27FC236}">
                <a16:creationId xmlns:a16="http://schemas.microsoft.com/office/drawing/2014/main" id="{D4181083-A7E5-B8CB-982E-4A5F29ADC4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0E1962-2D9A-4B76-5B43-F11BA36AF892}"/>
              </a:ext>
            </a:extLst>
          </p:cNvPr>
          <p:cNvSpPr>
            <a:spLocks noGrp="1"/>
          </p:cNvSpPr>
          <p:nvPr>
            <p:ph type="sldNum" sz="quarter" idx="12"/>
          </p:nvPr>
        </p:nvSpPr>
        <p:spPr/>
        <p:txBody>
          <a:bodyPr/>
          <a:lstStyle/>
          <a:p>
            <a:fld id="{198D4337-4BEB-4E22-AE5B-FD1E52986530}" type="slidenum">
              <a:rPr lang="en-US" smtClean="0"/>
              <a:t>‹#›</a:t>
            </a:fld>
            <a:endParaRPr lang="en-US"/>
          </a:p>
        </p:txBody>
      </p:sp>
    </p:spTree>
    <p:extLst>
      <p:ext uri="{BB962C8B-B14F-4D97-AF65-F5344CB8AC3E}">
        <p14:creationId xmlns:p14="http://schemas.microsoft.com/office/powerpoint/2010/main" val="167227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F11FFF-CF82-45C1-D711-BC6B8FE3677A}"/>
              </a:ext>
            </a:extLst>
          </p:cNvPr>
          <p:cNvSpPr>
            <a:spLocks noGrp="1"/>
          </p:cNvSpPr>
          <p:nvPr>
            <p:ph type="dt" sz="half" idx="10"/>
          </p:nvPr>
        </p:nvSpPr>
        <p:spPr/>
        <p:txBody>
          <a:bodyPr/>
          <a:lstStyle/>
          <a:p>
            <a:fld id="{26815FE5-FF3D-47F1-BCF2-FF1C4F1B9ADB}" type="datetimeFigureOut">
              <a:rPr lang="en-US" smtClean="0"/>
              <a:t>4/20/25</a:t>
            </a:fld>
            <a:endParaRPr lang="en-US"/>
          </a:p>
        </p:txBody>
      </p:sp>
      <p:sp>
        <p:nvSpPr>
          <p:cNvPr id="3" name="Footer Placeholder 2">
            <a:extLst>
              <a:ext uri="{FF2B5EF4-FFF2-40B4-BE49-F238E27FC236}">
                <a16:creationId xmlns:a16="http://schemas.microsoft.com/office/drawing/2014/main" id="{7E046CDC-A592-714B-776F-61A8188EE95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622762-8AE8-F545-A7A8-7E617F300F12}"/>
              </a:ext>
            </a:extLst>
          </p:cNvPr>
          <p:cNvSpPr>
            <a:spLocks noGrp="1"/>
          </p:cNvSpPr>
          <p:nvPr>
            <p:ph type="sldNum" sz="quarter" idx="12"/>
          </p:nvPr>
        </p:nvSpPr>
        <p:spPr/>
        <p:txBody>
          <a:bodyPr/>
          <a:lstStyle/>
          <a:p>
            <a:fld id="{198D4337-4BEB-4E22-AE5B-FD1E52986530}" type="slidenum">
              <a:rPr lang="en-US" smtClean="0"/>
              <a:t>‹#›</a:t>
            </a:fld>
            <a:endParaRPr lang="en-US"/>
          </a:p>
        </p:txBody>
      </p:sp>
    </p:spTree>
    <p:extLst>
      <p:ext uri="{BB962C8B-B14F-4D97-AF65-F5344CB8AC3E}">
        <p14:creationId xmlns:p14="http://schemas.microsoft.com/office/powerpoint/2010/main" val="3257571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659D6-C5CF-2139-262E-0BDEAA5CC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156434-36DB-F8A3-9121-01E50056C0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0BC07C-E9A3-DA06-B9D6-A3187BD6A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31DE98-DE19-1ECA-ED8C-0C66D2C9D2C6}"/>
              </a:ext>
            </a:extLst>
          </p:cNvPr>
          <p:cNvSpPr>
            <a:spLocks noGrp="1"/>
          </p:cNvSpPr>
          <p:nvPr>
            <p:ph type="dt" sz="half" idx="10"/>
          </p:nvPr>
        </p:nvSpPr>
        <p:spPr/>
        <p:txBody>
          <a:bodyPr/>
          <a:lstStyle/>
          <a:p>
            <a:fld id="{26815FE5-FF3D-47F1-BCF2-FF1C4F1B9ADB}" type="datetimeFigureOut">
              <a:rPr lang="en-US" smtClean="0"/>
              <a:t>4/20/25</a:t>
            </a:fld>
            <a:endParaRPr lang="en-US"/>
          </a:p>
        </p:txBody>
      </p:sp>
      <p:sp>
        <p:nvSpPr>
          <p:cNvPr id="6" name="Footer Placeholder 5">
            <a:extLst>
              <a:ext uri="{FF2B5EF4-FFF2-40B4-BE49-F238E27FC236}">
                <a16:creationId xmlns:a16="http://schemas.microsoft.com/office/drawing/2014/main" id="{DB42CCF2-16F8-411C-F8FA-4300EB7C1D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F94410-B4D8-C9FC-C354-E11C1F58D7D4}"/>
              </a:ext>
            </a:extLst>
          </p:cNvPr>
          <p:cNvSpPr>
            <a:spLocks noGrp="1"/>
          </p:cNvSpPr>
          <p:nvPr>
            <p:ph type="sldNum" sz="quarter" idx="12"/>
          </p:nvPr>
        </p:nvSpPr>
        <p:spPr/>
        <p:txBody>
          <a:bodyPr/>
          <a:lstStyle/>
          <a:p>
            <a:fld id="{198D4337-4BEB-4E22-AE5B-FD1E52986530}" type="slidenum">
              <a:rPr lang="en-US" smtClean="0"/>
              <a:t>‹#›</a:t>
            </a:fld>
            <a:endParaRPr lang="en-US"/>
          </a:p>
        </p:txBody>
      </p:sp>
    </p:spTree>
    <p:extLst>
      <p:ext uri="{BB962C8B-B14F-4D97-AF65-F5344CB8AC3E}">
        <p14:creationId xmlns:p14="http://schemas.microsoft.com/office/powerpoint/2010/main" val="4243191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A125A-47CE-3945-0AAA-CDF9A1442F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64C186-17F6-25C2-48F2-C055028727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A50EBF-DF64-CBF3-8041-6C2F78975A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C33CF6-CF62-7E7E-8A42-EBB31DC2F1F4}"/>
              </a:ext>
            </a:extLst>
          </p:cNvPr>
          <p:cNvSpPr>
            <a:spLocks noGrp="1"/>
          </p:cNvSpPr>
          <p:nvPr>
            <p:ph type="dt" sz="half" idx="10"/>
          </p:nvPr>
        </p:nvSpPr>
        <p:spPr/>
        <p:txBody>
          <a:bodyPr/>
          <a:lstStyle/>
          <a:p>
            <a:fld id="{26815FE5-FF3D-47F1-BCF2-FF1C4F1B9ADB}" type="datetimeFigureOut">
              <a:rPr lang="en-US" smtClean="0"/>
              <a:t>4/20/25</a:t>
            </a:fld>
            <a:endParaRPr lang="en-US"/>
          </a:p>
        </p:txBody>
      </p:sp>
      <p:sp>
        <p:nvSpPr>
          <p:cNvPr id="6" name="Footer Placeholder 5">
            <a:extLst>
              <a:ext uri="{FF2B5EF4-FFF2-40B4-BE49-F238E27FC236}">
                <a16:creationId xmlns:a16="http://schemas.microsoft.com/office/drawing/2014/main" id="{C38801DD-A17D-C869-657A-6CBF1FFEC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488BF2-8086-D73B-A87F-E02C688FFB81}"/>
              </a:ext>
            </a:extLst>
          </p:cNvPr>
          <p:cNvSpPr>
            <a:spLocks noGrp="1"/>
          </p:cNvSpPr>
          <p:nvPr>
            <p:ph type="sldNum" sz="quarter" idx="12"/>
          </p:nvPr>
        </p:nvSpPr>
        <p:spPr/>
        <p:txBody>
          <a:bodyPr/>
          <a:lstStyle/>
          <a:p>
            <a:fld id="{198D4337-4BEB-4E22-AE5B-FD1E52986530}" type="slidenum">
              <a:rPr lang="en-US" smtClean="0"/>
              <a:t>‹#›</a:t>
            </a:fld>
            <a:endParaRPr lang="en-US"/>
          </a:p>
        </p:txBody>
      </p:sp>
    </p:spTree>
    <p:extLst>
      <p:ext uri="{BB962C8B-B14F-4D97-AF65-F5344CB8AC3E}">
        <p14:creationId xmlns:p14="http://schemas.microsoft.com/office/powerpoint/2010/main" val="180176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16ED97-C379-9ED4-CA19-3701C81A6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34995D-E351-A5C6-C175-6714F3903E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9BCD2B-DC75-EF14-27AB-8234740D12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815FE5-FF3D-47F1-BCF2-FF1C4F1B9ADB}" type="datetimeFigureOut">
              <a:rPr lang="en-US" smtClean="0"/>
              <a:t>4/20/25</a:t>
            </a:fld>
            <a:endParaRPr lang="en-US"/>
          </a:p>
        </p:txBody>
      </p:sp>
      <p:sp>
        <p:nvSpPr>
          <p:cNvPr id="5" name="Footer Placeholder 4">
            <a:extLst>
              <a:ext uri="{FF2B5EF4-FFF2-40B4-BE49-F238E27FC236}">
                <a16:creationId xmlns:a16="http://schemas.microsoft.com/office/drawing/2014/main" id="{C1EE8048-6B69-64FA-A3EA-A4F7BB856F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788E891-CB7F-8BD7-CE34-3A69EF0763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8D4337-4BEB-4E22-AE5B-FD1E52986530}" type="slidenum">
              <a:rPr lang="en-US" smtClean="0"/>
              <a:t>‹#›</a:t>
            </a:fld>
            <a:endParaRPr lang="en-US"/>
          </a:p>
        </p:txBody>
      </p:sp>
    </p:spTree>
    <p:extLst>
      <p:ext uri="{BB962C8B-B14F-4D97-AF65-F5344CB8AC3E}">
        <p14:creationId xmlns:p14="http://schemas.microsoft.com/office/powerpoint/2010/main" val="391107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5763-E8AB-9EDD-0826-2DC3A5CABFE5}"/>
              </a:ext>
            </a:extLst>
          </p:cNvPr>
          <p:cNvSpPr>
            <a:spLocks noGrp="1"/>
          </p:cNvSpPr>
          <p:nvPr>
            <p:ph type="ctrTitle"/>
          </p:nvPr>
        </p:nvSpPr>
        <p:spPr/>
        <p:txBody>
          <a:bodyPr>
            <a:normAutofit/>
          </a:bodyPr>
          <a:lstStyle/>
          <a:p>
            <a:r>
              <a:rPr lang="en-US" sz="3600" dirty="0"/>
              <a:t>Technical Skill Assessment</a:t>
            </a:r>
            <a:br>
              <a:rPr lang="en-US" sz="3600" dirty="0"/>
            </a:br>
            <a:r>
              <a:rPr lang="en-US" sz="3600" dirty="0"/>
              <a:t>For </a:t>
            </a:r>
            <a:br>
              <a:rPr lang="en-US" sz="3600" dirty="0"/>
            </a:br>
            <a:r>
              <a:rPr lang="en-US" sz="3600" dirty="0"/>
              <a:t>Inclusivity Institute for Better Data</a:t>
            </a:r>
          </a:p>
        </p:txBody>
      </p:sp>
      <p:sp>
        <p:nvSpPr>
          <p:cNvPr id="3" name="Subtitle 2">
            <a:extLst>
              <a:ext uri="{FF2B5EF4-FFF2-40B4-BE49-F238E27FC236}">
                <a16:creationId xmlns:a16="http://schemas.microsoft.com/office/drawing/2014/main" id="{4A875E70-1CAF-3597-7C23-9DE49C31D688}"/>
              </a:ext>
            </a:extLst>
          </p:cNvPr>
          <p:cNvSpPr>
            <a:spLocks noGrp="1"/>
          </p:cNvSpPr>
          <p:nvPr>
            <p:ph type="subTitle" idx="1"/>
          </p:nvPr>
        </p:nvSpPr>
        <p:spPr>
          <a:xfrm>
            <a:off x="1084613" y="4748007"/>
            <a:ext cx="9144000" cy="1655762"/>
          </a:xfrm>
        </p:spPr>
        <p:txBody>
          <a:bodyPr/>
          <a:lstStyle/>
          <a:p>
            <a:pPr algn="l"/>
            <a:r>
              <a:rPr lang="en-US"/>
              <a:t>Aiswarya Ravindran</a:t>
            </a:r>
            <a:endParaRPr lang="en-US" dirty="0"/>
          </a:p>
          <a:p>
            <a:pPr algn="l"/>
            <a:r>
              <a:rPr lang="en-US" dirty="0"/>
              <a:t>Jan 2024</a:t>
            </a:r>
          </a:p>
        </p:txBody>
      </p:sp>
    </p:spTree>
    <p:extLst>
      <p:ext uri="{BB962C8B-B14F-4D97-AF65-F5344CB8AC3E}">
        <p14:creationId xmlns:p14="http://schemas.microsoft.com/office/powerpoint/2010/main" val="2155101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E80A-EAA5-EFFC-963C-C7395197C727}"/>
              </a:ext>
            </a:extLst>
          </p:cNvPr>
          <p:cNvSpPr>
            <a:spLocks noGrp="1"/>
          </p:cNvSpPr>
          <p:nvPr>
            <p:ph type="title"/>
          </p:nvPr>
        </p:nvSpPr>
        <p:spPr/>
        <p:txBody>
          <a:bodyPr>
            <a:normAutofit/>
          </a:bodyPr>
          <a:lstStyle/>
          <a:p>
            <a:r>
              <a:rPr lang="en-US" dirty="0"/>
              <a:t>Visualization</a:t>
            </a:r>
          </a:p>
        </p:txBody>
      </p:sp>
      <p:pic>
        <p:nvPicPr>
          <p:cNvPr id="5" name="Content Placeholder 4">
            <a:extLst>
              <a:ext uri="{FF2B5EF4-FFF2-40B4-BE49-F238E27FC236}">
                <a16:creationId xmlns:a16="http://schemas.microsoft.com/office/drawing/2014/main" id="{E1AC7657-C177-55C0-01C4-56914450094C}"/>
              </a:ext>
            </a:extLst>
          </p:cNvPr>
          <p:cNvPicPr>
            <a:picLocks noGrp="1" noChangeAspect="1"/>
          </p:cNvPicPr>
          <p:nvPr>
            <p:ph idx="1"/>
          </p:nvPr>
        </p:nvPicPr>
        <p:blipFill>
          <a:blip r:embed="rId2"/>
          <a:stretch>
            <a:fillRect/>
          </a:stretch>
        </p:blipFill>
        <p:spPr>
          <a:xfrm>
            <a:off x="1001486" y="1364343"/>
            <a:ext cx="10515599" cy="4812620"/>
          </a:xfrm>
        </p:spPr>
      </p:pic>
    </p:spTree>
    <p:extLst>
      <p:ext uri="{BB962C8B-B14F-4D97-AF65-F5344CB8AC3E}">
        <p14:creationId xmlns:p14="http://schemas.microsoft.com/office/powerpoint/2010/main" val="348324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E80A-EAA5-EFFC-963C-C7395197C727}"/>
              </a:ext>
            </a:extLst>
          </p:cNvPr>
          <p:cNvSpPr>
            <a:spLocks noGrp="1"/>
          </p:cNvSpPr>
          <p:nvPr>
            <p:ph type="title"/>
          </p:nvPr>
        </p:nvSpPr>
        <p:spPr/>
        <p:txBody>
          <a:bodyPr>
            <a:normAutofit/>
          </a:bodyPr>
          <a:lstStyle/>
          <a:p>
            <a:r>
              <a:rPr lang="en-US" dirty="0"/>
              <a:t>Visualization</a:t>
            </a:r>
          </a:p>
        </p:txBody>
      </p:sp>
      <p:pic>
        <p:nvPicPr>
          <p:cNvPr id="7" name="Content Placeholder 6">
            <a:extLst>
              <a:ext uri="{FF2B5EF4-FFF2-40B4-BE49-F238E27FC236}">
                <a16:creationId xmlns:a16="http://schemas.microsoft.com/office/drawing/2014/main" id="{5B2B9749-711F-F77D-DDD8-6B7BBFF1FA7D}"/>
              </a:ext>
            </a:extLst>
          </p:cNvPr>
          <p:cNvPicPr>
            <a:picLocks noGrp="1" noChangeAspect="1"/>
          </p:cNvPicPr>
          <p:nvPr>
            <p:ph idx="1"/>
          </p:nvPr>
        </p:nvPicPr>
        <p:blipFill>
          <a:blip r:embed="rId2"/>
          <a:stretch>
            <a:fillRect/>
          </a:stretch>
        </p:blipFill>
        <p:spPr>
          <a:xfrm>
            <a:off x="1509487" y="1320800"/>
            <a:ext cx="8984342" cy="4723891"/>
          </a:xfrm>
        </p:spPr>
      </p:pic>
    </p:spTree>
    <p:extLst>
      <p:ext uri="{BB962C8B-B14F-4D97-AF65-F5344CB8AC3E}">
        <p14:creationId xmlns:p14="http://schemas.microsoft.com/office/powerpoint/2010/main" val="23142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E80A-EAA5-EFFC-963C-C7395197C727}"/>
              </a:ext>
            </a:extLst>
          </p:cNvPr>
          <p:cNvSpPr>
            <a:spLocks noGrp="1"/>
          </p:cNvSpPr>
          <p:nvPr>
            <p:ph type="title"/>
          </p:nvPr>
        </p:nvSpPr>
        <p:spPr>
          <a:xfrm>
            <a:off x="761803" y="350196"/>
            <a:ext cx="4646904" cy="1624520"/>
          </a:xfrm>
        </p:spPr>
        <p:txBody>
          <a:bodyPr anchor="ctr">
            <a:normAutofit/>
          </a:bodyPr>
          <a:lstStyle/>
          <a:p>
            <a:r>
              <a:rPr lang="en-US" sz="2800" dirty="0"/>
              <a:t>Part 1: Findings - What the data indicates</a:t>
            </a:r>
          </a:p>
        </p:txBody>
      </p:sp>
      <p:sp>
        <p:nvSpPr>
          <p:cNvPr id="3" name="Content Placeholder 2">
            <a:extLst>
              <a:ext uri="{FF2B5EF4-FFF2-40B4-BE49-F238E27FC236}">
                <a16:creationId xmlns:a16="http://schemas.microsoft.com/office/drawing/2014/main" id="{B44D8628-AA45-B04B-7258-AEEA2E20B2E5}"/>
              </a:ext>
            </a:extLst>
          </p:cNvPr>
          <p:cNvSpPr>
            <a:spLocks noGrp="1"/>
          </p:cNvSpPr>
          <p:nvPr>
            <p:ph idx="1"/>
          </p:nvPr>
        </p:nvSpPr>
        <p:spPr>
          <a:xfrm>
            <a:off x="304800" y="2324912"/>
            <a:ext cx="5103907" cy="4031437"/>
          </a:xfrm>
        </p:spPr>
        <p:txBody>
          <a:bodyPr anchor="ctr">
            <a:normAutofit fontScale="85000" lnSpcReduction="20000"/>
          </a:bodyPr>
          <a:lstStyle/>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Dividing the population to different age bands,</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46% of individuals between the ages of 18-30 are unemployed</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42% of individuals between the ages of  31-40 are unemployed, </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44% of individuals 41-50 years are unemployed, </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while only 25% of people between the ages of 51 – 64 are unemployed.</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47% of people between the ages of 51 – 64 are gainfully employed while only 17% of people in ages 18-30 are employed. </a:t>
            </a:r>
          </a:p>
          <a:p>
            <a:pPr marL="0" marR="0">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71% of people between the ages of 18 – 30 are educated (high school to masters) while 69% of peoples between the ages of 51 – 64 are educated.</a:t>
            </a:r>
          </a:p>
        </p:txBody>
      </p:sp>
      <p:pic>
        <p:nvPicPr>
          <p:cNvPr id="5" name="Picture 4" descr="Angled shot of pen on a graph">
            <a:extLst>
              <a:ext uri="{FF2B5EF4-FFF2-40B4-BE49-F238E27FC236}">
                <a16:creationId xmlns:a16="http://schemas.microsoft.com/office/drawing/2014/main" id="{B2DA9977-C51A-AAFE-FE8E-6CECC483C5D7}"/>
              </a:ext>
            </a:extLst>
          </p:cNvPr>
          <p:cNvPicPr>
            <a:picLocks noChangeAspect="1"/>
          </p:cNvPicPr>
          <p:nvPr/>
        </p:nvPicPr>
        <p:blipFill rotWithShape="1">
          <a:blip r:embed="rId2"/>
          <a:srcRect l="1567" r="39032" b="-2"/>
          <a:stretch/>
        </p:blipFill>
        <p:spPr>
          <a:xfrm>
            <a:off x="6096000" y="1"/>
            <a:ext cx="6102825" cy="6858000"/>
          </a:xfrm>
          <a:prstGeom prst="rect">
            <a:avLst/>
          </a:prstGeom>
        </p:spPr>
      </p:pic>
    </p:spTree>
    <p:extLst>
      <p:ext uri="{BB962C8B-B14F-4D97-AF65-F5344CB8AC3E}">
        <p14:creationId xmlns:p14="http://schemas.microsoft.com/office/powerpoint/2010/main" val="1300169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E80A-EAA5-EFFC-963C-C7395197C727}"/>
              </a:ext>
            </a:extLst>
          </p:cNvPr>
          <p:cNvSpPr>
            <a:spLocks noGrp="1"/>
          </p:cNvSpPr>
          <p:nvPr>
            <p:ph type="title"/>
          </p:nvPr>
        </p:nvSpPr>
        <p:spPr>
          <a:xfrm>
            <a:off x="761803" y="350196"/>
            <a:ext cx="4646904" cy="1624520"/>
          </a:xfrm>
        </p:spPr>
        <p:txBody>
          <a:bodyPr anchor="ctr">
            <a:normAutofit/>
          </a:bodyPr>
          <a:lstStyle/>
          <a:p>
            <a:r>
              <a:rPr lang="en-US" sz="2800" dirty="0"/>
              <a:t>Part 1: Findings - What the data indicates</a:t>
            </a:r>
          </a:p>
        </p:txBody>
      </p:sp>
      <p:sp>
        <p:nvSpPr>
          <p:cNvPr id="3" name="Content Placeholder 2">
            <a:extLst>
              <a:ext uri="{FF2B5EF4-FFF2-40B4-BE49-F238E27FC236}">
                <a16:creationId xmlns:a16="http://schemas.microsoft.com/office/drawing/2014/main" id="{B44D8628-AA45-B04B-7258-AEEA2E20B2E5}"/>
              </a:ext>
            </a:extLst>
          </p:cNvPr>
          <p:cNvSpPr>
            <a:spLocks noGrp="1"/>
          </p:cNvSpPr>
          <p:nvPr>
            <p:ph idx="1"/>
          </p:nvPr>
        </p:nvSpPr>
        <p:spPr>
          <a:xfrm>
            <a:off x="304800" y="1974716"/>
            <a:ext cx="5103907" cy="4381633"/>
          </a:xfrm>
        </p:spPr>
        <p:txBody>
          <a:bodyPr anchor="ctr">
            <a:normAutofit fontScale="92500"/>
          </a:bodyPr>
          <a:lstStyle/>
          <a:p>
            <a:pPr marL="0" marR="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Dividing the population to different age bands,</a:t>
            </a:r>
          </a:p>
          <a:p>
            <a:pPr marL="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71% of people between the ages of 18 – 30 are educated (high school to masters) while 69% of peoples between the ages of 51 – 64 are educated.</a:t>
            </a:r>
          </a:p>
          <a:p>
            <a:pPr marL="0" algn="just">
              <a:lnSpc>
                <a:spcPct val="107000"/>
              </a:lnSpc>
              <a:spcBef>
                <a:spcPts val="0"/>
              </a:spcBef>
              <a:spcAft>
                <a:spcPts val="800"/>
              </a:spcAf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30% of the individuals </a:t>
            </a:r>
            <a:r>
              <a:rPr lang="en-US" sz="2000" kern="100" dirty="0">
                <a:latin typeface="Calibri" panose="020F0502020204030204" pitchFamily="34" charset="0"/>
                <a:ea typeface="Calibri" panose="020F0502020204030204" pitchFamily="34" charset="0"/>
                <a:cs typeface="Times New Roman" panose="02020603050405020304" pitchFamily="18" charset="0"/>
              </a:rPr>
              <a:t>between the ages of 18 – 30 perceive they are being discriminated against.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b="1" kern="100" dirty="0">
                <a:latin typeface="Calibri" panose="020F0502020204030204" pitchFamily="34" charset="0"/>
                <a:ea typeface="Calibri" panose="020F0502020204030204" pitchFamily="34" charset="0"/>
                <a:cs typeface="Times New Roman" panose="02020603050405020304" pitchFamily="18" charset="0"/>
              </a:rPr>
              <a:t>This indicates a huge disparity in the community’s workforce.</a:t>
            </a:r>
          </a:p>
          <a:p>
            <a:pPr marL="0" marR="0" algn="just">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They </a:t>
            </a:r>
            <a:r>
              <a:rPr lang="en-US" sz="2000" b="1" kern="100" dirty="0">
                <a:latin typeface="Calibri" panose="020F0502020204030204" pitchFamily="34" charset="0"/>
                <a:ea typeface="Calibri" panose="020F0502020204030204" pitchFamily="34" charset="0"/>
                <a:cs typeface="Times New Roman" panose="02020603050405020304" pitchFamily="18" charset="0"/>
              </a:rPr>
              <a:t>may not be as experienced but are equally as educated.</a:t>
            </a: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ngled shot of pen on a graph">
            <a:extLst>
              <a:ext uri="{FF2B5EF4-FFF2-40B4-BE49-F238E27FC236}">
                <a16:creationId xmlns:a16="http://schemas.microsoft.com/office/drawing/2014/main" id="{B2DA9977-C51A-AAFE-FE8E-6CECC483C5D7}"/>
              </a:ext>
            </a:extLst>
          </p:cNvPr>
          <p:cNvPicPr>
            <a:picLocks noChangeAspect="1"/>
          </p:cNvPicPr>
          <p:nvPr/>
        </p:nvPicPr>
        <p:blipFill rotWithShape="1">
          <a:blip r:embed="rId2"/>
          <a:srcRect l="1567" r="39032" b="-2"/>
          <a:stretch/>
        </p:blipFill>
        <p:spPr>
          <a:xfrm>
            <a:off x="6096000" y="1"/>
            <a:ext cx="6102825" cy="6858000"/>
          </a:xfrm>
          <a:prstGeom prst="rect">
            <a:avLst/>
          </a:prstGeom>
        </p:spPr>
      </p:pic>
    </p:spTree>
    <p:extLst>
      <p:ext uri="{BB962C8B-B14F-4D97-AF65-F5344CB8AC3E}">
        <p14:creationId xmlns:p14="http://schemas.microsoft.com/office/powerpoint/2010/main" val="1011453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E80A-EAA5-EFFC-963C-C7395197C727}"/>
              </a:ext>
            </a:extLst>
          </p:cNvPr>
          <p:cNvSpPr>
            <a:spLocks noGrp="1"/>
          </p:cNvSpPr>
          <p:nvPr>
            <p:ph type="title"/>
          </p:nvPr>
        </p:nvSpPr>
        <p:spPr>
          <a:xfrm>
            <a:off x="761803" y="350196"/>
            <a:ext cx="4646904" cy="952131"/>
          </a:xfrm>
        </p:spPr>
        <p:txBody>
          <a:bodyPr anchor="ctr">
            <a:normAutofit/>
          </a:bodyPr>
          <a:lstStyle/>
          <a:p>
            <a:r>
              <a:rPr lang="en-US" sz="2800" dirty="0"/>
              <a:t>Part 2: Findings - What the data indicates</a:t>
            </a:r>
          </a:p>
        </p:txBody>
      </p:sp>
      <p:sp>
        <p:nvSpPr>
          <p:cNvPr id="3" name="Content Placeholder 2">
            <a:extLst>
              <a:ext uri="{FF2B5EF4-FFF2-40B4-BE49-F238E27FC236}">
                <a16:creationId xmlns:a16="http://schemas.microsoft.com/office/drawing/2014/main" id="{B44D8628-AA45-B04B-7258-AEEA2E20B2E5}"/>
              </a:ext>
            </a:extLst>
          </p:cNvPr>
          <p:cNvSpPr>
            <a:spLocks noGrp="1"/>
          </p:cNvSpPr>
          <p:nvPr>
            <p:ph idx="1"/>
          </p:nvPr>
        </p:nvSpPr>
        <p:spPr>
          <a:xfrm>
            <a:off x="304800" y="1302327"/>
            <a:ext cx="5103907" cy="5054023"/>
          </a:xfrm>
        </p:spPr>
        <p:txBody>
          <a:bodyPr anchor="ctr">
            <a:normAutofit/>
          </a:bodyPr>
          <a:lstStyle/>
          <a:p>
            <a:pPr marL="0" marR="0" algn="just">
              <a:lnSpc>
                <a:spcPct val="107000"/>
              </a:lnSpc>
              <a:spcBef>
                <a:spcPts val="0"/>
              </a:spcBef>
              <a:spcAft>
                <a:spcPts val="800"/>
              </a:spcAft>
            </a:pPr>
            <a:r>
              <a:rPr lang="en-US" sz="1400" kern="100" dirty="0">
                <a:latin typeface="Calibri" panose="020F0502020204030204" pitchFamily="34" charset="0"/>
                <a:ea typeface="Calibri" panose="020F0502020204030204" pitchFamily="34" charset="0"/>
                <a:cs typeface="Times New Roman" panose="02020603050405020304" pitchFamily="18" charset="0"/>
              </a:rPr>
              <a:t>According to the dataset, there is a huge disparity in employment rates by gender;</a:t>
            </a:r>
          </a:p>
          <a:p>
            <a:pPr marL="0" marR="0" algn="just">
              <a:lnSpc>
                <a:spcPct val="107000"/>
              </a:lnSpc>
              <a:spcBef>
                <a:spcPts val="0"/>
              </a:spcBef>
              <a:spcAft>
                <a:spcPts val="800"/>
              </a:spcAft>
            </a:pPr>
            <a:r>
              <a:rPr lang="en-US" sz="1400" kern="100" dirty="0">
                <a:latin typeface="Calibri" panose="020F0502020204030204" pitchFamily="34" charset="0"/>
                <a:ea typeface="Calibri" panose="020F0502020204030204" pitchFamily="34" charset="0"/>
                <a:cs typeface="Times New Roman" panose="02020603050405020304" pitchFamily="18" charset="0"/>
              </a:rPr>
              <a:t>72% of the female population have graduated high school, </a:t>
            </a:r>
            <a:r>
              <a:rPr lang="en-US" sz="1400" kern="100" dirty="0" err="1">
                <a:latin typeface="Calibri" panose="020F0502020204030204" pitchFamily="34" charset="0"/>
                <a:ea typeface="Calibri" panose="020F0502020204030204" pitchFamily="34" charset="0"/>
                <a:cs typeface="Times New Roman" panose="02020603050405020304" pitchFamily="18" charset="0"/>
              </a:rPr>
              <a:t>Bsc</a:t>
            </a:r>
            <a:r>
              <a:rPr lang="en-US" sz="1400" kern="100" dirty="0">
                <a:latin typeface="Calibri" panose="020F0502020204030204" pitchFamily="34" charset="0"/>
                <a:ea typeface="Calibri" panose="020F0502020204030204" pitchFamily="34" charset="0"/>
                <a:cs typeface="Times New Roman" panose="02020603050405020304" pitchFamily="18" charset="0"/>
              </a:rPr>
              <a:t> or </a:t>
            </a:r>
            <a:r>
              <a:rPr lang="en-US" sz="1400" kern="100" dirty="0" err="1">
                <a:latin typeface="Calibri" panose="020F0502020204030204" pitchFamily="34" charset="0"/>
                <a:ea typeface="Calibri" panose="020F0502020204030204" pitchFamily="34" charset="0"/>
                <a:cs typeface="Times New Roman" panose="02020603050405020304" pitchFamily="18" charset="0"/>
              </a:rPr>
              <a:t>Msc</a:t>
            </a:r>
            <a:r>
              <a:rPr lang="en-US" sz="1400" kern="100" dirty="0">
                <a:latin typeface="Calibri" panose="020F0502020204030204" pitchFamily="34" charset="0"/>
                <a:ea typeface="Calibri" panose="020F0502020204030204" pitchFamily="34" charset="0"/>
                <a:cs typeface="Times New Roman" panose="02020603050405020304" pitchFamily="18" charset="0"/>
              </a:rPr>
              <a:t>, while 71% and 72% of the male and non-binary population graduated high school and above.</a:t>
            </a:r>
          </a:p>
          <a:p>
            <a:pPr algn="just">
              <a:lnSpc>
                <a:spcPct val="107000"/>
              </a:lnSpc>
              <a:spcBef>
                <a:spcPts val="0"/>
              </a:spcBef>
              <a:spcAft>
                <a:spcPts val="800"/>
              </a:spcAft>
            </a:pPr>
            <a:r>
              <a:rPr lang="en-US" sz="1400" kern="100" dirty="0">
                <a:latin typeface="Calibri" panose="020F0502020204030204" pitchFamily="34" charset="0"/>
                <a:ea typeface="Calibri" panose="020F0502020204030204" pitchFamily="34" charset="0"/>
                <a:cs typeface="Times New Roman" panose="02020603050405020304" pitchFamily="18" charset="0"/>
              </a:rPr>
              <a:t>Only 25% of the female population is employed compared to 34% of the male and non-binary population that are gainfully employed.</a:t>
            </a:r>
          </a:p>
          <a:p>
            <a:pPr algn="just">
              <a:lnSpc>
                <a:spcPct val="107000"/>
              </a:lnSpc>
              <a:spcBef>
                <a:spcPts val="0"/>
              </a:spcBef>
              <a:spcAft>
                <a:spcPts val="800"/>
              </a:spcAft>
            </a:pPr>
            <a:r>
              <a:rPr lang="en-US" sz="1400" kern="100" dirty="0">
                <a:latin typeface="Calibri" panose="020F0502020204030204" pitchFamily="34" charset="0"/>
                <a:ea typeface="Calibri" panose="020F0502020204030204" pitchFamily="34" charset="0"/>
                <a:cs typeface="Times New Roman" panose="02020603050405020304" pitchFamily="18" charset="0"/>
              </a:rPr>
              <a:t>In the age band 18-30 with the lowest employment rate, 46% of them are female.</a:t>
            </a:r>
          </a:p>
          <a:p>
            <a:pPr marL="0" marR="0" algn="just">
              <a:lnSpc>
                <a:spcPct val="107000"/>
              </a:lnSpc>
              <a:spcBef>
                <a:spcPts val="0"/>
              </a:spcBef>
              <a:spcAft>
                <a:spcPts val="800"/>
              </a:spcAft>
            </a:pPr>
            <a:r>
              <a:rPr lang="en-US" sz="1400" kern="100" dirty="0">
                <a:latin typeface="Calibri" panose="020F0502020204030204" pitchFamily="34" charset="0"/>
                <a:ea typeface="Calibri" panose="020F0502020204030204" pitchFamily="34" charset="0"/>
                <a:cs typeface="Times New Roman" panose="02020603050405020304" pitchFamily="18" charset="0"/>
              </a:rPr>
              <a:t>It is noteworthy that employment rate is really low in this community with only 32% of the entire population employed. </a:t>
            </a:r>
          </a:p>
          <a:p>
            <a:pPr marL="0" marR="0" algn="just">
              <a:lnSpc>
                <a:spcPct val="107000"/>
              </a:lnSpc>
              <a:spcBef>
                <a:spcPts val="0"/>
              </a:spcBef>
              <a:spcAft>
                <a:spcPts val="800"/>
              </a:spcAft>
            </a:pPr>
            <a:endParaRPr lang="en-US" sz="14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ngled shot of pen on a graph">
            <a:extLst>
              <a:ext uri="{FF2B5EF4-FFF2-40B4-BE49-F238E27FC236}">
                <a16:creationId xmlns:a16="http://schemas.microsoft.com/office/drawing/2014/main" id="{B2DA9977-C51A-AAFE-FE8E-6CECC483C5D7}"/>
              </a:ext>
            </a:extLst>
          </p:cNvPr>
          <p:cNvPicPr>
            <a:picLocks noChangeAspect="1"/>
          </p:cNvPicPr>
          <p:nvPr/>
        </p:nvPicPr>
        <p:blipFill rotWithShape="1">
          <a:blip r:embed="rId2"/>
          <a:srcRect l="1567" r="39032" b="-2"/>
          <a:stretch/>
        </p:blipFill>
        <p:spPr>
          <a:xfrm>
            <a:off x="6096000" y="1"/>
            <a:ext cx="6102825" cy="6858000"/>
          </a:xfrm>
          <a:prstGeom prst="rect">
            <a:avLst/>
          </a:prstGeom>
        </p:spPr>
      </p:pic>
    </p:spTree>
    <p:extLst>
      <p:ext uri="{BB962C8B-B14F-4D97-AF65-F5344CB8AC3E}">
        <p14:creationId xmlns:p14="http://schemas.microsoft.com/office/powerpoint/2010/main" val="1583217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E80A-EAA5-EFFC-963C-C7395197C727}"/>
              </a:ext>
            </a:extLst>
          </p:cNvPr>
          <p:cNvSpPr>
            <a:spLocks noGrp="1"/>
          </p:cNvSpPr>
          <p:nvPr>
            <p:ph type="title"/>
          </p:nvPr>
        </p:nvSpPr>
        <p:spPr/>
        <p:txBody>
          <a:bodyPr>
            <a:normAutofit/>
          </a:bodyPr>
          <a:lstStyle/>
          <a:p>
            <a:r>
              <a:rPr lang="en-US" dirty="0"/>
              <a:t>Part 2: Findings - What the data indicates</a:t>
            </a:r>
          </a:p>
        </p:txBody>
      </p:sp>
      <p:sp>
        <p:nvSpPr>
          <p:cNvPr id="3" name="Content Placeholder 2">
            <a:extLst>
              <a:ext uri="{FF2B5EF4-FFF2-40B4-BE49-F238E27FC236}">
                <a16:creationId xmlns:a16="http://schemas.microsoft.com/office/drawing/2014/main" id="{B44D8628-AA45-B04B-7258-AEEA2E20B2E5}"/>
              </a:ext>
            </a:extLst>
          </p:cNvPr>
          <p:cNvSpPr>
            <a:spLocks noGrp="1"/>
          </p:cNvSpPr>
          <p:nvPr>
            <p:ph idx="1"/>
          </p:nvPr>
        </p:nvSpPr>
        <p:spPr/>
        <p:txBody>
          <a:bodyPr>
            <a:normAutofit/>
          </a:bodyPr>
          <a:lstStyle/>
          <a:p>
            <a:pPr marL="0" marR="0" indent="0" algn="just">
              <a:lnSpc>
                <a:spcPct val="107000"/>
              </a:lnSpc>
              <a:spcBef>
                <a:spcPts val="0"/>
              </a:spcBef>
              <a:spcAft>
                <a:spcPts val="800"/>
              </a:spcAft>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data also depicts that 39% of the population believe they’re discriminated against when looking for employment, while 30% perceive their unemployment as lack of opportunity.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algn="just">
              <a:lnSpc>
                <a:spcPct val="107000"/>
              </a:lnSpc>
              <a:spcBef>
                <a:spcPts val="0"/>
              </a:spcBef>
              <a:spcAft>
                <a:spcPts val="800"/>
              </a:spcAft>
            </a:pPr>
            <a:r>
              <a:rPr lang="en-US" sz="1800" kern="0" dirty="0">
                <a:effectLst/>
                <a:latin typeface="Calibri" panose="020F0502020204030204" pitchFamily="34" charset="0"/>
                <a:ea typeface="Calibri" panose="020F0502020204030204" pitchFamily="34" charset="0"/>
                <a:cs typeface="Calibri" panose="020F0502020204030204" pitchFamily="34" charset="0"/>
              </a:rPr>
              <a:t>Furthermore, 36% of the population perceive inaccessibility as the reason why they weren’t educated, while 32% agree it is financial reasons.</a:t>
            </a:r>
            <a:endParaRPr lang="en-US" sz="1800"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0" marR="0" algn="just">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spcAft>
                <a:spcPts val="800"/>
              </a:spcAft>
              <a:buFont typeface="Wingdings" panose="05000000000000000000" pitchFamily="2" charset="2"/>
              <a:buChar char="Ø"/>
            </a:pP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Data showing the courses studied [are they STEM courses or humanities] by the female gender and their marital status could assist in further analysis of this dataset. </a:t>
            </a:r>
          </a:p>
          <a:p>
            <a:pPr marL="57150" indent="-285750">
              <a:lnSpc>
                <a:spcPct val="107000"/>
              </a:lnSpc>
              <a:spcBef>
                <a:spcPts val="0"/>
              </a:spcBef>
              <a:spcAft>
                <a:spcPts val="800"/>
              </a:spcAft>
              <a:buFont typeface="Wingdings" panose="05000000000000000000" pitchFamily="2" charset="2"/>
              <a:buChar char="Ø"/>
            </a:pPr>
            <a:r>
              <a:rPr lang="en-US" sz="1800" b="1" kern="100" dirty="0">
                <a:latin typeface="Calibri" panose="020F0502020204030204" pitchFamily="34" charset="0"/>
                <a:ea typeface="Calibri" panose="020F0502020204030204" pitchFamily="34" charset="0"/>
                <a:cs typeface="Times New Roman" panose="02020603050405020304" pitchFamily="18" charset="0"/>
              </a:rPr>
              <a:t>Moreover, the type of businesses in the community in question, (for instance is the community close to crude oil exploration site, where certain types of skillsets are needed?) much consideration should be given to skillset needed by businesses in the community in question.</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a:lnSpc>
                <a:spcPct val="107000"/>
              </a:lnSpc>
              <a:spcBef>
                <a:spcPts val="0"/>
              </a:spcBef>
              <a:spcAft>
                <a:spcPts val="800"/>
              </a:spcAft>
            </a:pP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269717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E80A-EAA5-EFFC-963C-C7395197C727}"/>
              </a:ext>
            </a:extLst>
          </p:cNvPr>
          <p:cNvSpPr>
            <a:spLocks noGrp="1"/>
          </p:cNvSpPr>
          <p:nvPr>
            <p:ph type="title"/>
          </p:nvPr>
        </p:nvSpPr>
        <p:spPr/>
        <p:txBody>
          <a:bodyPr>
            <a:normAutofit/>
          </a:bodyPr>
          <a:lstStyle/>
          <a:p>
            <a:r>
              <a:rPr lang="en-US" dirty="0"/>
              <a:t>Part 2c: Ethical Considerations</a:t>
            </a:r>
          </a:p>
        </p:txBody>
      </p:sp>
      <p:sp>
        <p:nvSpPr>
          <p:cNvPr id="3" name="Content Placeholder 2">
            <a:extLst>
              <a:ext uri="{FF2B5EF4-FFF2-40B4-BE49-F238E27FC236}">
                <a16:creationId xmlns:a16="http://schemas.microsoft.com/office/drawing/2014/main" id="{B44D8628-AA45-B04B-7258-AEEA2E20B2E5}"/>
              </a:ext>
            </a:extLst>
          </p:cNvPr>
          <p:cNvSpPr>
            <a:spLocks noGrp="1"/>
          </p:cNvSpPr>
          <p:nvPr>
            <p:ph idx="1"/>
          </p:nvPr>
        </p:nvSpPr>
        <p:spPr/>
        <p:txBody>
          <a:bodyPr>
            <a:normAutofit/>
          </a:bodyPr>
          <a:lstStyle/>
          <a:p>
            <a:pPr marL="0" marR="0">
              <a:lnSpc>
                <a:spcPct val="107000"/>
              </a:lnSpc>
              <a:spcBef>
                <a:spcPts val="0"/>
              </a:spcBef>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Primary considerations encompass matters concerning privacy, confidentiality, consent for sensitive information, the risk of potential harm, cultural sensitivity and benefits to the community.</a:t>
            </a:r>
          </a:p>
          <a:p>
            <a:pPr marL="0" marR="0">
              <a:lnSpc>
                <a:spcPct val="107000"/>
              </a:lnSpc>
              <a:spcBef>
                <a:spcPts val="0"/>
              </a:spcBef>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Privacy and confidentiality emerge as crucial aspects during data collection and utilization for research, recognizing that individuals may be hesitant to have specific personal information disclosed or publicized.</a:t>
            </a:r>
          </a:p>
          <a:p>
            <a:pPr marL="0" marR="0">
              <a:lnSpc>
                <a:spcPct val="107000"/>
              </a:lnSpc>
              <a:spcBef>
                <a:spcPts val="0"/>
              </a:spcBef>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Privacy and confidentiality can be achieved by anonymizing data, obtaining informed consent from participants and adhering to data protection regulation.</a:t>
            </a:r>
          </a:p>
          <a:p>
            <a:pPr marL="0" marR="0">
              <a:lnSpc>
                <a:spcPct val="107000"/>
              </a:lnSpc>
              <a:spcBef>
                <a:spcPts val="0"/>
              </a:spcBef>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Findings from data collected should be used responsibly minimizing potential harm that could result from data analysis.</a:t>
            </a:r>
          </a:p>
          <a:p>
            <a:pPr marL="0" marR="0">
              <a:lnSpc>
                <a:spcPct val="107000"/>
              </a:lnSpc>
              <a:spcBef>
                <a:spcPts val="0"/>
              </a:spcBef>
              <a:spcAft>
                <a:spcPts val="800"/>
              </a:spcAft>
            </a:pPr>
            <a:r>
              <a:rPr lang="en-US" sz="1800" kern="100" dirty="0">
                <a:latin typeface="Calibri" panose="020F0502020204030204" pitchFamily="34" charset="0"/>
                <a:ea typeface="Calibri" panose="020F0502020204030204" pitchFamily="34" charset="0"/>
                <a:cs typeface="Times New Roman" panose="02020603050405020304" pitchFamily="18" charset="0"/>
              </a:rPr>
              <a:t>Considerations should be given to unique values, beliefs and practices of marginalized communities, data analysis should be approached with cultural sensitivity.</a:t>
            </a:r>
          </a:p>
          <a:p>
            <a:pPr marL="0" marR="0">
              <a:lnSpc>
                <a:spcPct val="107000"/>
              </a:lnSpc>
              <a:spcBef>
                <a:spcPts val="0"/>
              </a:spcBef>
              <a:spcAft>
                <a:spcPts val="800"/>
              </a:spcAft>
            </a:pPr>
            <a:endParaRPr lang="en-US" sz="1200" b="0" i="0" dirty="0">
              <a:solidFill>
                <a:srgbClr val="374151"/>
              </a:solidFill>
              <a:effectLst/>
              <a:latin typeface="Söhne"/>
            </a:endParaRPr>
          </a:p>
          <a:p>
            <a:pPr marL="0" marR="0">
              <a:lnSpc>
                <a:spcPct val="107000"/>
              </a:lnSpc>
              <a:spcBef>
                <a:spcPts val="0"/>
              </a:spcBef>
              <a:spcAft>
                <a:spcPts val="800"/>
              </a:spcAft>
            </a:pPr>
            <a:endParaRPr lang="en-US" sz="1800" kern="100" dirty="0">
              <a:solidFill>
                <a:srgbClr val="374151"/>
              </a:solidFill>
              <a:latin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4181100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78974-915B-2458-3B44-D704007AAE75}"/>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668894B1-78CC-D0A4-D35E-288349F3AA56}"/>
              </a:ext>
            </a:extLst>
          </p:cNvPr>
          <p:cNvSpPr>
            <a:spLocks noGrp="1"/>
          </p:cNvSpPr>
          <p:nvPr>
            <p:ph idx="1"/>
          </p:nvPr>
        </p:nvSpPr>
        <p:spPr/>
        <p:txBody>
          <a:bodyPr/>
          <a:lstStyle/>
          <a:p>
            <a:r>
              <a:rPr lang="en-US" dirty="0"/>
              <a:t>Executive Summary</a:t>
            </a:r>
          </a:p>
          <a:p>
            <a:r>
              <a:rPr lang="en-US" dirty="0"/>
              <a:t>The Basis of this analysis ( what are we trying to find out)</a:t>
            </a:r>
          </a:p>
          <a:p>
            <a:r>
              <a:rPr lang="en-US" dirty="0"/>
              <a:t>The data set provided</a:t>
            </a:r>
          </a:p>
          <a:p>
            <a:r>
              <a:rPr lang="en-US" dirty="0"/>
              <a:t>The Data analysis Process ( clean/transform/model/visualization)</a:t>
            </a:r>
          </a:p>
          <a:p>
            <a:r>
              <a:rPr lang="en-US" dirty="0"/>
              <a:t>The ETL Process</a:t>
            </a:r>
          </a:p>
          <a:p>
            <a:r>
              <a:rPr lang="en-US" dirty="0"/>
              <a:t>Visualization</a:t>
            </a:r>
          </a:p>
          <a:p>
            <a:r>
              <a:rPr lang="en-US" dirty="0"/>
              <a:t>Findings -What the data indicates</a:t>
            </a:r>
          </a:p>
          <a:p>
            <a:r>
              <a:rPr lang="en-US" dirty="0"/>
              <a:t>Recommendations (based on data and the questions asked)</a:t>
            </a:r>
          </a:p>
          <a:p>
            <a:endParaRPr lang="en-US" dirty="0"/>
          </a:p>
          <a:p>
            <a:endParaRPr lang="en-US" dirty="0"/>
          </a:p>
          <a:p>
            <a:endParaRPr lang="en-US" dirty="0"/>
          </a:p>
        </p:txBody>
      </p:sp>
    </p:spTree>
    <p:extLst>
      <p:ext uri="{BB962C8B-B14F-4D97-AF65-F5344CB8AC3E}">
        <p14:creationId xmlns:p14="http://schemas.microsoft.com/office/powerpoint/2010/main" val="340804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D2E2A-7859-DE11-2862-4D7A8D8AD37D}"/>
              </a:ext>
            </a:extLst>
          </p:cNvPr>
          <p:cNvSpPr>
            <a:spLocks noGrp="1"/>
          </p:cNvSpPr>
          <p:nvPr>
            <p:ph type="title"/>
          </p:nvPr>
        </p:nvSpPr>
        <p:spPr>
          <a:xfrm>
            <a:off x="838200" y="365126"/>
            <a:ext cx="10515600" cy="709592"/>
          </a:xfrm>
        </p:spPr>
        <p:txBody>
          <a:bodyPr/>
          <a:lstStyle/>
          <a:p>
            <a:r>
              <a:rPr lang="en-US" dirty="0"/>
              <a:t>Executive Summary</a:t>
            </a:r>
          </a:p>
        </p:txBody>
      </p:sp>
      <p:sp>
        <p:nvSpPr>
          <p:cNvPr id="3" name="Content Placeholder 2">
            <a:extLst>
              <a:ext uri="{FF2B5EF4-FFF2-40B4-BE49-F238E27FC236}">
                <a16:creationId xmlns:a16="http://schemas.microsoft.com/office/drawing/2014/main" id="{4A1B86FF-2D11-D7EE-0C87-215CAC5BD826}"/>
              </a:ext>
            </a:extLst>
          </p:cNvPr>
          <p:cNvSpPr>
            <a:spLocks noGrp="1"/>
          </p:cNvSpPr>
          <p:nvPr>
            <p:ph idx="1"/>
          </p:nvPr>
        </p:nvSpPr>
        <p:spPr/>
        <p:txBody>
          <a:bodyPr/>
          <a:lstStyle/>
          <a:p>
            <a:r>
              <a:rPr lang="en-US" dirty="0"/>
              <a:t>The essence of the data analysis</a:t>
            </a:r>
          </a:p>
          <a:p>
            <a:r>
              <a:rPr lang="en-US" dirty="0"/>
              <a:t>Datasets provided</a:t>
            </a:r>
          </a:p>
          <a:p>
            <a:r>
              <a:rPr lang="en-US" dirty="0"/>
              <a:t>Your methodology</a:t>
            </a:r>
          </a:p>
          <a:p>
            <a:r>
              <a:rPr lang="en-US" dirty="0"/>
              <a:t>Your findings</a:t>
            </a:r>
          </a:p>
        </p:txBody>
      </p:sp>
    </p:spTree>
    <p:extLst>
      <p:ext uri="{BB962C8B-B14F-4D97-AF65-F5344CB8AC3E}">
        <p14:creationId xmlns:p14="http://schemas.microsoft.com/office/powerpoint/2010/main" val="55102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3E80A-EAA5-EFFC-963C-C7395197C727}"/>
              </a:ext>
            </a:extLst>
          </p:cNvPr>
          <p:cNvSpPr>
            <a:spLocks noGrp="1"/>
          </p:cNvSpPr>
          <p:nvPr>
            <p:ph type="title"/>
          </p:nvPr>
        </p:nvSpPr>
        <p:spPr>
          <a:xfrm>
            <a:off x="761803" y="350196"/>
            <a:ext cx="4646904" cy="1624520"/>
          </a:xfrm>
        </p:spPr>
        <p:txBody>
          <a:bodyPr anchor="ctr">
            <a:normAutofit/>
          </a:bodyPr>
          <a:lstStyle/>
          <a:p>
            <a:r>
              <a:rPr lang="en-US" sz="2800"/>
              <a:t>The Basis of this analysis ( what are we trying to find out)</a:t>
            </a:r>
            <a:br>
              <a:rPr lang="en-US" sz="2800"/>
            </a:br>
            <a:endParaRPr lang="en-US" sz="2800"/>
          </a:p>
        </p:txBody>
      </p:sp>
      <p:sp>
        <p:nvSpPr>
          <p:cNvPr id="3" name="Content Placeholder 2">
            <a:extLst>
              <a:ext uri="{FF2B5EF4-FFF2-40B4-BE49-F238E27FC236}">
                <a16:creationId xmlns:a16="http://schemas.microsoft.com/office/drawing/2014/main" id="{B44D8628-AA45-B04B-7258-AEEA2E20B2E5}"/>
              </a:ext>
            </a:extLst>
          </p:cNvPr>
          <p:cNvSpPr>
            <a:spLocks noGrp="1"/>
          </p:cNvSpPr>
          <p:nvPr>
            <p:ph idx="1"/>
          </p:nvPr>
        </p:nvSpPr>
        <p:spPr>
          <a:xfrm>
            <a:off x="304800" y="2324912"/>
            <a:ext cx="5103907" cy="4031437"/>
          </a:xfrm>
        </p:spPr>
        <p:txBody>
          <a:bodyPr anchor="ctr">
            <a:normAutofit/>
          </a:bodyPr>
          <a:lstStyle/>
          <a:p>
            <a:pPr algn="just"/>
            <a:r>
              <a:rPr lang="en-US" sz="1900" kern="100" dirty="0">
                <a:effectLst/>
                <a:latin typeface="Calibri" panose="020F0502020204030204" pitchFamily="34" charset="0"/>
                <a:ea typeface="Calibri" panose="020F0502020204030204" pitchFamily="34" charset="0"/>
                <a:cs typeface="Calibri" panose="020F0502020204030204" pitchFamily="34" charset="0"/>
              </a:rPr>
              <a:t>The analysis of the IIDB dataset </a:t>
            </a:r>
            <a:r>
              <a:rPr lang="en-US" sz="1900" kern="100" dirty="0">
                <a:latin typeface="Calibri" panose="020F0502020204030204" pitchFamily="34" charset="0"/>
                <a:ea typeface="Calibri" panose="020F0502020204030204" pitchFamily="34" charset="0"/>
                <a:cs typeface="Calibri" panose="020F0502020204030204" pitchFamily="34" charset="0"/>
              </a:rPr>
              <a:t>about a minority community, using variables such as Age, Income, Gender, Employment status, Educational level, Perceived barriers to education and employment, has raised certain questions about the income inequality amongst gender with same academic qualification</a:t>
            </a:r>
            <a:r>
              <a:rPr lang="en-US" sz="1900" kern="100" dirty="0">
                <a:effectLst/>
                <a:latin typeface="Calibri" panose="020F0502020204030204" pitchFamily="34" charset="0"/>
                <a:ea typeface="Calibri" panose="020F0502020204030204" pitchFamily="34" charset="0"/>
                <a:cs typeface="Calibri" panose="020F0502020204030204" pitchFamily="34" charset="0"/>
              </a:rPr>
              <a:t>. </a:t>
            </a:r>
            <a:endParaRPr lang="en-CA" sz="19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900" kern="0" dirty="0">
                <a:effectLst/>
                <a:latin typeface="Calibri" panose="020F0502020204030204" pitchFamily="34" charset="0"/>
                <a:ea typeface="Calibri" panose="020F0502020204030204" pitchFamily="34" charset="0"/>
                <a:cs typeface="Calibri" panose="020F0502020204030204" pitchFamily="34" charset="0"/>
              </a:rPr>
              <a:t>Analyzing the</a:t>
            </a:r>
            <a:r>
              <a:rPr lang="en-US" sz="1900" kern="100" dirty="0">
                <a:latin typeface="Calibri" panose="020F0502020204030204" pitchFamily="34" charset="0"/>
                <a:ea typeface="Calibri" panose="020F0502020204030204" pitchFamily="34" charset="0"/>
                <a:cs typeface="Calibri" panose="020F0502020204030204" pitchFamily="34" charset="0"/>
              </a:rPr>
              <a:t>se </a:t>
            </a:r>
            <a:r>
              <a:rPr lang="en-US" sz="1900" kern="100" dirty="0">
                <a:effectLst/>
                <a:latin typeface="Calibri" panose="020F0502020204030204" pitchFamily="34" charset="0"/>
                <a:ea typeface="Calibri" panose="020F0502020204030204" pitchFamily="34" charset="0"/>
                <a:cs typeface="Calibri" panose="020F0502020204030204" pitchFamily="34" charset="0"/>
              </a:rPr>
              <a:t>dataset will also create awareness on gender </a:t>
            </a:r>
            <a:r>
              <a:rPr lang="en-US" sz="1900" kern="100" dirty="0">
                <a:latin typeface="Calibri" panose="020F0502020204030204" pitchFamily="34" charset="0"/>
                <a:ea typeface="Calibri" panose="020F0502020204030204" pitchFamily="34" charset="0"/>
                <a:cs typeface="Calibri" panose="020F0502020204030204" pitchFamily="34" charset="0"/>
              </a:rPr>
              <a:t>and </a:t>
            </a:r>
            <a:r>
              <a:rPr lang="en-US" sz="1900" kern="100" dirty="0">
                <a:effectLst/>
                <a:latin typeface="Calibri" panose="020F0502020204030204" pitchFamily="34" charset="0"/>
                <a:ea typeface="Calibri" panose="020F0502020204030204" pitchFamily="34" charset="0"/>
                <a:cs typeface="Calibri" panose="020F0502020204030204" pitchFamily="34" charset="0"/>
              </a:rPr>
              <a:t>age inequality to employment</a:t>
            </a:r>
            <a:r>
              <a:rPr lang="en-US" sz="1900" kern="100" dirty="0">
                <a:latin typeface="Calibri" panose="020F0502020204030204" pitchFamily="34" charset="0"/>
                <a:ea typeface="Calibri" panose="020F0502020204030204" pitchFamily="34" charset="0"/>
                <a:cs typeface="Calibri" panose="020F0502020204030204" pitchFamily="34" charset="0"/>
              </a:rPr>
              <a:t>. Also, analyzes the effect of the level of education on employment using the dataset.</a:t>
            </a:r>
            <a:endParaRPr lang="en-US" sz="1900" dirty="0"/>
          </a:p>
        </p:txBody>
      </p:sp>
      <p:pic>
        <p:nvPicPr>
          <p:cNvPr id="5" name="Picture 4" descr="Angled shot of pen on a graph">
            <a:extLst>
              <a:ext uri="{FF2B5EF4-FFF2-40B4-BE49-F238E27FC236}">
                <a16:creationId xmlns:a16="http://schemas.microsoft.com/office/drawing/2014/main" id="{B2DA9977-C51A-AAFE-FE8E-6CECC483C5D7}"/>
              </a:ext>
            </a:extLst>
          </p:cNvPr>
          <p:cNvPicPr>
            <a:picLocks noChangeAspect="1"/>
          </p:cNvPicPr>
          <p:nvPr/>
        </p:nvPicPr>
        <p:blipFill rotWithShape="1">
          <a:blip r:embed="rId2"/>
          <a:srcRect l="1567" r="39032" b="-2"/>
          <a:stretch/>
        </p:blipFill>
        <p:spPr>
          <a:xfrm>
            <a:off x="6096000" y="1"/>
            <a:ext cx="6102825" cy="6858000"/>
          </a:xfrm>
          <a:prstGeom prst="rect">
            <a:avLst/>
          </a:prstGeom>
        </p:spPr>
      </p:pic>
    </p:spTree>
    <p:extLst>
      <p:ext uri="{BB962C8B-B14F-4D97-AF65-F5344CB8AC3E}">
        <p14:creationId xmlns:p14="http://schemas.microsoft.com/office/powerpoint/2010/main" val="333097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693E80A-EAA5-EFFC-963C-C7395197C727}"/>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a:solidFill>
                  <a:schemeClr val="tx1"/>
                </a:solidFill>
                <a:latin typeface="+mj-lt"/>
                <a:ea typeface="+mj-ea"/>
                <a:cs typeface="+mj-cs"/>
              </a:rPr>
              <a:t>The data set provided</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FD54FFEF-FDA2-6043-F37D-D1B54EA47723}"/>
              </a:ext>
            </a:extLst>
          </p:cNvPr>
          <p:cNvGraphicFramePr>
            <a:graphicFrameLocks noGrp="1"/>
          </p:cNvGraphicFramePr>
          <p:nvPr>
            <p:ph idx="1"/>
            <p:extLst>
              <p:ext uri="{D42A27DB-BD31-4B8C-83A1-F6EECF244321}">
                <p14:modId xmlns:p14="http://schemas.microsoft.com/office/powerpoint/2010/main" val="4161173416"/>
              </p:ext>
            </p:extLst>
          </p:nvPr>
        </p:nvGraphicFramePr>
        <p:xfrm>
          <a:off x="5414356" y="1664916"/>
          <a:ext cx="6408840" cy="3376930"/>
        </p:xfrm>
        <a:graphic>
          <a:graphicData uri="http://schemas.openxmlformats.org/drawingml/2006/table">
            <a:tbl>
              <a:tblPr firstRow="1" bandRow="1">
                <a:solidFill>
                  <a:schemeClr val="tx1">
                    <a:lumMod val="75000"/>
                    <a:lumOff val="25000"/>
                  </a:schemeClr>
                </a:solidFill>
              </a:tblPr>
              <a:tblGrid>
                <a:gridCol w="194561">
                  <a:extLst>
                    <a:ext uri="{9D8B030D-6E8A-4147-A177-3AD203B41FA5}">
                      <a16:colId xmlns:a16="http://schemas.microsoft.com/office/drawing/2014/main" val="28035958"/>
                    </a:ext>
                  </a:extLst>
                </a:gridCol>
                <a:gridCol w="267880">
                  <a:extLst>
                    <a:ext uri="{9D8B030D-6E8A-4147-A177-3AD203B41FA5}">
                      <a16:colId xmlns:a16="http://schemas.microsoft.com/office/drawing/2014/main" val="3766912325"/>
                    </a:ext>
                  </a:extLst>
                </a:gridCol>
                <a:gridCol w="427014">
                  <a:extLst>
                    <a:ext uri="{9D8B030D-6E8A-4147-A177-3AD203B41FA5}">
                      <a16:colId xmlns:a16="http://schemas.microsoft.com/office/drawing/2014/main" val="3487886465"/>
                    </a:ext>
                  </a:extLst>
                </a:gridCol>
                <a:gridCol w="821934">
                  <a:extLst>
                    <a:ext uri="{9D8B030D-6E8A-4147-A177-3AD203B41FA5}">
                      <a16:colId xmlns:a16="http://schemas.microsoft.com/office/drawing/2014/main" val="3323576207"/>
                    </a:ext>
                  </a:extLst>
                </a:gridCol>
                <a:gridCol w="992733">
                  <a:extLst>
                    <a:ext uri="{9D8B030D-6E8A-4147-A177-3AD203B41FA5}">
                      <a16:colId xmlns:a16="http://schemas.microsoft.com/office/drawing/2014/main" val="4051498648"/>
                    </a:ext>
                  </a:extLst>
                </a:gridCol>
                <a:gridCol w="427014">
                  <a:extLst>
                    <a:ext uri="{9D8B030D-6E8A-4147-A177-3AD203B41FA5}">
                      <a16:colId xmlns:a16="http://schemas.microsoft.com/office/drawing/2014/main" val="2010407142"/>
                    </a:ext>
                  </a:extLst>
                </a:gridCol>
                <a:gridCol w="1577614">
                  <a:extLst>
                    <a:ext uri="{9D8B030D-6E8A-4147-A177-3AD203B41FA5}">
                      <a16:colId xmlns:a16="http://schemas.microsoft.com/office/drawing/2014/main" val="2987116894"/>
                    </a:ext>
                  </a:extLst>
                </a:gridCol>
                <a:gridCol w="1700090">
                  <a:extLst>
                    <a:ext uri="{9D8B030D-6E8A-4147-A177-3AD203B41FA5}">
                      <a16:colId xmlns:a16="http://schemas.microsoft.com/office/drawing/2014/main" val="3804286914"/>
                    </a:ext>
                  </a:extLst>
                </a:gridCol>
              </a:tblGrid>
              <a:tr h="228754">
                <a:tc>
                  <a:txBody>
                    <a:bodyPr/>
                    <a:lstStyle/>
                    <a:p>
                      <a:pPr algn="l" fontAlgn="b"/>
                      <a:r>
                        <a:rPr lang="en-US" sz="800" b="1" i="0" u="none" strike="noStrike" cap="none" spc="0">
                          <a:solidFill>
                            <a:schemeClr val="bg1"/>
                          </a:solidFill>
                          <a:effectLst/>
                          <a:latin typeface="Calibri" panose="020F0502020204030204" pitchFamily="34" charset="0"/>
                        </a:rPr>
                        <a:t>ID</a:t>
                      </a:r>
                    </a:p>
                  </a:txBody>
                  <a:tcPr marL="33593" marR="4999" marT="9598" marB="71985"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l" fontAlgn="b"/>
                      <a:r>
                        <a:rPr lang="en-US" sz="800" b="1" i="0" u="none" strike="noStrike" cap="none" spc="0">
                          <a:solidFill>
                            <a:schemeClr val="bg1"/>
                          </a:solidFill>
                          <a:effectLst/>
                          <a:latin typeface="Calibri" panose="020F0502020204030204" pitchFamily="34" charset="0"/>
                        </a:rPr>
                        <a:t>Age</a:t>
                      </a:r>
                    </a:p>
                  </a:txBody>
                  <a:tcPr marL="33593" marR="4999" marT="9598" marB="71985"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l" fontAlgn="b"/>
                      <a:r>
                        <a:rPr lang="en-US" sz="800" b="1" i="0" u="none" strike="noStrike" cap="none" spc="0">
                          <a:solidFill>
                            <a:schemeClr val="bg1"/>
                          </a:solidFill>
                          <a:effectLst/>
                          <a:latin typeface="Calibri" panose="020F0502020204030204" pitchFamily="34" charset="0"/>
                        </a:rPr>
                        <a:t>Gender</a:t>
                      </a:r>
                    </a:p>
                  </a:txBody>
                  <a:tcPr marL="33593" marR="4999" marT="9598" marB="71985"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l" fontAlgn="b"/>
                      <a:r>
                        <a:rPr lang="en-US" sz="800" b="1" i="0" u="none" strike="noStrike" cap="none" spc="0">
                          <a:solidFill>
                            <a:schemeClr val="bg1"/>
                          </a:solidFill>
                          <a:effectLst/>
                          <a:latin typeface="Calibri" panose="020F0502020204030204" pitchFamily="34" charset="0"/>
                        </a:rPr>
                        <a:t>Education_Level</a:t>
                      </a:r>
                    </a:p>
                  </a:txBody>
                  <a:tcPr marL="33593" marR="4999" marT="9598" marB="71985"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l" fontAlgn="b"/>
                      <a:r>
                        <a:rPr lang="en-US" sz="800" b="1" i="0" u="none" strike="noStrike" cap="none" spc="0">
                          <a:solidFill>
                            <a:schemeClr val="bg1"/>
                          </a:solidFill>
                          <a:effectLst/>
                          <a:latin typeface="Calibri" panose="020F0502020204030204" pitchFamily="34" charset="0"/>
                        </a:rPr>
                        <a:t>Employment_Status</a:t>
                      </a:r>
                    </a:p>
                  </a:txBody>
                  <a:tcPr marL="33593" marR="4999" marT="9598" marB="71985"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l" fontAlgn="b"/>
                      <a:r>
                        <a:rPr lang="en-US" sz="800" b="1" i="0" u="none" strike="noStrike" cap="none" spc="0">
                          <a:solidFill>
                            <a:schemeClr val="bg1"/>
                          </a:solidFill>
                          <a:effectLst/>
                          <a:latin typeface="Calibri" panose="020F0502020204030204" pitchFamily="34" charset="0"/>
                        </a:rPr>
                        <a:t>Income</a:t>
                      </a:r>
                    </a:p>
                  </a:txBody>
                  <a:tcPr marL="33593" marR="4999" marT="9598" marB="71985"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l" fontAlgn="b"/>
                      <a:r>
                        <a:rPr lang="en-US" sz="800" b="1" i="0" u="none" strike="noStrike" cap="none" spc="0">
                          <a:solidFill>
                            <a:schemeClr val="bg1"/>
                          </a:solidFill>
                          <a:effectLst/>
                          <a:latin typeface="Calibri" panose="020F0502020204030204" pitchFamily="34" charset="0"/>
                        </a:rPr>
                        <a:t>Perceived_Barriers_to_Education</a:t>
                      </a:r>
                    </a:p>
                  </a:txBody>
                  <a:tcPr marL="33593" marR="4999" marT="9598" marB="71985" anchor="b">
                    <a:lnL w="12700" cmpd="sng">
                      <a:noFill/>
                    </a:lnL>
                    <a:lnR w="12700" cmpd="sng">
                      <a:noFill/>
                    </a:lnR>
                    <a:lnT w="9525" cap="flat" cmpd="sng" algn="ctr">
                      <a:noFill/>
                      <a:prstDash val="solid"/>
                    </a:lnT>
                    <a:lnB w="38100" cmpd="sng">
                      <a:noFill/>
                    </a:lnB>
                    <a:solidFill>
                      <a:schemeClr val="tx1">
                        <a:lumMod val="75000"/>
                        <a:lumOff val="25000"/>
                      </a:schemeClr>
                    </a:solidFill>
                  </a:tcPr>
                </a:tc>
                <a:tc>
                  <a:txBody>
                    <a:bodyPr/>
                    <a:lstStyle/>
                    <a:p>
                      <a:pPr algn="l" fontAlgn="b"/>
                      <a:r>
                        <a:rPr lang="en-US" sz="800" b="1" i="0" u="none" strike="noStrike" cap="none" spc="0">
                          <a:solidFill>
                            <a:schemeClr val="bg1"/>
                          </a:solidFill>
                          <a:effectLst/>
                          <a:latin typeface="Calibri" panose="020F0502020204030204" pitchFamily="34" charset="0"/>
                        </a:rPr>
                        <a:t>Perceived_Barriers_to_Employment</a:t>
                      </a:r>
                    </a:p>
                  </a:txBody>
                  <a:tcPr marL="33593" marR="4999" marT="9598" marB="71985" anchor="b">
                    <a:lnL w="12700" cmpd="sng">
                      <a:noFill/>
                    </a:lnL>
                    <a:lnR w="12700" cmpd="sng">
                      <a:noFill/>
                    </a:lnR>
                    <a:lnT w="9525" cap="flat" cmpd="sng" algn="ctr">
                      <a:noFill/>
                      <a:prstDash val="solid"/>
                    </a:lnT>
                    <a:lnB w="38100" cmpd="sng">
                      <a:noFill/>
                    </a:lnB>
                    <a:solidFill>
                      <a:schemeClr val="tx1">
                        <a:lumMod val="75000"/>
                        <a:lumOff val="25000"/>
                      </a:schemeClr>
                    </a:solidFill>
                  </a:tcPr>
                </a:tc>
                <a:extLst>
                  <a:ext uri="{0D108BD9-81ED-4DB2-BD59-A6C34878D82A}">
                    <a16:rowId xmlns:a16="http://schemas.microsoft.com/office/drawing/2014/main" val="3491061080"/>
                  </a:ext>
                </a:extLst>
              </a:tr>
              <a:tr h="196761">
                <a:tc>
                  <a:txBody>
                    <a:bodyPr/>
                    <a:lstStyle/>
                    <a:p>
                      <a:pPr algn="r" fontAlgn="b"/>
                      <a:r>
                        <a:rPr lang="en-US" sz="600" b="0" i="0" u="none" strike="noStrike" cap="none" spc="0">
                          <a:solidFill>
                            <a:schemeClr val="bg1"/>
                          </a:solidFill>
                          <a:effectLst/>
                          <a:latin typeface="Calibri" panose="020F0502020204030204" pitchFamily="34" charset="0"/>
                        </a:rPr>
                        <a:t>1</a:t>
                      </a:r>
                    </a:p>
                  </a:txBody>
                  <a:tcPr marL="33593" marR="4999" marT="9598" marB="71985" anchor="b">
                    <a:lnL w="12700" cap="flat" cmpd="sng" algn="ctr">
                      <a:solidFill>
                        <a:schemeClr val="bg1"/>
                      </a:solid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r" fontAlgn="b"/>
                      <a:r>
                        <a:rPr lang="en-US" sz="600" b="0" i="0" u="none" strike="noStrike" cap="none" spc="0">
                          <a:solidFill>
                            <a:schemeClr val="bg1"/>
                          </a:solidFill>
                          <a:effectLst/>
                          <a:latin typeface="Calibri" panose="020F0502020204030204" pitchFamily="34" charset="0"/>
                        </a:rPr>
                        <a:t>42</a:t>
                      </a:r>
                    </a:p>
                  </a:txBody>
                  <a:tcPr marL="33593" marR="4999" marT="9598" marB="71985" anchor="b">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Non-Binary</a:t>
                      </a:r>
                    </a:p>
                  </a:txBody>
                  <a:tcPr marL="33593" marR="4999" marT="9598" marB="71985" anchor="b">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Student</a:t>
                      </a:r>
                    </a:p>
                  </a:txBody>
                  <a:tcPr marL="33593" marR="4999" marT="9598" marB="71985" anchor="b">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r" fontAlgn="b"/>
                      <a:r>
                        <a:rPr lang="en-US" sz="600" b="0" i="0" u="none" strike="noStrike" cap="none" spc="0">
                          <a:solidFill>
                            <a:schemeClr val="bg1"/>
                          </a:solidFill>
                          <a:effectLst/>
                          <a:latin typeface="Calibri" panose="020F0502020204030204" pitchFamily="34" charset="0"/>
                        </a:rPr>
                        <a:t>0</a:t>
                      </a:r>
                    </a:p>
                  </a:txBody>
                  <a:tcPr marL="33593" marR="4999" marT="9598" marB="71985" anchor="b">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Accessibility</a:t>
                      </a:r>
                    </a:p>
                  </a:txBody>
                  <a:tcPr marL="33593" marR="4999" marT="9598" marB="71985" anchor="b">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38100" cmpd="sng">
                      <a:noFill/>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085082408"/>
                  </a:ext>
                </a:extLst>
              </a:tr>
              <a:tr h="196761">
                <a:tc>
                  <a:txBody>
                    <a:bodyPr/>
                    <a:lstStyle/>
                    <a:p>
                      <a:pPr algn="r" fontAlgn="b"/>
                      <a:r>
                        <a:rPr lang="en-US" sz="600" b="0" i="0" u="none" strike="noStrike" cap="none" spc="0">
                          <a:solidFill>
                            <a:schemeClr val="bg1"/>
                          </a:solidFill>
                          <a:effectLst/>
                          <a:latin typeface="Calibri" panose="020F0502020204030204" pitchFamily="34" charset="0"/>
                        </a:rPr>
                        <a:t>2</a:t>
                      </a:r>
                    </a:p>
                  </a:txBody>
                  <a:tcPr marL="33593" marR="4999" marT="9598" marB="71985"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US" sz="600" b="0" i="0" u="none" strike="noStrike" cap="none" spc="0">
                          <a:solidFill>
                            <a:schemeClr val="bg1"/>
                          </a:solidFill>
                          <a:effectLst/>
                          <a:latin typeface="Calibri" panose="020F0502020204030204" pitchFamily="34" charset="0"/>
                        </a:rPr>
                        <a:t>44</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Female</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Master's</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Student</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US" sz="600" b="0" i="0" u="none" strike="noStrike" cap="none" spc="0">
                          <a:solidFill>
                            <a:schemeClr val="bg1"/>
                          </a:solidFill>
                          <a:effectLst/>
                          <a:latin typeface="Calibri" panose="020F0502020204030204" pitchFamily="34" charset="0"/>
                        </a:rPr>
                        <a:t>20000</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Financial</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167042381"/>
                  </a:ext>
                </a:extLst>
              </a:tr>
              <a:tr h="196761">
                <a:tc>
                  <a:txBody>
                    <a:bodyPr/>
                    <a:lstStyle/>
                    <a:p>
                      <a:pPr algn="r" fontAlgn="b"/>
                      <a:r>
                        <a:rPr lang="en-US" sz="600" b="0" i="0" u="none" strike="noStrike" cap="none" spc="0">
                          <a:solidFill>
                            <a:schemeClr val="bg1"/>
                          </a:solidFill>
                          <a:effectLst/>
                          <a:latin typeface="Calibri" panose="020F0502020204030204" pitchFamily="34" charset="0"/>
                        </a:rPr>
                        <a:t>3</a:t>
                      </a:r>
                    </a:p>
                  </a:txBody>
                  <a:tcPr marL="33593" marR="4999" marT="9598" marB="71985" anchor="b">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US" sz="600" b="0" i="0" u="none" strike="noStrike" cap="none" spc="0">
                          <a:solidFill>
                            <a:schemeClr val="bg1"/>
                          </a:solidFill>
                          <a:effectLst/>
                          <a:latin typeface="Calibri" panose="020F0502020204030204" pitchFamily="34" charset="0"/>
                        </a:rPr>
                        <a:t>20</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Female</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Student</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US" sz="600" b="0" i="0" u="none" strike="noStrike" cap="none" spc="0">
                          <a:solidFill>
                            <a:schemeClr val="bg1"/>
                          </a:solidFill>
                          <a:effectLst/>
                          <a:latin typeface="Calibri" panose="020F0502020204030204" pitchFamily="34" charset="0"/>
                        </a:rPr>
                        <a:t>100000</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Accessibility</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Lack of Opportunities</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568820050"/>
                  </a:ext>
                </a:extLst>
              </a:tr>
              <a:tr h="196761">
                <a:tc>
                  <a:txBody>
                    <a:bodyPr/>
                    <a:lstStyle/>
                    <a:p>
                      <a:pPr algn="r" fontAlgn="b"/>
                      <a:r>
                        <a:rPr lang="en-US" sz="600" b="0" i="0" u="none" strike="noStrike" cap="none" spc="0">
                          <a:solidFill>
                            <a:schemeClr val="bg1"/>
                          </a:solidFill>
                          <a:effectLst/>
                          <a:latin typeface="Calibri" panose="020F0502020204030204" pitchFamily="34" charset="0"/>
                        </a:rPr>
                        <a:t>4</a:t>
                      </a:r>
                    </a:p>
                  </a:txBody>
                  <a:tcPr marL="33593" marR="4999" marT="9598" marB="71985"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US" sz="600" b="0" i="0" u="none" strike="noStrike" cap="none" spc="0">
                          <a:solidFill>
                            <a:schemeClr val="bg1"/>
                          </a:solidFill>
                          <a:effectLst/>
                          <a:latin typeface="Calibri" panose="020F0502020204030204" pitchFamily="34" charset="0"/>
                        </a:rPr>
                        <a:t>34</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Male</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Student</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US" sz="600" b="0" i="0" u="none" strike="noStrike" cap="none" spc="0">
                          <a:solidFill>
                            <a:schemeClr val="bg1"/>
                          </a:solidFill>
                          <a:effectLst/>
                          <a:latin typeface="Calibri" panose="020F0502020204030204" pitchFamily="34" charset="0"/>
                        </a:rPr>
                        <a:t>20000</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Accessibility</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864579723"/>
                  </a:ext>
                </a:extLst>
              </a:tr>
              <a:tr h="196761">
                <a:tc>
                  <a:txBody>
                    <a:bodyPr/>
                    <a:lstStyle/>
                    <a:p>
                      <a:pPr algn="r" fontAlgn="b"/>
                      <a:r>
                        <a:rPr lang="en-US" sz="600" b="0" i="0" u="none" strike="noStrike" cap="none" spc="0">
                          <a:solidFill>
                            <a:schemeClr val="bg1"/>
                          </a:solidFill>
                          <a:effectLst/>
                          <a:latin typeface="Calibri" panose="020F0502020204030204" pitchFamily="34" charset="0"/>
                        </a:rPr>
                        <a:t>5</a:t>
                      </a:r>
                    </a:p>
                  </a:txBody>
                  <a:tcPr marL="33593" marR="4999" marT="9598" marB="71985" anchor="b">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US" sz="600" b="0" i="0" u="none" strike="noStrike" cap="none" spc="0">
                          <a:solidFill>
                            <a:schemeClr val="bg1"/>
                          </a:solidFill>
                          <a:effectLst/>
                          <a:latin typeface="Calibri" panose="020F0502020204030204" pitchFamily="34" charset="0"/>
                        </a:rPr>
                        <a:t>50</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Male</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Master's</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Unemployed</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US" sz="600" b="0" i="0" u="none" strike="noStrike" cap="none" spc="0">
                          <a:solidFill>
                            <a:schemeClr val="bg1"/>
                          </a:solidFill>
                          <a:effectLst/>
                          <a:latin typeface="Calibri" panose="020F0502020204030204" pitchFamily="34" charset="0"/>
                        </a:rPr>
                        <a:t>0</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Financial</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Discrimination</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3353778097"/>
                  </a:ext>
                </a:extLst>
              </a:tr>
              <a:tr h="196761">
                <a:tc>
                  <a:txBody>
                    <a:bodyPr/>
                    <a:lstStyle/>
                    <a:p>
                      <a:pPr algn="r" fontAlgn="b"/>
                      <a:r>
                        <a:rPr lang="en-US" sz="600" b="0" i="0" u="none" strike="noStrike" cap="none" spc="0">
                          <a:solidFill>
                            <a:schemeClr val="bg1"/>
                          </a:solidFill>
                          <a:effectLst/>
                          <a:latin typeface="Calibri" panose="020F0502020204030204" pitchFamily="34" charset="0"/>
                        </a:rPr>
                        <a:t>6</a:t>
                      </a:r>
                    </a:p>
                  </a:txBody>
                  <a:tcPr marL="33593" marR="4999" marT="9598" marB="71985"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US" sz="600" b="0" i="0" u="none" strike="noStrike" cap="none" spc="0">
                          <a:solidFill>
                            <a:schemeClr val="bg1"/>
                          </a:solidFill>
                          <a:effectLst/>
                          <a:latin typeface="Calibri" panose="020F0502020204030204" pitchFamily="34" charset="0"/>
                        </a:rPr>
                        <a:t>49</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Non-Binary</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High School</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Employed</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US" sz="600" b="0" i="0" u="none" strike="noStrike" cap="none" spc="0">
                          <a:solidFill>
                            <a:schemeClr val="bg1"/>
                          </a:solidFill>
                          <a:effectLst/>
                          <a:latin typeface="Calibri" panose="020F0502020204030204" pitchFamily="34" charset="0"/>
                        </a:rPr>
                        <a:t>60000</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Financial</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2672848034"/>
                  </a:ext>
                </a:extLst>
              </a:tr>
              <a:tr h="196761">
                <a:tc>
                  <a:txBody>
                    <a:bodyPr/>
                    <a:lstStyle/>
                    <a:p>
                      <a:pPr algn="r" fontAlgn="b"/>
                      <a:r>
                        <a:rPr lang="en-US" sz="600" b="0" i="0" u="none" strike="noStrike" cap="none" spc="0">
                          <a:solidFill>
                            <a:schemeClr val="bg1"/>
                          </a:solidFill>
                          <a:effectLst/>
                          <a:latin typeface="Calibri" panose="020F0502020204030204" pitchFamily="34" charset="0"/>
                        </a:rPr>
                        <a:t>7</a:t>
                      </a:r>
                    </a:p>
                  </a:txBody>
                  <a:tcPr marL="33593" marR="4999" marT="9598" marB="71985" anchor="b">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US" sz="600" b="0" i="0" u="none" strike="noStrike" cap="none" spc="0">
                          <a:solidFill>
                            <a:schemeClr val="bg1"/>
                          </a:solidFill>
                          <a:effectLst/>
                          <a:latin typeface="Calibri" panose="020F0502020204030204" pitchFamily="34" charset="0"/>
                        </a:rPr>
                        <a:t>43</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Male</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Bachelor's</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Employed</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US" sz="600" b="0" i="0" u="none" strike="noStrike" cap="none" spc="0">
                          <a:solidFill>
                            <a:schemeClr val="bg1"/>
                          </a:solidFill>
                          <a:effectLst/>
                          <a:latin typeface="Calibri" panose="020F0502020204030204" pitchFamily="34" charset="0"/>
                        </a:rPr>
                        <a:t>0</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267868719"/>
                  </a:ext>
                </a:extLst>
              </a:tr>
              <a:tr h="196761">
                <a:tc>
                  <a:txBody>
                    <a:bodyPr/>
                    <a:lstStyle/>
                    <a:p>
                      <a:pPr algn="r" fontAlgn="b"/>
                      <a:r>
                        <a:rPr lang="en-US" sz="600" b="0" i="0" u="none" strike="noStrike" cap="none" spc="0">
                          <a:solidFill>
                            <a:schemeClr val="bg1"/>
                          </a:solidFill>
                          <a:effectLst/>
                          <a:latin typeface="Calibri" panose="020F0502020204030204" pitchFamily="34" charset="0"/>
                        </a:rPr>
                        <a:t>8</a:t>
                      </a:r>
                    </a:p>
                  </a:txBody>
                  <a:tcPr marL="33593" marR="4999" marT="9598" marB="71985"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US" sz="600" b="0" i="0" u="none" strike="noStrike" cap="none" spc="0">
                          <a:solidFill>
                            <a:schemeClr val="bg1"/>
                          </a:solidFill>
                          <a:effectLst/>
                          <a:latin typeface="Calibri" panose="020F0502020204030204" pitchFamily="34" charset="0"/>
                        </a:rPr>
                        <a:t>37</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Male</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Bachelor's</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Unemployed</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US" sz="600" b="0" i="0" u="none" strike="noStrike" cap="none" spc="0">
                          <a:solidFill>
                            <a:schemeClr val="bg1"/>
                          </a:solidFill>
                          <a:effectLst/>
                          <a:latin typeface="Calibri" panose="020F0502020204030204" pitchFamily="34" charset="0"/>
                        </a:rPr>
                        <a:t>0</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Accessibility</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4063982645"/>
                  </a:ext>
                </a:extLst>
              </a:tr>
              <a:tr h="196761">
                <a:tc>
                  <a:txBody>
                    <a:bodyPr/>
                    <a:lstStyle/>
                    <a:p>
                      <a:pPr algn="r" fontAlgn="b"/>
                      <a:r>
                        <a:rPr lang="en-US" sz="600" b="0" i="0" u="none" strike="noStrike" cap="none" spc="0">
                          <a:solidFill>
                            <a:schemeClr val="bg1"/>
                          </a:solidFill>
                          <a:effectLst/>
                          <a:latin typeface="Calibri" panose="020F0502020204030204" pitchFamily="34" charset="0"/>
                        </a:rPr>
                        <a:t>9</a:t>
                      </a:r>
                    </a:p>
                  </a:txBody>
                  <a:tcPr marL="33593" marR="4999" marT="9598" marB="71985" anchor="b">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US" sz="600" b="0" i="0" u="none" strike="noStrike" cap="none" spc="0">
                          <a:solidFill>
                            <a:schemeClr val="bg1"/>
                          </a:solidFill>
                          <a:effectLst/>
                          <a:latin typeface="Calibri" panose="020F0502020204030204" pitchFamily="34" charset="0"/>
                        </a:rPr>
                        <a:t>48</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Male</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Master's</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Employed</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US" sz="600" b="0" i="0" u="none" strike="noStrike" cap="none" spc="0">
                          <a:solidFill>
                            <a:schemeClr val="bg1"/>
                          </a:solidFill>
                          <a:effectLst/>
                          <a:latin typeface="Calibri" panose="020F0502020204030204" pitchFamily="34" charset="0"/>
                        </a:rPr>
                        <a:t>60000</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Accessibility</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Lack of Opportunities</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790164437"/>
                  </a:ext>
                </a:extLst>
              </a:tr>
              <a:tr h="196761">
                <a:tc>
                  <a:txBody>
                    <a:bodyPr/>
                    <a:lstStyle/>
                    <a:p>
                      <a:pPr algn="r" fontAlgn="b"/>
                      <a:r>
                        <a:rPr lang="en-US" sz="600" b="0" i="0" u="none" strike="noStrike" cap="none" spc="0">
                          <a:solidFill>
                            <a:schemeClr val="bg1"/>
                          </a:solidFill>
                          <a:effectLst/>
                          <a:latin typeface="Calibri" panose="020F0502020204030204" pitchFamily="34" charset="0"/>
                        </a:rPr>
                        <a:t>10</a:t>
                      </a:r>
                    </a:p>
                  </a:txBody>
                  <a:tcPr marL="33593" marR="4999" marT="9598" marB="71985"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US" sz="600" b="0" i="0" u="none" strike="noStrike" cap="none" spc="0">
                          <a:solidFill>
                            <a:schemeClr val="bg1"/>
                          </a:solidFill>
                          <a:effectLst/>
                          <a:latin typeface="Calibri" panose="020F0502020204030204" pitchFamily="34" charset="0"/>
                        </a:rPr>
                        <a:t>40</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Male</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High School</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Employed</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US" sz="600" b="0" i="0" u="none" strike="noStrike" cap="none" spc="0">
                          <a:solidFill>
                            <a:schemeClr val="bg1"/>
                          </a:solidFill>
                          <a:effectLst/>
                          <a:latin typeface="Calibri" panose="020F0502020204030204" pitchFamily="34" charset="0"/>
                        </a:rPr>
                        <a:t>80000</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Discrimination</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1163978771"/>
                  </a:ext>
                </a:extLst>
              </a:tr>
              <a:tr h="196761">
                <a:tc>
                  <a:txBody>
                    <a:bodyPr/>
                    <a:lstStyle/>
                    <a:p>
                      <a:pPr algn="r" fontAlgn="b"/>
                      <a:r>
                        <a:rPr lang="en-US" sz="600" b="0" i="0" u="none" strike="noStrike" cap="none" spc="0">
                          <a:solidFill>
                            <a:schemeClr val="bg1"/>
                          </a:solidFill>
                          <a:effectLst/>
                          <a:latin typeface="Calibri" panose="020F0502020204030204" pitchFamily="34" charset="0"/>
                        </a:rPr>
                        <a:t>11</a:t>
                      </a:r>
                    </a:p>
                  </a:txBody>
                  <a:tcPr marL="33593" marR="4999" marT="9598" marB="71985" anchor="b">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US" sz="600" b="0" i="0" u="none" strike="noStrike" cap="none" spc="0">
                          <a:solidFill>
                            <a:schemeClr val="bg1"/>
                          </a:solidFill>
                          <a:effectLst/>
                          <a:latin typeface="Calibri" panose="020F0502020204030204" pitchFamily="34" charset="0"/>
                        </a:rPr>
                        <a:t>55</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Non-Binary</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High School</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Employed</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US" sz="600" b="0" i="0" u="none" strike="noStrike" cap="none" spc="0">
                          <a:solidFill>
                            <a:schemeClr val="bg1"/>
                          </a:solidFill>
                          <a:effectLst/>
                          <a:latin typeface="Calibri" panose="020F0502020204030204" pitchFamily="34" charset="0"/>
                        </a:rPr>
                        <a:t>80000</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Accessibility</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Lack of Opportunities</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376192588"/>
                  </a:ext>
                </a:extLst>
              </a:tr>
              <a:tr h="196761">
                <a:tc>
                  <a:txBody>
                    <a:bodyPr/>
                    <a:lstStyle/>
                    <a:p>
                      <a:pPr algn="r" fontAlgn="b"/>
                      <a:r>
                        <a:rPr lang="en-US" sz="600" b="0" i="0" u="none" strike="noStrike" cap="none" spc="0">
                          <a:solidFill>
                            <a:schemeClr val="bg1"/>
                          </a:solidFill>
                          <a:effectLst/>
                          <a:latin typeface="Calibri" panose="020F0502020204030204" pitchFamily="34" charset="0"/>
                        </a:rPr>
                        <a:t>12</a:t>
                      </a:r>
                    </a:p>
                  </a:txBody>
                  <a:tcPr marL="33593" marR="4999" marT="9598" marB="71985"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US" sz="600" b="0" i="0" u="none" strike="noStrike" cap="none" spc="0">
                          <a:solidFill>
                            <a:schemeClr val="bg1"/>
                          </a:solidFill>
                          <a:effectLst/>
                          <a:latin typeface="Calibri" panose="020F0502020204030204" pitchFamily="34" charset="0"/>
                        </a:rPr>
                        <a:t>31</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Non-Binary</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Employed</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US" sz="600" b="0" i="0" u="none" strike="noStrike" cap="none" spc="0">
                          <a:solidFill>
                            <a:schemeClr val="bg1"/>
                          </a:solidFill>
                          <a:effectLst/>
                          <a:latin typeface="Calibri" panose="020F0502020204030204" pitchFamily="34" charset="0"/>
                        </a:rPr>
                        <a:t>40000</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Lack of Opportunities</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511126565"/>
                  </a:ext>
                </a:extLst>
              </a:tr>
              <a:tr h="196761">
                <a:tc>
                  <a:txBody>
                    <a:bodyPr/>
                    <a:lstStyle/>
                    <a:p>
                      <a:pPr algn="r" fontAlgn="b"/>
                      <a:r>
                        <a:rPr lang="en-US" sz="600" b="0" i="0" u="none" strike="noStrike" cap="none" spc="0">
                          <a:solidFill>
                            <a:schemeClr val="bg1"/>
                          </a:solidFill>
                          <a:effectLst/>
                          <a:latin typeface="Calibri" panose="020F0502020204030204" pitchFamily="34" charset="0"/>
                        </a:rPr>
                        <a:t>13</a:t>
                      </a:r>
                    </a:p>
                  </a:txBody>
                  <a:tcPr marL="33593" marR="4999" marT="9598" marB="71985" anchor="b">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US" sz="600" b="0" i="0" u="none" strike="noStrike" cap="none" spc="0">
                          <a:solidFill>
                            <a:schemeClr val="bg1"/>
                          </a:solidFill>
                          <a:effectLst/>
                          <a:latin typeface="Calibri" panose="020F0502020204030204" pitchFamily="34" charset="0"/>
                        </a:rPr>
                        <a:t>50</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Non-Binary</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High School</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Student</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US" sz="600" b="0" i="0" u="none" strike="noStrike" cap="none" spc="0">
                          <a:solidFill>
                            <a:schemeClr val="bg1"/>
                          </a:solidFill>
                          <a:effectLst/>
                          <a:latin typeface="Calibri" panose="020F0502020204030204" pitchFamily="34" charset="0"/>
                        </a:rPr>
                        <a:t>60000</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410375534"/>
                  </a:ext>
                </a:extLst>
              </a:tr>
              <a:tr h="196761">
                <a:tc>
                  <a:txBody>
                    <a:bodyPr/>
                    <a:lstStyle/>
                    <a:p>
                      <a:pPr algn="r" fontAlgn="b"/>
                      <a:r>
                        <a:rPr lang="en-US" sz="600" b="0" i="0" u="none" strike="noStrike" cap="none" spc="0">
                          <a:solidFill>
                            <a:schemeClr val="bg1"/>
                          </a:solidFill>
                          <a:effectLst/>
                          <a:latin typeface="Calibri" panose="020F0502020204030204" pitchFamily="34" charset="0"/>
                        </a:rPr>
                        <a:t>14</a:t>
                      </a:r>
                    </a:p>
                  </a:txBody>
                  <a:tcPr marL="33593" marR="4999" marT="9598" marB="71985"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US" sz="600" b="0" i="0" u="none" strike="noStrike" cap="none" spc="0">
                          <a:solidFill>
                            <a:schemeClr val="bg1"/>
                          </a:solidFill>
                          <a:effectLst/>
                          <a:latin typeface="Calibri" panose="020F0502020204030204" pitchFamily="34" charset="0"/>
                        </a:rPr>
                        <a:t>26</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Female</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High School</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Unemployed</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US" sz="600" b="0" i="0" u="none" strike="noStrike" cap="none" spc="0">
                          <a:solidFill>
                            <a:schemeClr val="bg1"/>
                          </a:solidFill>
                          <a:effectLst/>
                          <a:latin typeface="Calibri" panose="020F0502020204030204" pitchFamily="34" charset="0"/>
                        </a:rPr>
                        <a:t>60000</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Financial</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3362586164"/>
                  </a:ext>
                </a:extLst>
              </a:tr>
              <a:tr h="196761">
                <a:tc>
                  <a:txBody>
                    <a:bodyPr/>
                    <a:lstStyle/>
                    <a:p>
                      <a:pPr algn="r" fontAlgn="b"/>
                      <a:r>
                        <a:rPr lang="en-US" sz="600" b="0" i="0" u="none" strike="noStrike" cap="none" spc="0">
                          <a:solidFill>
                            <a:schemeClr val="bg1"/>
                          </a:solidFill>
                          <a:effectLst/>
                          <a:latin typeface="Calibri" panose="020F0502020204030204" pitchFamily="34" charset="0"/>
                        </a:rPr>
                        <a:t>15</a:t>
                      </a:r>
                    </a:p>
                  </a:txBody>
                  <a:tcPr marL="33593" marR="4999" marT="9598" marB="71985" anchor="b">
                    <a:lnL w="12700" cap="flat" cmpd="sng" algn="ctr">
                      <a:solidFill>
                        <a:schemeClr val="bg1"/>
                      </a:solid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US" sz="600" b="0" i="0" u="none" strike="noStrike" cap="none" spc="0">
                          <a:solidFill>
                            <a:schemeClr val="bg1"/>
                          </a:solidFill>
                          <a:effectLst/>
                          <a:latin typeface="Calibri" panose="020F0502020204030204" pitchFamily="34" charset="0"/>
                        </a:rPr>
                        <a:t>36</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Non-Binary</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Bachelor's</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Student</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r" fontAlgn="b"/>
                      <a:r>
                        <a:rPr lang="en-US" sz="600" b="0" i="0" u="none" strike="noStrike" cap="none" spc="0">
                          <a:solidFill>
                            <a:schemeClr val="bg1"/>
                          </a:solidFill>
                          <a:effectLst/>
                          <a:latin typeface="Calibri" panose="020F0502020204030204" pitchFamily="34" charset="0"/>
                        </a:rPr>
                        <a:t>80000</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tc>
                  <a:txBody>
                    <a:bodyPr/>
                    <a:lstStyle/>
                    <a:p>
                      <a:pPr algn="l" fontAlgn="b"/>
                      <a:r>
                        <a:rPr lang="en-US" sz="600" b="0" i="0" u="none" strike="noStrike" cap="none" spc="0">
                          <a:solidFill>
                            <a:schemeClr val="bg1"/>
                          </a:solidFill>
                          <a:effectLst/>
                          <a:latin typeface="Calibri" panose="020F0502020204030204" pitchFamily="34" charset="0"/>
                        </a:rPr>
                        <a:t>Discrimination</a:t>
                      </a:r>
                    </a:p>
                  </a:txBody>
                  <a:tcPr marL="33593" marR="4999" marT="9598" marB="71985" anchor="b">
                    <a:lnL w="12700" cmpd="sng">
                      <a:noFill/>
                      <a:prstDash val="solid"/>
                    </a:lnL>
                    <a:lnR w="12700" cmpd="sng">
                      <a:noFill/>
                      <a:prstDash val="solid"/>
                    </a:lnR>
                    <a:lnT w="12700" cmpd="sng">
                      <a:noFill/>
                      <a:prstDash val="solid"/>
                    </a:lnT>
                    <a:lnB w="9525" cap="flat" cmpd="sng" algn="ctr">
                      <a:noFill/>
                      <a:prstDash val="solid"/>
                    </a:lnB>
                    <a:solidFill>
                      <a:schemeClr val="tx1">
                        <a:lumMod val="75000"/>
                        <a:lumOff val="25000"/>
                      </a:schemeClr>
                    </a:solidFill>
                  </a:tcPr>
                </a:tc>
                <a:extLst>
                  <a:ext uri="{0D108BD9-81ED-4DB2-BD59-A6C34878D82A}">
                    <a16:rowId xmlns:a16="http://schemas.microsoft.com/office/drawing/2014/main" val="1689148811"/>
                  </a:ext>
                </a:extLst>
              </a:tr>
              <a:tr h="196761">
                <a:tc>
                  <a:txBody>
                    <a:bodyPr/>
                    <a:lstStyle/>
                    <a:p>
                      <a:pPr algn="r" fontAlgn="b"/>
                      <a:r>
                        <a:rPr lang="en-US" sz="600" b="0" i="0" u="none" strike="noStrike" cap="none" spc="0">
                          <a:solidFill>
                            <a:schemeClr val="bg1"/>
                          </a:solidFill>
                          <a:effectLst/>
                          <a:latin typeface="Calibri" panose="020F0502020204030204" pitchFamily="34" charset="0"/>
                        </a:rPr>
                        <a:t>16</a:t>
                      </a:r>
                    </a:p>
                  </a:txBody>
                  <a:tcPr marL="33593" marR="4999" marT="9598" marB="71985" anchor="b">
                    <a:lnL w="12700" cap="flat" cmpd="sng" algn="ctr">
                      <a:solidFill>
                        <a:schemeClr val="bg1"/>
                      </a:solid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US" sz="600" b="0" i="0" u="none" strike="noStrike" cap="none" spc="0">
                          <a:solidFill>
                            <a:schemeClr val="bg1"/>
                          </a:solidFill>
                          <a:effectLst/>
                          <a:latin typeface="Calibri" panose="020F0502020204030204" pitchFamily="34" charset="0"/>
                        </a:rPr>
                        <a:t>26</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Non-Binary</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Bachelor's</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Unemployed</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r" fontAlgn="b"/>
                      <a:r>
                        <a:rPr lang="en-US" sz="600" b="0" i="0" u="none" strike="noStrike" cap="none" spc="0">
                          <a:solidFill>
                            <a:schemeClr val="bg1"/>
                          </a:solidFill>
                          <a:effectLst/>
                          <a:latin typeface="Calibri" panose="020F0502020204030204" pitchFamily="34" charset="0"/>
                        </a:rPr>
                        <a:t>100000</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Financial</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tc>
                  <a:txBody>
                    <a:bodyPr/>
                    <a:lstStyle/>
                    <a:p>
                      <a:pPr algn="l" fontAlgn="b"/>
                      <a:r>
                        <a:rPr lang="en-US" sz="600" b="0" i="0" u="none" strike="noStrike" cap="none" spc="0">
                          <a:solidFill>
                            <a:schemeClr val="bg1"/>
                          </a:solidFill>
                          <a:effectLst/>
                          <a:latin typeface="Calibri" panose="020F0502020204030204" pitchFamily="34" charset="0"/>
                        </a:rPr>
                        <a:t>None</a:t>
                      </a:r>
                    </a:p>
                  </a:txBody>
                  <a:tcPr marL="33593" marR="4999" marT="9598" marB="71985" anchor="b">
                    <a:lnL w="12700" cmpd="sng">
                      <a:noFill/>
                      <a:prstDash val="solid"/>
                    </a:lnL>
                    <a:lnR w="12700" cmpd="sng">
                      <a:noFill/>
                      <a:prstDash val="solid"/>
                    </a:lnR>
                    <a:lnT w="9525" cap="flat" cmpd="sng" algn="ctr">
                      <a:noFill/>
                      <a:prstDash val="solid"/>
                    </a:lnT>
                    <a:lnB w="12700" cmpd="sng">
                      <a:noFill/>
                      <a:prstDash val="solid"/>
                    </a:lnB>
                    <a:solidFill>
                      <a:srgbClr val="595959"/>
                    </a:solidFill>
                  </a:tcPr>
                </a:tc>
                <a:extLst>
                  <a:ext uri="{0D108BD9-81ED-4DB2-BD59-A6C34878D82A}">
                    <a16:rowId xmlns:a16="http://schemas.microsoft.com/office/drawing/2014/main" val="83558340"/>
                  </a:ext>
                </a:extLst>
              </a:tr>
            </a:tbl>
          </a:graphicData>
        </a:graphic>
      </p:graphicFrame>
    </p:spTree>
    <p:extLst>
      <p:ext uri="{BB962C8B-B14F-4D97-AF65-F5344CB8AC3E}">
        <p14:creationId xmlns:p14="http://schemas.microsoft.com/office/powerpoint/2010/main" val="2401413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7C432AFE-B3D2-4BFF-BF8F-96C27AFF1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993B5135-D603-0A82-83F8-47F7BC6D6F29}"/>
              </a:ext>
            </a:extLst>
          </p:cNvPr>
          <p:cNvPicPr>
            <a:picLocks noChangeAspect="1"/>
          </p:cNvPicPr>
          <p:nvPr/>
        </p:nvPicPr>
        <p:blipFill rotWithShape="1">
          <a:blip r:embed="rId2">
            <a:alphaModFix amt="40000"/>
          </a:blip>
          <a:srcRect t="1220" b="14510"/>
          <a:stretch/>
        </p:blipFill>
        <p:spPr>
          <a:xfrm>
            <a:off x="20" y="10"/>
            <a:ext cx="12191979" cy="6857990"/>
          </a:xfrm>
          <a:prstGeom prst="rect">
            <a:avLst/>
          </a:prstGeom>
        </p:spPr>
      </p:pic>
      <p:sp>
        <p:nvSpPr>
          <p:cNvPr id="2" name="Title 1">
            <a:extLst>
              <a:ext uri="{FF2B5EF4-FFF2-40B4-BE49-F238E27FC236}">
                <a16:creationId xmlns:a16="http://schemas.microsoft.com/office/drawing/2014/main" id="{9693E80A-EAA5-EFFC-963C-C7395197C727}"/>
              </a:ext>
            </a:extLst>
          </p:cNvPr>
          <p:cNvSpPr>
            <a:spLocks noGrp="1"/>
          </p:cNvSpPr>
          <p:nvPr>
            <p:ph type="title"/>
          </p:nvPr>
        </p:nvSpPr>
        <p:spPr>
          <a:xfrm>
            <a:off x="841249" y="941832"/>
            <a:ext cx="10506456" cy="2057400"/>
          </a:xfrm>
        </p:spPr>
        <p:txBody>
          <a:bodyPr anchor="b">
            <a:normAutofit/>
          </a:bodyPr>
          <a:lstStyle/>
          <a:p>
            <a:r>
              <a:rPr lang="en-US" sz="5000" b="1">
                <a:solidFill>
                  <a:schemeClr val="bg1"/>
                </a:solidFill>
              </a:rPr>
              <a:t>The ETL process</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3241202"/>
            <a:ext cx="10506456"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44D8628-AA45-B04B-7258-AEEA2E20B2E5}"/>
              </a:ext>
            </a:extLst>
          </p:cNvPr>
          <p:cNvSpPr>
            <a:spLocks noGrp="1"/>
          </p:cNvSpPr>
          <p:nvPr>
            <p:ph idx="1"/>
          </p:nvPr>
        </p:nvSpPr>
        <p:spPr>
          <a:xfrm>
            <a:off x="841248" y="3502152"/>
            <a:ext cx="10506456" cy="2670048"/>
          </a:xfrm>
        </p:spPr>
        <p:txBody>
          <a:bodyPr>
            <a:normAutofit/>
          </a:bodyPr>
          <a:lstStyle/>
          <a:p>
            <a:r>
              <a:rPr lang="en-US" sz="2000">
                <a:solidFill>
                  <a:schemeClr val="bg1"/>
                </a:solidFill>
              </a:rPr>
              <a:t>The dataset was relatively clean, with the exceptions of certain anomalies.</a:t>
            </a:r>
          </a:p>
          <a:p>
            <a:r>
              <a:rPr lang="en-US" sz="2000">
                <a:solidFill>
                  <a:schemeClr val="bg1"/>
                </a:solidFill>
              </a:rPr>
              <a:t>The dataset includes zero income for employed individuals; finding the average/mean of each employed education category, I arrived at an approximate value of $60,000.</a:t>
            </a:r>
          </a:p>
          <a:p>
            <a:r>
              <a:rPr lang="en-US" sz="2000">
                <a:solidFill>
                  <a:schemeClr val="bg1"/>
                </a:solidFill>
              </a:rPr>
              <a:t>Also, certain unemployed individuals were making the maximum amount possible, but because it is a small dataset, we included them in our analysis.</a:t>
            </a:r>
          </a:p>
        </p:txBody>
      </p:sp>
    </p:spTree>
    <p:extLst>
      <p:ext uri="{BB962C8B-B14F-4D97-AF65-F5344CB8AC3E}">
        <p14:creationId xmlns:p14="http://schemas.microsoft.com/office/powerpoint/2010/main" val="1123377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E80A-EAA5-EFFC-963C-C7395197C727}"/>
              </a:ext>
            </a:extLst>
          </p:cNvPr>
          <p:cNvSpPr>
            <a:spLocks noGrp="1"/>
          </p:cNvSpPr>
          <p:nvPr>
            <p:ph type="title"/>
          </p:nvPr>
        </p:nvSpPr>
        <p:spPr/>
        <p:txBody>
          <a:bodyPr>
            <a:normAutofit/>
          </a:bodyPr>
          <a:lstStyle/>
          <a:p>
            <a:pPr algn="ctr"/>
            <a:r>
              <a:rPr lang="en-US" b="1" dirty="0"/>
              <a:t>The ETL Process</a:t>
            </a:r>
          </a:p>
        </p:txBody>
      </p:sp>
      <p:sp>
        <p:nvSpPr>
          <p:cNvPr id="3" name="Content Placeholder 2">
            <a:extLst>
              <a:ext uri="{FF2B5EF4-FFF2-40B4-BE49-F238E27FC236}">
                <a16:creationId xmlns:a16="http://schemas.microsoft.com/office/drawing/2014/main" id="{B44D8628-AA45-B04B-7258-AEEA2E20B2E5}"/>
              </a:ext>
            </a:extLst>
          </p:cNvPr>
          <p:cNvSpPr>
            <a:spLocks noGrp="1"/>
          </p:cNvSpPr>
          <p:nvPr>
            <p:ph idx="1"/>
          </p:nvPr>
        </p:nvSpPr>
        <p:spPr/>
        <p:txBody>
          <a:bodyPr/>
          <a:lstStyle/>
          <a:p>
            <a:r>
              <a:rPr lang="en-US" dirty="0"/>
              <a:t>The modeling was done utilizing both MS Excel (Pivot table) and Power BI.</a:t>
            </a:r>
          </a:p>
          <a:p>
            <a:endParaRPr lang="en-US" dirty="0"/>
          </a:p>
          <a:p>
            <a:r>
              <a:rPr lang="en-US" dirty="0"/>
              <a:t>The relationship diagram was derived using Power BI by merging queries.</a:t>
            </a:r>
          </a:p>
          <a:p>
            <a:endParaRPr lang="en-US" dirty="0"/>
          </a:p>
          <a:p>
            <a:endParaRPr lang="en-US" dirty="0"/>
          </a:p>
          <a:p>
            <a:endParaRPr lang="en-US" dirty="0"/>
          </a:p>
        </p:txBody>
      </p:sp>
    </p:spTree>
    <p:extLst>
      <p:ext uri="{BB962C8B-B14F-4D97-AF65-F5344CB8AC3E}">
        <p14:creationId xmlns:p14="http://schemas.microsoft.com/office/powerpoint/2010/main" val="2236767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E80A-EAA5-EFFC-963C-C7395197C727}"/>
              </a:ext>
            </a:extLst>
          </p:cNvPr>
          <p:cNvSpPr>
            <a:spLocks noGrp="1"/>
          </p:cNvSpPr>
          <p:nvPr>
            <p:ph type="title"/>
          </p:nvPr>
        </p:nvSpPr>
        <p:spPr>
          <a:xfrm>
            <a:off x="838200" y="365126"/>
            <a:ext cx="10515600" cy="844240"/>
          </a:xfrm>
        </p:spPr>
        <p:txBody>
          <a:bodyPr>
            <a:normAutofit/>
          </a:bodyPr>
          <a:lstStyle/>
          <a:p>
            <a:pPr algn="ctr"/>
            <a:r>
              <a:rPr lang="en-US" b="1" dirty="0"/>
              <a:t>Relationship Diagram</a:t>
            </a:r>
          </a:p>
        </p:txBody>
      </p:sp>
      <p:sp>
        <p:nvSpPr>
          <p:cNvPr id="3" name="Content Placeholder 2">
            <a:extLst>
              <a:ext uri="{FF2B5EF4-FFF2-40B4-BE49-F238E27FC236}">
                <a16:creationId xmlns:a16="http://schemas.microsoft.com/office/drawing/2014/main" id="{B44D8628-AA45-B04B-7258-AEEA2E20B2E5}"/>
              </a:ext>
            </a:extLst>
          </p:cNvPr>
          <p:cNvSpPr>
            <a:spLocks noGrp="1"/>
          </p:cNvSpPr>
          <p:nvPr>
            <p:ph idx="1"/>
          </p:nvPr>
        </p:nvSpPr>
        <p:spPr/>
        <p:txBody>
          <a:bodyPr/>
          <a:lstStyle/>
          <a:p>
            <a:endParaRPr lang="en-US" dirty="0"/>
          </a:p>
          <a:p>
            <a:endParaRPr lang="en-US" dirty="0"/>
          </a:p>
          <a:p>
            <a:endParaRPr lang="en-US" dirty="0"/>
          </a:p>
        </p:txBody>
      </p:sp>
      <p:pic>
        <p:nvPicPr>
          <p:cNvPr id="5" name="Picture 4">
            <a:extLst>
              <a:ext uri="{FF2B5EF4-FFF2-40B4-BE49-F238E27FC236}">
                <a16:creationId xmlns:a16="http://schemas.microsoft.com/office/drawing/2014/main" id="{70533DE8-E490-A004-6DFB-0326CA8D3F12}"/>
              </a:ext>
            </a:extLst>
          </p:cNvPr>
          <p:cNvPicPr>
            <a:picLocks noChangeAspect="1"/>
          </p:cNvPicPr>
          <p:nvPr/>
        </p:nvPicPr>
        <p:blipFill>
          <a:blip r:embed="rId2"/>
          <a:stretch>
            <a:fillRect/>
          </a:stretch>
        </p:blipFill>
        <p:spPr>
          <a:xfrm>
            <a:off x="632650" y="1209365"/>
            <a:ext cx="10926700" cy="4439270"/>
          </a:xfrm>
          <a:prstGeom prst="rect">
            <a:avLst/>
          </a:prstGeom>
        </p:spPr>
      </p:pic>
    </p:spTree>
    <p:extLst>
      <p:ext uri="{BB962C8B-B14F-4D97-AF65-F5344CB8AC3E}">
        <p14:creationId xmlns:p14="http://schemas.microsoft.com/office/powerpoint/2010/main" val="1719534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3E80A-EAA5-EFFC-963C-C7395197C727}"/>
              </a:ext>
            </a:extLst>
          </p:cNvPr>
          <p:cNvSpPr>
            <a:spLocks noGrp="1"/>
          </p:cNvSpPr>
          <p:nvPr>
            <p:ph type="title"/>
          </p:nvPr>
        </p:nvSpPr>
        <p:spPr/>
        <p:txBody>
          <a:bodyPr>
            <a:normAutofit/>
          </a:bodyPr>
          <a:lstStyle/>
          <a:p>
            <a:r>
              <a:rPr lang="en-US" dirty="0"/>
              <a:t>Visualization</a:t>
            </a:r>
          </a:p>
        </p:txBody>
      </p:sp>
      <p:sp>
        <p:nvSpPr>
          <p:cNvPr id="4" name="Content Placeholder 3">
            <a:extLst>
              <a:ext uri="{FF2B5EF4-FFF2-40B4-BE49-F238E27FC236}">
                <a16:creationId xmlns:a16="http://schemas.microsoft.com/office/drawing/2014/main" id="{175977E4-AD24-D815-89F1-BDEFD5BC90C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7D0352E6-12AC-B0D4-5B6B-4E4F4FD666F5}"/>
              </a:ext>
            </a:extLst>
          </p:cNvPr>
          <p:cNvPicPr>
            <a:picLocks noChangeAspect="1"/>
          </p:cNvPicPr>
          <p:nvPr/>
        </p:nvPicPr>
        <p:blipFill>
          <a:blip r:embed="rId2"/>
          <a:stretch>
            <a:fillRect/>
          </a:stretch>
        </p:blipFill>
        <p:spPr>
          <a:xfrm>
            <a:off x="838199" y="1349829"/>
            <a:ext cx="10686144" cy="4962071"/>
          </a:xfrm>
          <a:prstGeom prst="rect">
            <a:avLst/>
          </a:prstGeom>
        </p:spPr>
      </p:pic>
    </p:spTree>
    <p:extLst>
      <p:ext uri="{BB962C8B-B14F-4D97-AF65-F5344CB8AC3E}">
        <p14:creationId xmlns:p14="http://schemas.microsoft.com/office/powerpoint/2010/main" val="3635478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854</TotalTime>
  <Words>1067</Words>
  <Application>Microsoft Macintosh PowerPoint</Application>
  <PresentationFormat>Widescreen</PresentationFormat>
  <Paragraphs>208</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Söhne</vt:lpstr>
      <vt:lpstr>Wingdings</vt:lpstr>
      <vt:lpstr>Office Theme</vt:lpstr>
      <vt:lpstr>Technical Skill Assessment For  Inclusivity Institute for Better Data</vt:lpstr>
      <vt:lpstr>Contents</vt:lpstr>
      <vt:lpstr>Executive Summary</vt:lpstr>
      <vt:lpstr>The Basis of this analysis ( what are we trying to find out) </vt:lpstr>
      <vt:lpstr>The data set provided</vt:lpstr>
      <vt:lpstr>The ETL process</vt:lpstr>
      <vt:lpstr>The ETL Process</vt:lpstr>
      <vt:lpstr>Relationship Diagram</vt:lpstr>
      <vt:lpstr>Visualization</vt:lpstr>
      <vt:lpstr>Visualization</vt:lpstr>
      <vt:lpstr>Visualization</vt:lpstr>
      <vt:lpstr>Part 1: Findings - What the data indicates</vt:lpstr>
      <vt:lpstr>Part 1: Findings - What the data indicates</vt:lpstr>
      <vt:lpstr>Part 2: Findings - What the data indicates</vt:lpstr>
      <vt:lpstr>Part 2: Findings - What the data indicates</vt:lpstr>
      <vt:lpstr>Part 2c: Ethical Considerations</vt:lpstr>
    </vt:vector>
  </TitlesOfParts>
  <Company>Parex Resources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 For  Company</dc:title>
  <dc:creator>Toni Ofuya</dc:creator>
  <cp:lastModifiedBy>Sujith kumar Haridasan</cp:lastModifiedBy>
  <cp:revision>7</cp:revision>
  <dcterms:created xsi:type="dcterms:W3CDTF">2024-01-23T15:40:30Z</dcterms:created>
  <dcterms:modified xsi:type="dcterms:W3CDTF">2025-04-21T04:20:33Z</dcterms:modified>
</cp:coreProperties>
</file>