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c9fb4ece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c9fb4ece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c9fb4ece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c9fb4ece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c9fb4ece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c9fb4ece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c9fb4ece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c9fb4ece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c9fb4ece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c9fb4ece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c9fb4ece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c9fb4ece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c9fb4ece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c9fb4ece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c9fb4ece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c9fb4ece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SOA CASE STUDY</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026350"/>
            <a:ext cx="5986500" cy="909300"/>
          </a:xfrm>
          <a:prstGeom prst="rect">
            <a:avLst/>
          </a:prstGeom>
        </p:spPr>
        <p:txBody>
          <a:bodyPr anchorCtr="0" anchor="t" bIns="91425" lIns="91425" spcFirstLastPara="1" rIns="91425" wrap="square" tIns="91425">
            <a:noAutofit/>
          </a:bodyPr>
          <a:lstStyle/>
          <a:p>
            <a:pPr indent="457200" lvl="0" marL="2286000" rtl="0" algn="ctr">
              <a:lnSpc>
                <a:spcPct val="80000"/>
              </a:lnSpc>
              <a:spcBef>
                <a:spcPts val="0"/>
              </a:spcBef>
              <a:spcAft>
                <a:spcPts val="0"/>
              </a:spcAft>
              <a:buSzPts val="605"/>
              <a:buNone/>
            </a:pPr>
            <a:r>
              <a:t/>
            </a:r>
            <a:endParaRPr sz="1979"/>
          </a:p>
          <a:p>
            <a:pPr indent="457200" lvl="0" marL="2286000" rtl="0" algn="ctr">
              <a:lnSpc>
                <a:spcPct val="80000"/>
              </a:lnSpc>
              <a:spcBef>
                <a:spcPts val="0"/>
              </a:spcBef>
              <a:spcAft>
                <a:spcPts val="0"/>
              </a:spcAft>
              <a:buSzPts val="605"/>
              <a:buNone/>
            </a:pPr>
            <a:r>
              <a:rPr lang="en-GB" sz="1979"/>
              <a:t>PREPARED BY</a:t>
            </a:r>
            <a:endParaRPr sz="1979"/>
          </a:p>
          <a:p>
            <a:pPr indent="457200" lvl="0" marL="4114800" rtl="0" algn="ctr">
              <a:lnSpc>
                <a:spcPct val="80000"/>
              </a:lnSpc>
              <a:spcBef>
                <a:spcPts val="0"/>
              </a:spcBef>
              <a:spcAft>
                <a:spcPts val="0"/>
              </a:spcAft>
              <a:buSzPts val="605"/>
              <a:buNone/>
            </a:pPr>
            <a:r>
              <a:rPr lang="en-GB" sz="1979"/>
              <a:t>M.ABARNA</a:t>
            </a:r>
            <a:endParaRPr sz="1979"/>
          </a:p>
          <a:p>
            <a:pPr indent="0" lvl="0" marL="0" rtl="0" algn="ctr">
              <a:lnSpc>
                <a:spcPct val="80000"/>
              </a:lnSpc>
              <a:spcBef>
                <a:spcPts val="0"/>
              </a:spcBef>
              <a:spcAft>
                <a:spcPts val="0"/>
              </a:spcAft>
              <a:buSzPts val="605"/>
              <a:buNone/>
            </a:pPr>
            <a:r>
              <a:t/>
            </a:r>
            <a:endParaRPr sz="197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SOA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2150">
                <a:solidFill>
                  <a:srgbClr val="333333"/>
                </a:solidFill>
                <a:latin typeface="Times New Roman"/>
                <a:ea typeface="Times New Roman"/>
                <a:cs typeface="Times New Roman"/>
                <a:sym typeface="Times New Roman"/>
              </a:rPr>
              <a:t>Service-oriented architecture (SOA) is a method of software development that uses software components called services to create business applications. Each service provides a business capability, and services can also communicate with each other across platforms and languages.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CASE STUDY PROBLEM</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1850">
                <a:solidFill>
                  <a:srgbClr val="333333"/>
                </a:solidFill>
                <a:latin typeface="Times New Roman"/>
                <a:ea typeface="Times New Roman"/>
                <a:cs typeface="Times New Roman"/>
                <a:sym typeface="Times New Roman"/>
              </a:rPr>
              <a:t>An e-commerce company is facing significant challenges with its monolithic architecture. The system is difficult to scale, maintain, and update. Frequent deployments cause downtime, and the development team is struggling to introduce new features without impacting the existing functionalities. The company decides to transition to a Service-Oriented Architecture (SOA) to improve scalability, flexibility, and maintainability.</a:t>
            </a:r>
            <a:endParaRPr sz="1850">
              <a:solidFill>
                <a:srgbClr val="333333"/>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1. </a:t>
            </a:r>
            <a:r>
              <a:rPr b="1" lang="en-GB" sz="1400">
                <a:solidFill>
                  <a:srgbClr val="000000"/>
                </a:solidFill>
                <a:latin typeface="Arial"/>
                <a:ea typeface="Arial"/>
                <a:cs typeface="Arial"/>
                <a:sym typeface="Arial"/>
              </a:rPr>
              <a:t>Understand and Plan the Transition</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2. </a:t>
            </a:r>
            <a:r>
              <a:rPr b="1" lang="en-GB" sz="1400">
                <a:solidFill>
                  <a:srgbClr val="000000"/>
                </a:solidFill>
                <a:latin typeface="Arial"/>
                <a:ea typeface="Arial"/>
                <a:cs typeface="Arial"/>
                <a:sym typeface="Arial"/>
              </a:rPr>
              <a:t>Design the SOA</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3. </a:t>
            </a:r>
            <a:r>
              <a:rPr b="1" lang="en-GB" sz="1400">
                <a:solidFill>
                  <a:srgbClr val="000000"/>
                </a:solidFill>
                <a:latin typeface="Arial"/>
                <a:ea typeface="Arial"/>
                <a:cs typeface="Arial"/>
                <a:sym typeface="Arial"/>
              </a:rPr>
              <a:t>Develop and Deploy Services Incrementally</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4. </a:t>
            </a:r>
            <a:r>
              <a:rPr b="1" lang="en-GB" sz="1400">
                <a:solidFill>
                  <a:srgbClr val="000000"/>
                </a:solidFill>
                <a:latin typeface="Arial"/>
                <a:ea typeface="Arial"/>
                <a:cs typeface="Arial"/>
                <a:sym typeface="Arial"/>
              </a:rPr>
              <a:t>Ensure Communication and Integration</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5. </a:t>
            </a:r>
            <a:r>
              <a:rPr b="1" lang="en-GB" sz="1400">
                <a:solidFill>
                  <a:srgbClr val="000000"/>
                </a:solidFill>
                <a:latin typeface="Arial"/>
                <a:ea typeface="Arial"/>
                <a:cs typeface="Arial"/>
                <a:sym typeface="Arial"/>
              </a:rPr>
              <a:t>Monitor and Optimize</a:t>
            </a:r>
            <a:endParaRPr b="1" sz="1400">
              <a:solidFill>
                <a:srgbClr val="000000"/>
              </a:solidFill>
              <a:latin typeface="Arial"/>
              <a:ea typeface="Arial"/>
              <a:cs typeface="Arial"/>
              <a:sym typeface="Arial"/>
            </a:endParaRPr>
          </a:p>
          <a:p>
            <a:pPr indent="0" lvl="0" marL="0" rtl="0" algn="l">
              <a:spcBef>
                <a:spcPts val="1200"/>
              </a:spcBef>
              <a:spcAft>
                <a:spcPts val="1200"/>
              </a:spcAft>
              <a:buNone/>
            </a:pPr>
            <a:r>
              <a:rPr lang="en-GB" sz="1400">
                <a:solidFill>
                  <a:srgbClr val="000000"/>
                </a:solidFill>
                <a:latin typeface="Arial"/>
                <a:ea typeface="Arial"/>
                <a:cs typeface="Arial"/>
                <a:sym typeface="Arial"/>
              </a:rPr>
              <a:t>6. </a:t>
            </a:r>
            <a:r>
              <a:rPr b="1" lang="en-GB" sz="1400">
                <a:solidFill>
                  <a:srgbClr val="000000"/>
                </a:solidFill>
                <a:latin typeface="Arial"/>
                <a:ea typeface="Arial"/>
                <a:cs typeface="Arial"/>
                <a:sym typeface="Arial"/>
              </a:rPr>
              <a:t>Gradual Migration</a:t>
            </a:r>
            <a:endParaRPr b="1"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STEPS FOR TRANSITION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t>User Management Service</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rPr b="1" lang="en-GB" sz="1700"/>
              <a:t>Product Catalog Service</a:t>
            </a:r>
            <a:endParaRPr b="1" sz="1700"/>
          </a:p>
          <a:p>
            <a:pPr indent="0" lvl="0" marL="0" rtl="0" algn="l">
              <a:spcBef>
                <a:spcPts val="1200"/>
              </a:spcBef>
              <a:spcAft>
                <a:spcPts val="0"/>
              </a:spcAft>
              <a:buNone/>
            </a:pPr>
            <a:r>
              <a:t/>
            </a:r>
            <a:endParaRPr b="1" sz="1700"/>
          </a:p>
          <a:p>
            <a:pPr indent="0" lvl="0" marL="0" rtl="0" algn="l">
              <a:spcBef>
                <a:spcPts val="1200"/>
              </a:spcBef>
              <a:spcAft>
                <a:spcPts val="1200"/>
              </a:spcAft>
              <a:buNone/>
            </a:pPr>
            <a:r>
              <a:rPr b="1" lang="en-GB" sz="1700"/>
              <a:t>Order Processing Service</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SOA?</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1. </a:t>
            </a:r>
            <a:r>
              <a:rPr b="1" lang="en-GB" sz="1400">
                <a:solidFill>
                  <a:srgbClr val="000000"/>
                </a:solidFill>
                <a:latin typeface="Arial"/>
                <a:ea typeface="Arial"/>
                <a:cs typeface="Arial"/>
                <a:sym typeface="Arial"/>
              </a:rPr>
              <a:t>Improved Scalability</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2. </a:t>
            </a:r>
            <a:r>
              <a:rPr b="1" lang="en-GB" sz="1400">
                <a:solidFill>
                  <a:srgbClr val="000000"/>
                </a:solidFill>
                <a:latin typeface="Arial"/>
                <a:ea typeface="Arial"/>
                <a:cs typeface="Arial"/>
                <a:sym typeface="Arial"/>
              </a:rPr>
              <a:t>Enhanced Flexibility</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3. </a:t>
            </a:r>
            <a:r>
              <a:rPr b="1" lang="en-GB" sz="1400">
                <a:solidFill>
                  <a:srgbClr val="000000"/>
                </a:solidFill>
                <a:latin typeface="Arial"/>
                <a:ea typeface="Arial"/>
                <a:cs typeface="Arial"/>
                <a:sym typeface="Arial"/>
              </a:rPr>
              <a:t>Better Maintainability</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4. </a:t>
            </a:r>
            <a:r>
              <a:rPr b="1" lang="en-GB" sz="1400">
                <a:solidFill>
                  <a:srgbClr val="000000"/>
                </a:solidFill>
                <a:latin typeface="Arial"/>
                <a:ea typeface="Arial"/>
                <a:cs typeface="Arial"/>
                <a:sym typeface="Arial"/>
              </a:rPr>
              <a:t>Reduced Downtime</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5. </a:t>
            </a:r>
            <a:r>
              <a:rPr b="1" lang="en-GB" sz="1400">
                <a:solidFill>
                  <a:srgbClr val="000000"/>
                </a:solidFill>
                <a:latin typeface="Arial"/>
                <a:ea typeface="Arial"/>
                <a:cs typeface="Arial"/>
                <a:sym typeface="Arial"/>
              </a:rPr>
              <a:t>Clear Service Boundaries</a:t>
            </a:r>
            <a:endParaRPr b="1" sz="1400">
              <a:solidFill>
                <a:srgbClr val="000000"/>
              </a:solidFill>
              <a:latin typeface="Arial"/>
              <a:ea typeface="Arial"/>
              <a:cs typeface="Arial"/>
              <a:sym typeface="Arial"/>
            </a:endParaRPr>
          </a:p>
          <a:p>
            <a:pPr indent="0" lvl="0" marL="0" rtl="0" algn="l">
              <a:spcBef>
                <a:spcPts val="1200"/>
              </a:spcBef>
              <a:spcAft>
                <a:spcPts val="1200"/>
              </a:spcAft>
              <a:buNone/>
            </a:pPr>
            <a:r>
              <a:rPr lang="en-GB" sz="1400">
                <a:solidFill>
                  <a:srgbClr val="000000"/>
                </a:solidFill>
                <a:latin typeface="Arial"/>
                <a:ea typeface="Arial"/>
                <a:cs typeface="Arial"/>
                <a:sym typeface="Arial"/>
              </a:rPr>
              <a:t>6. </a:t>
            </a:r>
            <a:r>
              <a:rPr b="1" lang="en-GB" sz="1400">
                <a:solidFill>
                  <a:srgbClr val="000000"/>
                </a:solidFill>
                <a:latin typeface="Arial"/>
                <a:ea typeface="Arial"/>
                <a:cs typeface="Arial"/>
                <a:sym typeface="Arial"/>
              </a:rPr>
              <a:t>Reusability and Interoperability</a:t>
            </a:r>
            <a:endParaRPr b="1"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APPROACH OF E-COMMERCE</a:t>
            </a:r>
            <a:endParaRPr/>
          </a:p>
        </p:txBody>
      </p:sp>
      <p:sp>
        <p:nvSpPr>
          <p:cNvPr id="165" name="Google Shape;165;p19"/>
          <p:cNvSpPr txBox="1"/>
          <p:nvPr>
            <p:ph idx="1" type="body"/>
          </p:nvPr>
        </p:nvSpPr>
        <p:spPr>
          <a:xfrm>
            <a:off x="702250" y="1800200"/>
            <a:ext cx="7505700" cy="26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50">
                <a:solidFill>
                  <a:srgbClr val="333333"/>
                </a:solidFill>
                <a:latin typeface="Times New Roman"/>
                <a:ea typeface="Times New Roman"/>
                <a:cs typeface="Times New Roman"/>
                <a:sym typeface="Times New Roman"/>
              </a:rPr>
              <a:t>User Service</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b="1" lang="en-GB" sz="1650">
                <a:solidFill>
                  <a:srgbClr val="333333"/>
                </a:solidFill>
                <a:latin typeface="Times New Roman"/>
                <a:ea typeface="Times New Roman"/>
                <a:cs typeface="Times New Roman"/>
                <a:sym typeface="Times New Roman"/>
              </a:rPr>
              <a:t>Product Service</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b="1" lang="en-GB" sz="1650">
                <a:solidFill>
                  <a:srgbClr val="333333"/>
                </a:solidFill>
                <a:latin typeface="Times New Roman"/>
                <a:ea typeface="Times New Roman"/>
                <a:cs typeface="Times New Roman"/>
                <a:sym typeface="Times New Roman"/>
              </a:rPr>
              <a:t>Order Service</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b="1" lang="en-GB" sz="1650">
                <a:solidFill>
                  <a:srgbClr val="333333"/>
                </a:solidFill>
                <a:latin typeface="Times New Roman"/>
                <a:ea typeface="Times New Roman"/>
                <a:cs typeface="Times New Roman"/>
                <a:sym typeface="Times New Roman"/>
              </a:rPr>
              <a:t>Payment Service</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b="1" lang="en-GB" sz="1650">
                <a:solidFill>
                  <a:srgbClr val="333333"/>
                </a:solidFill>
                <a:latin typeface="Times New Roman"/>
                <a:ea typeface="Times New Roman"/>
                <a:cs typeface="Times New Roman"/>
                <a:sym typeface="Times New Roman"/>
              </a:rPr>
              <a:t>Testing and Monitoring</a:t>
            </a:r>
            <a:endParaRPr b="1" sz="1650">
              <a:solidFill>
                <a:srgbClr val="33333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 OF SOA</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000000"/>
                </a:solidFill>
                <a:latin typeface="Arial"/>
                <a:ea typeface="Arial"/>
                <a:cs typeface="Arial"/>
                <a:sym typeface="Arial"/>
              </a:rPr>
              <a:t>Scalability</a:t>
            </a:r>
            <a:r>
              <a:rPr lang="en-GB" sz="1800">
                <a:solidFill>
                  <a:srgbClr val="000000"/>
                </a:solidFill>
                <a:latin typeface="Arial"/>
                <a:ea typeface="Arial"/>
                <a:cs typeface="Arial"/>
                <a:sym typeface="Arial"/>
              </a:rPr>
              <a:t>: Scale each service independently.</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GB" sz="1800">
                <a:solidFill>
                  <a:srgbClr val="000000"/>
                </a:solidFill>
                <a:latin typeface="Arial"/>
                <a:ea typeface="Arial"/>
                <a:cs typeface="Arial"/>
                <a:sym typeface="Arial"/>
              </a:rPr>
              <a:t>Flexibility</a:t>
            </a:r>
            <a:r>
              <a:rPr lang="en-GB" sz="1800">
                <a:solidFill>
                  <a:srgbClr val="000000"/>
                </a:solidFill>
                <a:latin typeface="Arial"/>
                <a:ea typeface="Arial"/>
                <a:cs typeface="Arial"/>
                <a:sym typeface="Arial"/>
              </a:rPr>
              <a:t>: Update and deploy services without affecting others.</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GB" sz="1800">
                <a:solidFill>
                  <a:srgbClr val="000000"/>
                </a:solidFill>
                <a:latin typeface="Arial"/>
                <a:ea typeface="Arial"/>
                <a:cs typeface="Arial"/>
                <a:sym typeface="Arial"/>
              </a:rPr>
              <a:t>Maintainability</a:t>
            </a:r>
            <a:r>
              <a:rPr lang="en-GB" sz="1800">
                <a:solidFill>
                  <a:srgbClr val="000000"/>
                </a:solidFill>
                <a:latin typeface="Arial"/>
                <a:ea typeface="Arial"/>
                <a:cs typeface="Arial"/>
                <a:sym typeface="Arial"/>
              </a:rPr>
              <a:t>: Easier to manage and understand smaller codebases.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t>Transitioning to SOA can significantly improve the company's ability to scale, maintain, and update its system. By breaking down the monolithic application into smaller, manageable services, the company can achieve greater flexibility, maintainability, and resilience, ultimately leading to a more efficient and robust e-commerce platform.</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