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1" r:id="rId16"/>
    <p:sldId id="272" r:id="rId17"/>
    <p:sldId id="277" r:id="rId18"/>
    <p:sldId id="273" r:id="rId19"/>
    <p:sldId id="275" r:id="rId20"/>
    <p:sldId id="270" r:id="rId21"/>
    <p:sldId id="274" r:id="rId22"/>
    <p:sldId id="278" r:id="rId23"/>
    <p:sldId id="279" r:id="rId24"/>
    <p:sldId id="276"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6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BEA9B5-70FC-405C-A6B2-19BCAED6E8BA}" type="datetimeFigureOut">
              <a:rPr lang="en-IN" smtClean="0"/>
              <a:t>28-02-2024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396576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BEA9B5-70FC-405C-A6B2-19BCAED6E8B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401980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BEA9B5-70FC-405C-A6B2-19BCAED6E8B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143843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BEA9B5-70FC-405C-A6B2-19BCAED6E8B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2113243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EA9B5-70FC-405C-A6B2-19BCAED6E8B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317372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BEA9B5-70FC-405C-A6B2-19BCAED6E8BA}"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55161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BEA9B5-70FC-405C-A6B2-19BCAED6E8BA}" type="datetimeFigureOut">
              <a:rPr lang="en-IN" smtClean="0"/>
              <a:t>28-02-2024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599439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BEA9B5-70FC-405C-A6B2-19BCAED6E8B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365366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BEA9B5-70FC-405C-A6B2-19BCAED6E8B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335874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BEA9B5-70FC-405C-A6B2-19BCAED6E8B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351510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EA9B5-70FC-405C-A6B2-19BCAED6E8B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312453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BEA9B5-70FC-405C-A6B2-19BCAED6E8B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207985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BEA9B5-70FC-405C-A6B2-19BCAED6E8BA}"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197457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BEA9B5-70FC-405C-A6B2-19BCAED6E8BA}"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101508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EA9B5-70FC-405C-A6B2-19BCAED6E8BA}"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53213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BEA9B5-70FC-405C-A6B2-19BCAED6E8B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1306448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BEA9B5-70FC-405C-A6B2-19BCAED6E8B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5BA3D50-A45F-427B-9771-33DAA19F36FB}" type="slidenum">
              <a:rPr lang="en-IN" smtClean="0"/>
              <a:t>‹#›</a:t>
            </a:fld>
            <a:endParaRPr lang="en-IN"/>
          </a:p>
        </p:txBody>
      </p:sp>
    </p:spTree>
    <p:extLst>
      <p:ext uri="{BB962C8B-B14F-4D97-AF65-F5344CB8AC3E}">
        <p14:creationId xmlns:p14="http://schemas.microsoft.com/office/powerpoint/2010/main" val="426195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BEA9B5-70FC-405C-A6B2-19BCAED6E8BA}" type="datetimeFigureOut">
              <a:rPr lang="en-IN" smtClean="0"/>
              <a:t>28-02-2024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5BA3D50-A45F-427B-9771-33DAA19F36FB}" type="slidenum">
              <a:rPr lang="en-IN" smtClean="0"/>
              <a:t>‹#›</a:t>
            </a:fld>
            <a:endParaRPr lang="en-IN"/>
          </a:p>
        </p:txBody>
      </p:sp>
    </p:spTree>
    <p:extLst>
      <p:ext uri="{BB962C8B-B14F-4D97-AF65-F5344CB8AC3E}">
        <p14:creationId xmlns:p14="http://schemas.microsoft.com/office/powerpoint/2010/main" val="3414520061"/>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CF82-A7F3-EA6C-DFE9-F7B33AC2F0DC}"/>
              </a:ext>
            </a:extLst>
          </p:cNvPr>
          <p:cNvSpPr>
            <a:spLocks noGrp="1"/>
          </p:cNvSpPr>
          <p:nvPr>
            <p:ph type="ctrTitle"/>
          </p:nvPr>
        </p:nvSpPr>
        <p:spPr>
          <a:xfrm>
            <a:off x="1287624" y="-18661"/>
            <a:ext cx="10440955" cy="1825096"/>
          </a:xfrm>
        </p:spPr>
        <p:txBody>
          <a:bodyPr>
            <a:normAutofit/>
          </a:bodyPr>
          <a:lstStyle/>
          <a:p>
            <a:r>
              <a:rPr lang="en-IN" sz="6600" b="1" dirty="0">
                <a:solidFill>
                  <a:schemeClr val="bg1"/>
                </a:solidFill>
                <a:latin typeface="Leelawadee" panose="020B0502040204020203" pitchFamily="34" charset="-34"/>
                <a:cs typeface="Leelawadee" panose="020B0502040204020203" pitchFamily="34" charset="-34"/>
              </a:rPr>
              <a:t>MENTORNESS PROJECT </a:t>
            </a:r>
          </a:p>
        </p:txBody>
      </p:sp>
      <p:sp>
        <p:nvSpPr>
          <p:cNvPr id="3" name="Subtitle 2">
            <a:extLst>
              <a:ext uri="{FF2B5EF4-FFF2-40B4-BE49-F238E27FC236}">
                <a16:creationId xmlns:a16="http://schemas.microsoft.com/office/drawing/2014/main" id="{AB009E40-3B96-B3CA-B433-86F9F3A2F4AF}"/>
              </a:ext>
            </a:extLst>
          </p:cNvPr>
          <p:cNvSpPr>
            <a:spLocks noGrp="1"/>
          </p:cNvSpPr>
          <p:nvPr>
            <p:ph type="subTitle" idx="1"/>
          </p:nvPr>
        </p:nvSpPr>
        <p:spPr>
          <a:xfrm>
            <a:off x="1786985" y="2332101"/>
            <a:ext cx="8588656" cy="1096899"/>
          </a:xfrm>
        </p:spPr>
        <p:txBody>
          <a:bodyPr>
            <a:noAutofit/>
          </a:bodyPr>
          <a:lstStyle/>
          <a:p>
            <a:pPr algn="ctr"/>
            <a:r>
              <a:rPr lang="en-IN" sz="3200" b="1" dirty="0">
                <a:solidFill>
                  <a:schemeClr val="accent1">
                    <a:lumMod val="20000"/>
                    <a:lumOff val="80000"/>
                  </a:schemeClr>
                </a:solidFill>
              </a:rPr>
              <a:t>DECODE GAMING BEHAVIOUR</a:t>
            </a:r>
          </a:p>
          <a:p>
            <a:pPr algn="ctr"/>
            <a:r>
              <a:rPr lang="en-IN" sz="3200" b="1" dirty="0"/>
              <a:t>BY AISWARYIA V</a:t>
            </a:r>
          </a:p>
        </p:txBody>
      </p:sp>
      <p:pic>
        <p:nvPicPr>
          <p:cNvPr id="1026" name="Picture 2" descr="Violent Video Games and Crime - China Business Knowledge">
            <a:extLst>
              <a:ext uri="{FF2B5EF4-FFF2-40B4-BE49-F238E27FC236}">
                <a16:creationId xmlns:a16="http://schemas.microsoft.com/office/drawing/2014/main" id="{3EF4F6B8-2BEB-851D-656F-1CD69BA1C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352" y="3833164"/>
            <a:ext cx="4189592" cy="24368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Decoding generational gaming: Understanding Millennial, Gen Z, and Gen  Alpha players">
            <a:extLst>
              <a:ext uri="{FF2B5EF4-FFF2-40B4-BE49-F238E27FC236}">
                <a16:creationId xmlns:a16="http://schemas.microsoft.com/office/drawing/2014/main" id="{44538370-2F3E-B5D0-6CA8-A01BD526E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480" y="3833163"/>
            <a:ext cx="4434168" cy="2436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572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EC713D-B7B0-D57D-BE88-4BED46879B56}"/>
              </a:ext>
            </a:extLst>
          </p:cNvPr>
          <p:cNvSpPr txBox="1"/>
          <p:nvPr/>
        </p:nvSpPr>
        <p:spPr>
          <a:xfrm>
            <a:off x="324238" y="400272"/>
            <a:ext cx="9706170" cy="5170646"/>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4. Extract `P_ID` and the total number of unique dates for those players who have played games on multiple days.</a:t>
            </a:r>
          </a:p>
          <a:p>
            <a:endParaRPr lang="en-IN" dirty="0"/>
          </a:p>
          <a:p>
            <a:endParaRPr lang="en-IN" dirty="0"/>
          </a:p>
          <a:p>
            <a:endParaRPr lang="en-IN" dirty="0"/>
          </a:p>
          <a:p>
            <a:endParaRPr lang="en-IN" dirty="0"/>
          </a:p>
          <a:p>
            <a:endParaRPr lang="en-IN" dirty="0"/>
          </a:p>
          <a:p>
            <a:r>
              <a:rPr lang="en-IN" sz="24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P_ID,</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COUNT(DISTINCT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400" dirty="0">
                <a:latin typeface="Calibri Light" panose="020F0302020204030204" pitchFamily="34" charset="0"/>
                <a:ea typeface="Calibri Light" panose="020F0302020204030204" pitchFamily="34" charset="0"/>
                <a:cs typeface="Calibri Light" panose="020F0302020204030204" pitchFamily="34" charset="0"/>
              </a:rPr>
              <a:t>)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total_dates</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GROUP BY P_ID</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HAVING COUNT(DISTINCT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400" dirty="0">
                <a:latin typeface="Calibri Light" panose="020F0302020204030204" pitchFamily="34" charset="0"/>
                <a:ea typeface="Calibri Light" panose="020F0302020204030204" pitchFamily="34" charset="0"/>
                <a:cs typeface="Calibri Light" panose="020F0302020204030204" pitchFamily="34" charset="0"/>
              </a:rPr>
              <a:t>) &gt;1</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ORDER BY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total_dates</a:t>
            </a:r>
            <a:r>
              <a:rPr lang="en-IN" sz="2400" dirty="0">
                <a:latin typeface="Calibri Light" panose="020F0302020204030204" pitchFamily="34" charset="0"/>
                <a:ea typeface="Calibri Light" panose="020F0302020204030204" pitchFamily="34" charset="0"/>
                <a:cs typeface="Calibri Light" panose="020F0302020204030204" pitchFamily="34" charset="0"/>
              </a:rPr>
              <a:t> DESC</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a:p>
            <a:endParaRPr lang="en-IN" dirty="0"/>
          </a:p>
        </p:txBody>
      </p:sp>
      <p:pic>
        <p:nvPicPr>
          <p:cNvPr id="5" name="Picture 4">
            <a:extLst>
              <a:ext uri="{FF2B5EF4-FFF2-40B4-BE49-F238E27FC236}">
                <a16:creationId xmlns:a16="http://schemas.microsoft.com/office/drawing/2014/main" id="{6FCB4876-0CB8-C12E-01F2-3F41312DC941}"/>
              </a:ext>
            </a:extLst>
          </p:cNvPr>
          <p:cNvPicPr>
            <a:picLocks noChangeAspect="1"/>
          </p:cNvPicPr>
          <p:nvPr/>
        </p:nvPicPr>
        <p:blipFill>
          <a:blip r:embed="rId2"/>
          <a:stretch>
            <a:fillRect/>
          </a:stretch>
        </p:blipFill>
        <p:spPr>
          <a:xfrm>
            <a:off x="7244849" y="1561368"/>
            <a:ext cx="3084137" cy="3967562"/>
          </a:xfrm>
          <a:prstGeom prst="rect">
            <a:avLst/>
          </a:prstGeom>
        </p:spPr>
      </p:pic>
    </p:spTree>
    <p:extLst>
      <p:ext uri="{BB962C8B-B14F-4D97-AF65-F5344CB8AC3E}">
        <p14:creationId xmlns:p14="http://schemas.microsoft.com/office/powerpoint/2010/main" val="64838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0D0FF9-48D9-BF51-D949-B67BF8F0A7D2}"/>
              </a:ext>
            </a:extLst>
          </p:cNvPr>
          <p:cNvSpPr txBox="1"/>
          <p:nvPr/>
        </p:nvSpPr>
        <p:spPr>
          <a:xfrm>
            <a:off x="333569" y="512812"/>
            <a:ext cx="10247345" cy="4893647"/>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5. Find `P_ID` and </a:t>
            </a:r>
            <a:r>
              <a:rPr lang="en-IN" b="1" dirty="0" err="1">
                <a:latin typeface="Arial" panose="020B0604020202020204" pitchFamily="34" charset="0"/>
                <a:cs typeface="Arial" panose="020B0604020202020204" pitchFamily="34" charset="0"/>
              </a:rPr>
              <a:t>levelwise</a:t>
            </a:r>
            <a:r>
              <a:rPr lang="en-IN" b="1" dirty="0">
                <a:latin typeface="Arial" panose="020B0604020202020204" pitchFamily="34" charset="0"/>
                <a:cs typeface="Arial" panose="020B0604020202020204" pitchFamily="34" charset="0"/>
              </a:rPr>
              <a:t> sum of `</a:t>
            </a:r>
            <a:r>
              <a:rPr lang="en-IN" b="1" dirty="0" err="1">
                <a:latin typeface="Arial" panose="020B0604020202020204" pitchFamily="34" charset="0"/>
                <a:cs typeface="Arial" panose="020B0604020202020204" pitchFamily="34" charset="0"/>
              </a:rPr>
              <a:t>kill_counts</a:t>
            </a:r>
            <a:r>
              <a:rPr lang="en-IN" b="1" dirty="0">
                <a:latin typeface="Arial" panose="020B0604020202020204" pitchFamily="34" charset="0"/>
                <a:cs typeface="Arial" panose="020B0604020202020204" pitchFamily="34" charset="0"/>
              </a:rPr>
              <a:t>` where `</a:t>
            </a:r>
            <a:r>
              <a:rPr lang="en-IN" b="1" dirty="0" err="1">
                <a:latin typeface="Arial" panose="020B0604020202020204" pitchFamily="34" charset="0"/>
                <a:cs typeface="Arial" panose="020B0604020202020204" pitchFamily="34" charset="0"/>
              </a:rPr>
              <a:t>kill_count</a:t>
            </a:r>
            <a:r>
              <a:rPr lang="en-IN" b="1" dirty="0">
                <a:latin typeface="Arial" panose="020B0604020202020204" pitchFamily="34" charset="0"/>
                <a:cs typeface="Arial" panose="020B0604020202020204" pitchFamily="34" charset="0"/>
              </a:rPr>
              <a:t>` is greater than the average kill count for Medium difficulty.</a:t>
            </a:r>
          </a:p>
          <a:p>
            <a:endParaRPr lang="en-IN" dirty="0"/>
          </a:p>
          <a:p>
            <a:endParaRPr lang="en-IN" dirty="0"/>
          </a:p>
          <a:p>
            <a:r>
              <a:rPr lang="en-IN" sz="24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P_ID,</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Level,</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SUM(</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Kill_Count</a:t>
            </a:r>
            <a:r>
              <a:rPr lang="en-IN" sz="2400" dirty="0">
                <a:latin typeface="Calibri Light" panose="020F0302020204030204" pitchFamily="34" charset="0"/>
                <a:ea typeface="Calibri Light" panose="020F0302020204030204" pitchFamily="34" charset="0"/>
                <a:cs typeface="Calibri Light" panose="020F0302020204030204" pitchFamily="34" charset="0"/>
              </a:rPr>
              <a:t>)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total_killcount</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GROUP BY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Level,P_ID</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HAVING SUM(</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Kill_Count</a:t>
            </a:r>
            <a:r>
              <a:rPr lang="en-IN" sz="2400" dirty="0">
                <a:latin typeface="Calibri Light" panose="020F0302020204030204" pitchFamily="34" charset="0"/>
                <a:ea typeface="Calibri Light" panose="020F0302020204030204" pitchFamily="34" charset="0"/>
                <a:cs typeface="Calibri Light" panose="020F0302020204030204" pitchFamily="34" charset="0"/>
              </a:rPr>
              <a:t>)&gt;(SELECT AVG(</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Kill_Count</a:t>
            </a:r>
            <a:r>
              <a:rPr lang="en-IN" sz="2400" dirty="0">
                <a:latin typeface="Calibri Light" panose="020F0302020204030204" pitchFamily="34" charset="0"/>
                <a:ea typeface="Calibri Light" panose="020F0302020204030204" pitchFamily="34" charset="0"/>
                <a:cs typeface="Calibri Light" panose="020F0302020204030204" pitchFamily="34" charset="0"/>
              </a:rPr>
              <a:t>)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avg_killcount</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WHERE Difficulty='Medium’)</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ORDER BY Level DESC</a:t>
            </a:r>
          </a:p>
        </p:txBody>
      </p:sp>
      <p:pic>
        <p:nvPicPr>
          <p:cNvPr id="5" name="Picture 4">
            <a:extLst>
              <a:ext uri="{FF2B5EF4-FFF2-40B4-BE49-F238E27FC236}">
                <a16:creationId xmlns:a16="http://schemas.microsoft.com/office/drawing/2014/main" id="{E90E6AAB-F174-9656-EF8E-5636BE8F14CD}"/>
              </a:ext>
            </a:extLst>
          </p:cNvPr>
          <p:cNvPicPr>
            <a:picLocks noChangeAspect="1"/>
          </p:cNvPicPr>
          <p:nvPr/>
        </p:nvPicPr>
        <p:blipFill>
          <a:blip r:embed="rId2"/>
          <a:stretch>
            <a:fillRect/>
          </a:stretch>
        </p:blipFill>
        <p:spPr>
          <a:xfrm>
            <a:off x="8729093" y="1632515"/>
            <a:ext cx="2990155" cy="4327941"/>
          </a:xfrm>
          <a:prstGeom prst="rect">
            <a:avLst/>
          </a:prstGeom>
        </p:spPr>
      </p:pic>
    </p:spTree>
    <p:extLst>
      <p:ext uri="{BB962C8B-B14F-4D97-AF65-F5344CB8AC3E}">
        <p14:creationId xmlns:p14="http://schemas.microsoft.com/office/powerpoint/2010/main" val="216695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49DB6D-89AD-409A-A6A1-D533A25F791D}"/>
              </a:ext>
            </a:extLst>
          </p:cNvPr>
          <p:cNvSpPr txBox="1"/>
          <p:nvPr/>
        </p:nvSpPr>
        <p:spPr>
          <a:xfrm>
            <a:off x="510851" y="547530"/>
            <a:ext cx="9984429" cy="5539978"/>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6. Find `Level` and its corresponding `</a:t>
            </a:r>
            <a:r>
              <a:rPr lang="en-IN" b="1" dirty="0" err="1">
                <a:latin typeface="Arial" panose="020B0604020202020204" pitchFamily="34" charset="0"/>
                <a:cs typeface="Arial" panose="020B0604020202020204" pitchFamily="34" charset="0"/>
              </a:rPr>
              <a:t>Level_code`wise</a:t>
            </a:r>
            <a:r>
              <a:rPr lang="en-IN" b="1" dirty="0">
                <a:latin typeface="Arial" panose="020B0604020202020204" pitchFamily="34" charset="0"/>
                <a:cs typeface="Arial" panose="020B0604020202020204" pitchFamily="34" charset="0"/>
              </a:rPr>
              <a:t> sum of lives earned, excluding Level 0. Arrange in ascending order of level.</a:t>
            </a:r>
          </a:p>
          <a:p>
            <a:endParaRPr lang="en-IN" dirty="0"/>
          </a:p>
          <a:p>
            <a:endParaRPr lang="en-IN" dirty="0"/>
          </a:p>
          <a:p>
            <a:r>
              <a:rPr lang="en-IN" sz="2400" dirty="0">
                <a:latin typeface="Calibri Light" panose="020F0302020204030204" pitchFamily="34" charset="0"/>
                <a:ea typeface="Calibri Light" panose="020F0302020204030204" pitchFamily="34" charset="0"/>
                <a:cs typeface="Calibri Light" panose="020F0302020204030204" pitchFamily="34" charset="0"/>
              </a:rPr>
              <a:t>SELECT</a:t>
            </a:r>
          </a:p>
          <a:p>
            <a:r>
              <a:rPr lang="en-IN" sz="2400" dirty="0" err="1">
                <a:latin typeface="Calibri Light" panose="020F0302020204030204" pitchFamily="34" charset="0"/>
                <a:ea typeface="Calibri Light" panose="020F0302020204030204" pitchFamily="34" charset="0"/>
                <a:cs typeface="Calibri Light" panose="020F0302020204030204" pitchFamily="34" charset="0"/>
              </a:rPr>
              <a:t>ld.Level</a:t>
            </a:r>
            <a:r>
              <a:rPr lang="en-IN" sz="24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pd.L1_Code,</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pd.L2_Code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SUM(</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ld.Lives_Earned</a:t>
            </a:r>
            <a:r>
              <a:rPr lang="en-IN" sz="2400" dirty="0">
                <a:latin typeface="Calibri Light" panose="020F0302020204030204" pitchFamily="34" charset="0"/>
                <a:ea typeface="Calibri Light" panose="020F0302020204030204" pitchFamily="34" charset="0"/>
                <a:cs typeface="Calibri Light" panose="020F0302020204030204" pitchFamily="34" charset="0"/>
              </a:rPr>
              <a:t>)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Total_lives_Earned</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gameanalysis.player_details</a:t>
            </a:r>
            <a:r>
              <a:rPr lang="en-IN" sz="2400" dirty="0">
                <a:latin typeface="Calibri Light" panose="020F0302020204030204" pitchFamily="34" charset="0"/>
                <a:ea typeface="Calibri Light" panose="020F0302020204030204" pitchFamily="34" charset="0"/>
                <a:cs typeface="Calibri Light" panose="020F0302020204030204" pitchFamily="34" charset="0"/>
              </a:rPr>
              <a:t> AS pd</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JOIN gameanalysis.level_details2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ON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pd.P_ID</a:t>
            </a:r>
            <a:r>
              <a:rPr lang="en-IN" sz="2400" dirty="0">
                <a:latin typeface="Calibri Light" panose="020F0302020204030204" pitchFamily="34" charset="0"/>
                <a:ea typeface="Calibri Light" panose="020F0302020204030204" pitchFamily="34" charset="0"/>
                <a:cs typeface="Calibri Light" panose="020F0302020204030204" pitchFamily="34" charset="0"/>
              </a:rPr>
              <a:t>=</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ld.P_ID</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WHERE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ld.Level</a:t>
            </a:r>
            <a:r>
              <a:rPr lang="en-IN" sz="2400" dirty="0">
                <a:latin typeface="Calibri Light" panose="020F0302020204030204" pitchFamily="34" charset="0"/>
                <a:ea typeface="Calibri Light" panose="020F0302020204030204" pitchFamily="34" charset="0"/>
                <a:cs typeface="Calibri Light" panose="020F0302020204030204" pitchFamily="34" charset="0"/>
              </a:rPr>
              <a:t>!=0</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GROUP BY ld.Level,pd.L1_Code,pd.L2_Code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ORDER BY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ld.Level</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endParaRPr lang="en-IN" dirty="0"/>
          </a:p>
        </p:txBody>
      </p:sp>
      <p:pic>
        <p:nvPicPr>
          <p:cNvPr id="7" name="Picture 6">
            <a:extLst>
              <a:ext uri="{FF2B5EF4-FFF2-40B4-BE49-F238E27FC236}">
                <a16:creationId xmlns:a16="http://schemas.microsoft.com/office/drawing/2014/main" id="{9DE42E13-1902-6666-543A-8A9C6EEC10A0}"/>
              </a:ext>
            </a:extLst>
          </p:cNvPr>
          <p:cNvPicPr>
            <a:picLocks noChangeAspect="1"/>
          </p:cNvPicPr>
          <p:nvPr/>
        </p:nvPicPr>
        <p:blipFill>
          <a:blip r:embed="rId2"/>
          <a:stretch>
            <a:fillRect/>
          </a:stretch>
        </p:blipFill>
        <p:spPr>
          <a:xfrm>
            <a:off x="6898640" y="1544212"/>
            <a:ext cx="4571999" cy="4543295"/>
          </a:xfrm>
          <a:prstGeom prst="rect">
            <a:avLst/>
          </a:prstGeom>
        </p:spPr>
      </p:pic>
    </p:spTree>
    <p:extLst>
      <p:ext uri="{BB962C8B-B14F-4D97-AF65-F5344CB8AC3E}">
        <p14:creationId xmlns:p14="http://schemas.microsoft.com/office/powerpoint/2010/main" val="346467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203D4-2716-4C45-A862-4645164C3CE8}"/>
              </a:ext>
            </a:extLst>
          </p:cNvPr>
          <p:cNvSpPr txBox="1"/>
          <p:nvPr/>
        </p:nvSpPr>
        <p:spPr>
          <a:xfrm>
            <a:off x="406400" y="285136"/>
            <a:ext cx="10048240" cy="6093976"/>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7. Find the top 3 scores based on each `</a:t>
            </a:r>
            <a:r>
              <a:rPr lang="en-IN" b="1" dirty="0" err="1">
                <a:latin typeface="Arial" panose="020B0604020202020204" pitchFamily="34" charset="0"/>
                <a:cs typeface="Arial" panose="020B0604020202020204" pitchFamily="34" charset="0"/>
              </a:rPr>
              <a:t>Dev_ID</a:t>
            </a:r>
            <a:r>
              <a:rPr lang="en-IN" b="1" dirty="0">
                <a:latin typeface="Arial" panose="020B0604020202020204" pitchFamily="34" charset="0"/>
                <a:cs typeface="Arial" panose="020B0604020202020204" pitchFamily="34" charset="0"/>
              </a:rPr>
              <a:t>` and rank them in increasing order using `</a:t>
            </a:r>
            <a:r>
              <a:rPr lang="en-IN" b="1" dirty="0" err="1">
                <a:latin typeface="Arial" panose="020B0604020202020204" pitchFamily="34" charset="0"/>
                <a:cs typeface="Arial" panose="020B0604020202020204" pitchFamily="34" charset="0"/>
              </a:rPr>
              <a:t>Row_Number</a:t>
            </a:r>
            <a:r>
              <a:rPr lang="en-IN" b="1" dirty="0">
                <a:latin typeface="Arial" panose="020B0604020202020204" pitchFamily="34" charset="0"/>
                <a:cs typeface="Arial" panose="020B0604020202020204" pitchFamily="34" charset="0"/>
              </a:rPr>
              <a:t>`. Display the difficulty as well.</a:t>
            </a:r>
          </a:p>
          <a:p>
            <a:endParaRPr lang="en-IN" dirty="0"/>
          </a:p>
          <a:p>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WITH CTE AS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SELECT *,ROW_NUMBER() OVER(PARTITION BY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400" dirty="0">
                <a:latin typeface="Calibri Light" panose="020F0302020204030204" pitchFamily="34" charset="0"/>
                <a:ea typeface="Calibri Light" panose="020F0302020204030204" pitchFamily="34" charset="0"/>
                <a:cs typeface="Calibri Light" panose="020F0302020204030204" pitchFamily="34" charset="0"/>
              </a:rPr>
              <a:t> ORDER BY Score ) AS RNK</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gameanalysis.level_details2</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4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4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Difficulty,</a:t>
            </a:r>
          </a:p>
          <a:p>
            <a:r>
              <a:rPr lang="en-IN" sz="2400" dirty="0" err="1">
                <a:latin typeface="Calibri Light" panose="020F0302020204030204" pitchFamily="34" charset="0"/>
                <a:ea typeface="Calibri Light" panose="020F0302020204030204" pitchFamily="34" charset="0"/>
                <a:cs typeface="Calibri Light" panose="020F0302020204030204" pitchFamily="34" charset="0"/>
              </a:rPr>
              <a:t>Score,RNK</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CTE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WHERE RNK&lt;=3</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ORDER BY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Dev_ID,RNK</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9D40D90F-1067-8340-5291-EC9299F60D14}"/>
              </a:ext>
            </a:extLst>
          </p:cNvPr>
          <p:cNvPicPr>
            <a:picLocks noChangeAspect="1"/>
          </p:cNvPicPr>
          <p:nvPr/>
        </p:nvPicPr>
        <p:blipFill>
          <a:blip r:embed="rId2"/>
          <a:stretch>
            <a:fillRect/>
          </a:stretch>
        </p:blipFill>
        <p:spPr>
          <a:xfrm>
            <a:off x="6939280" y="2792622"/>
            <a:ext cx="4358640" cy="3586490"/>
          </a:xfrm>
          <a:prstGeom prst="rect">
            <a:avLst/>
          </a:prstGeom>
        </p:spPr>
      </p:pic>
    </p:spTree>
    <p:extLst>
      <p:ext uri="{BB962C8B-B14F-4D97-AF65-F5344CB8AC3E}">
        <p14:creationId xmlns:p14="http://schemas.microsoft.com/office/powerpoint/2010/main" val="354053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5A0302-74ED-7F3A-ABAF-C43561B5C336}"/>
              </a:ext>
            </a:extLst>
          </p:cNvPr>
          <p:cNvSpPr txBox="1"/>
          <p:nvPr/>
        </p:nvSpPr>
        <p:spPr>
          <a:xfrm>
            <a:off x="436880" y="681335"/>
            <a:ext cx="10231120" cy="3046988"/>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8. Find the `</a:t>
            </a:r>
            <a:r>
              <a:rPr lang="en-IN" b="1" dirty="0" err="1">
                <a:latin typeface="Arial" panose="020B0604020202020204" pitchFamily="34" charset="0"/>
                <a:cs typeface="Arial" panose="020B0604020202020204" pitchFamily="34" charset="0"/>
              </a:rPr>
              <a:t>first_login</a:t>
            </a:r>
            <a:r>
              <a:rPr lang="en-IN" b="1" dirty="0">
                <a:latin typeface="Arial" panose="020B0604020202020204" pitchFamily="34" charset="0"/>
                <a:cs typeface="Arial" panose="020B0604020202020204" pitchFamily="34" charset="0"/>
              </a:rPr>
              <a:t>` datetime for each device ID.</a:t>
            </a:r>
          </a:p>
          <a:p>
            <a:endParaRPr lang="en-IN" b="1" dirty="0">
              <a:latin typeface="Arial" panose="020B0604020202020204" pitchFamily="34" charset="0"/>
              <a:cs typeface="Arial" panose="020B0604020202020204" pitchFamily="34" charset="0"/>
            </a:endParaRPr>
          </a:p>
          <a:p>
            <a:endParaRPr lang="en-IN" dirty="0"/>
          </a:p>
          <a:p>
            <a:endParaRPr lang="en-IN" dirty="0"/>
          </a:p>
          <a:p>
            <a:r>
              <a:rPr lang="en-IN" sz="24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4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4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MIN(</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400" dirty="0">
                <a:latin typeface="Calibri Light" panose="020F0302020204030204" pitchFamily="34" charset="0"/>
                <a:ea typeface="Calibri Light" panose="020F0302020204030204" pitchFamily="34" charset="0"/>
                <a:cs typeface="Calibri Light" panose="020F0302020204030204" pitchFamily="34" charset="0"/>
              </a:rPr>
              <a:t>)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First_login</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GROUP BY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Dev_ID</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8AF34111-DA5D-8210-1860-1B1D84535B3C}"/>
              </a:ext>
            </a:extLst>
          </p:cNvPr>
          <p:cNvPicPr>
            <a:picLocks noChangeAspect="1"/>
          </p:cNvPicPr>
          <p:nvPr/>
        </p:nvPicPr>
        <p:blipFill>
          <a:blip r:embed="rId2"/>
          <a:stretch>
            <a:fillRect/>
          </a:stretch>
        </p:blipFill>
        <p:spPr>
          <a:xfrm>
            <a:off x="7162800" y="1249680"/>
            <a:ext cx="3820160" cy="4500880"/>
          </a:xfrm>
          <a:prstGeom prst="rect">
            <a:avLst/>
          </a:prstGeom>
        </p:spPr>
      </p:pic>
    </p:spTree>
    <p:extLst>
      <p:ext uri="{BB962C8B-B14F-4D97-AF65-F5344CB8AC3E}">
        <p14:creationId xmlns:p14="http://schemas.microsoft.com/office/powerpoint/2010/main" val="198804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BD0096-B869-64EC-A4A0-8E91D481214F}"/>
              </a:ext>
            </a:extLst>
          </p:cNvPr>
          <p:cNvSpPr txBox="1"/>
          <p:nvPr/>
        </p:nvSpPr>
        <p:spPr>
          <a:xfrm>
            <a:off x="253249" y="218371"/>
            <a:ext cx="11685502" cy="5847755"/>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9.Find the top 5 scores based on each difficulty level and rank them in increasing order using `</a:t>
            </a:r>
            <a:r>
              <a:rPr lang="en-IN" b="1" dirty="0" err="1">
                <a:latin typeface="Arial" panose="020B0604020202020204" pitchFamily="34" charset="0"/>
                <a:cs typeface="Arial" panose="020B0604020202020204" pitchFamily="34" charset="0"/>
              </a:rPr>
              <a:t>Rank`.Display</a:t>
            </a:r>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Dev_ID</a:t>
            </a:r>
            <a:r>
              <a:rPr lang="en-IN" b="1" dirty="0">
                <a:latin typeface="Arial" panose="020B0604020202020204" pitchFamily="34" charset="0"/>
                <a:cs typeface="Arial" panose="020B0604020202020204" pitchFamily="34" charset="0"/>
              </a:rPr>
              <a:t>` as well.</a:t>
            </a:r>
          </a:p>
          <a:p>
            <a:endParaRPr lang="en-IN" dirty="0"/>
          </a:p>
          <a:p>
            <a:r>
              <a:rPr lang="en-IN" sz="2000" dirty="0">
                <a:latin typeface="Calibri Light" panose="020F0302020204030204" pitchFamily="34" charset="0"/>
                <a:ea typeface="Calibri Light" panose="020F0302020204030204" pitchFamily="34" charset="0"/>
                <a:cs typeface="Calibri Light" panose="020F0302020204030204" pitchFamily="34" charset="0"/>
              </a:rPr>
              <a:t>WITH Ranks AS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SELECT</a:t>
            </a:r>
          </a:p>
          <a:p>
            <a:r>
              <a:rPr lang="en-IN" sz="20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Difficulty,</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Score,</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RANK() OVER (PARTITION BY Difficulty ORDER BY Score DESC ) AS Ranking</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0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Difficulty,</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Score,</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Ranking</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FROM Ranks</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WHERE Ranking&lt;=5</a:t>
            </a:r>
          </a:p>
        </p:txBody>
      </p:sp>
      <p:pic>
        <p:nvPicPr>
          <p:cNvPr id="5" name="Picture 4">
            <a:extLst>
              <a:ext uri="{FF2B5EF4-FFF2-40B4-BE49-F238E27FC236}">
                <a16:creationId xmlns:a16="http://schemas.microsoft.com/office/drawing/2014/main" id="{48557F9D-A888-2D28-655C-DCA3BCA8D1F2}"/>
              </a:ext>
            </a:extLst>
          </p:cNvPr>
          <p:cNvPicPr>
            <a:picLocks noChangeAspect="1"/>
          </p:cNvPicPr>
          <p:nvPr/>
        </p:nvPicPr>
        <p:blipFill>
          <a:blip r:embed="rId2"/>
          <a:stretch>
            <a:fillRect/>
          </a:stretch>
        </p:blipFill>
        <p:spPr>
          <a:xfrm>
            <a:off x="8016240" y="1398162"/>
            <a:ext cx="3922511" cy="4860398"/>
          </a:xfrm>
          <a:prstGeom prst="rect">
            <a:avLst/>
          </a:prstGeom>
        </p:spPr>
      </p:pic>
    </p:spTree>
    <p:extLst>
      <p:ext uri="{BB962C8B-B14F-4D97-AF65-F5344CB8AC3E}">
        <p14:creationId xmlns:p14="http://schemas.microsoft.com/office/powerpoint/2010/main" val="313599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31871-C61E-BB71-6C6A-0F7635D9E7F9}"/>
              </a:ext>
            </a:extLst>
          </p:cNvPr>
          <p:cNvSpPr txBox="1"/>
          <p:nvPr/>
        </p:nvSpPr>
        <p:spPr>
          <a:xfrm>
            <a:off x="336058" y="464508"/>
            <a:ext cx="9996662" cy="6124754"/>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10. Find the device ID that is first logged in (based on `</a:t>
            </a:r>
            <a:r>
              <a:rPr lang="en-IN" b="1" dirty="0" err="1">
                <a:latin typeface="Arial" panose="020B0604020202020204" pitchFamily="34" charset="0"/>
                <a:cs typeface="Arial" panose="020B0604020202020204" pitchFamily="34" charset="0"/>
              </a:rPr>
              <a:t>start_datetime</a:t>
            </a:r>
            <a:r>
              <a:rPr lang="en-IN" b="1" dirty="0">
                <a:latin typeface="Arial" panose="020B0604020202020204" pitchFamily="34" charset="0"/>
                <a:cs typeface="Arial" panose="020B0604020202020204" pitchFamily="34" charset="0"/>
              </a:rPr>
              <a:t>`) for each player (`P_ID`). Output should contain player ID, device ID, and first login datetime.</a:t>
            </a:r>
          </a:p>
          <a:p>
            <a:endParaRPr lang="en-IN" dirty="0"/>
          </a:p>
          <a:p>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a:p>
            <a:r>
              <a:rPr lang="en-IN" sz="2000" dirty="0">
                <a:latin typeface="Calibri Light" panose="020F0302020204030204" pitchFamily="34" charset="0"/>
                <a:ea typeface="Calibri Light" panose="020F0302020204030204" pitchFamily="34" charset="0"/>
                <a:cs typeface="Calibri Light" panose="020F0302020204030204" pitchFamily="34" charset="0"/>
              </a:rPr>
              <a:t>WITH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LoginDetails</a:t>
            </a:r>
            <a:r>
              <a:rPr lang="en-IN" sz="2000" dirty="0">
                <a:latin typeface="Calibri Light" panose="020F0302020204030204" pitchFamily="34" charset="0"/>
                <a:ea typeface="Calibri Light" panose="020F0302020204030204" pitchFamily="34" charset="0"/>
                <a:cs typeface="Calibri Light" panose="020F0302020204030204" pitchFamily="34" charset="0"/>
              </a:rPr>
              <a:t> AS</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P_ID,</a:t>
            </a:r>
          </a:p>
          <a:p>
            <a:r>
              <a:rPr lang="en-IN" sz="20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ROW_NUMBER() OVER(PARTITION BY P_ID ORDER BY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000" dirty="0">
                <a:latin typeface="Calibri Light" panose="020F0302020204030204" pitchFamily="34" charset="0"/>
                <a:ea typeface="Calibri Light" panose="020F0302020204030204" pitchFamily="34" charset="0"/>
                <a:cs typeface="Calibri Light" panose="020F0302020204030204" pitchFamily="34" charset="0"/>
              </a:rPr>
              <a:t> ) AS Ranking</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P_ID,</a:t>
            </a:r>
          </a:p>
          <a:p>
            <a:r>
              <a:rPr lang="en-IN" sz="20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000" dirty="0">
                <a:latin typeface="Calibri Light" panose="020F0302020204030204" pitchFamily="34" charset="0"/>
                <a:ea typeface="Calibri Light" panose="020F0302020204030204" pitchFamily="34" charset="0"/>
                <a:cs typeface="Calibri Light" panose="020F0302020204030204" pitchFamily="34" charset="0"/>
              </a:rPr>
              <a:t> AS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first_login_datetime</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a:p>
            <a:r>
              <a:rPr lang="en-IN" sz="2000" dirty="0">
                <a:latin typeface="Calibri Light" panose="020F0302020204030204" pitchFamily="34" charset="0"/>
                <a:ea typeface="Calibri Light" panose="020F0302020204030204" pitchFamily="34" charset="0"/>
                <a:cs typeface="Calibri Light" panose="020F0302020204030204" pitchFamily="34" charset="0"/>
              </a:rPr>
              <a:t>FROM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LoginDetails</a:t>
            </a:r>
            <a:r>
              <a:rPr lang="en-IN" sz="2000" dirty="0">
                <a:latin typeface="Calibri Light" panose="020F0302020204030204" pitchFamily="34" charset="0"/>
                <a:ea typeface="Calibri Light" panose="020F0302020204030204" pitchFamily="34" charset="0"/>
                <a:cs typeface="Calibri Light" panose="020F0302020204030204" pitchFamily="34" charset="0"/>
              </a:rPr>
              <a:t>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WHERE Ranking=1</a:t>
            </a:r>
          </a:p>
          <a:p>
            <a:endParaRPr lang="en-IN" dirty="0"/>
          </a:p>
        </p:txBody>
      </p:sp>
      <p:pic>
        <p:nvPicPr>
          <p:cNvPr id="5" name="Picture 4">
            <a:extLst>
              <a:ext uri="{FF2B5EF4-FFF2-40B4-BE49-F238E27FC236}">
                <a16:creationId xmlns:a16="http://schemas.microsoft.com/office/drawing/2014/main" id="{FABAFFD7-A427-4518-5D1E-9DE477BBD535}"/>
              </a:ext>
            </a:extLst>
          </p:cNvPr>
          <p:cNvPicPr>
            <a:picLocks noChangeAspect="1"/>
          </p:cNvPicPr>
          <p:nvPr/>
        </p:nvPicPr>
        <p:blipFill>
          <a:blip r:embed="rId2"/>
          <a:stretch>
            <a:fillRect/>
          </a:stretch>
        </p:blipFill>
        <p:spPr>
          <a:xfrm>
            <a:off x="8442960" y="1452880"/>
            <a:ext cx="3412981" cy="4856480"/>
          </a:xfrm>
          <a:prstGeom prst="rect">
            <a:avLst/>
          </a:prstGeom>
        </p:spPr>
      </p:pic>
    </p:spTree>
    <p:extLst>
      <p:ext uri="{BB962C8B-B14F-4D97-AF65-F5344CB8AC3E}">
        <p14:creationId xmlns:p14="http://schemas.microsoft.com/office/powerpoint/2010/main" val="363901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5F7D65-7674-9B31-A9C1-1B3C3DE289F9}"/>
              </a:ext>
            </a:extLst>
          </p:cNvPr>
          <p:cNvSpPr txBox="1"/>
          <p:nvPr/>
        </p:nvSpPr>
        <p:spPr>
          <a:xfrm>
            <a:off x="266844" y="125440"/>
            <a:ext cx="10495280" cy="6401753"/>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11. For each player and date, determine how many `</a:t>
            </a:r>
            <a:r>
              <a:rPr lang="en-IN" b="1" dirty="0" err="1">
                <a:latin typeface="Arial" panose="020B0604020202020204" pitchFamily="34" charset="0"/>
                <a:cs typeface="Arial" panose="020B0604020202020204" pitchFamily="34" charset="0"/>
              </a:rPr>
              <a:t>kill_counts</a:t>
            </a:r>
            <a:r>
              <a:rPr lang="en-IN" b="1" dirty="0">
                <a:latin typeface="Arial" panose="020B0604020202020204" pitchFamily="34" charset="0"/>
                <a:cs typeface="Arial" panose="020B0604020202020204" pitchFamily="34" charset="0"/>
              </a:rPr>
              <a:t>` were played by the player so far.</a:t>
            </a:r>
          </a:p>
          <a:p>
            <a:pPr marL="342900" indent="-342900">
              <a:buAutoNum type="alphaLcParenR"/>
            </a:pPr>
            <a:r>
              <a:rPr lang="en-IN" b="1" dirty="0">
                <a:latin typeface="Arial" panose="020B0604020202020204" pitchFamily="34" charset="0"/>
                <a:cs typeface="Arial" panose="020B0604020202020204" pitchFamily="34" charset="0"/>
              </a:rPr>
              <a:t>Using window functions</a:t>
            </a:r>
          </a:p>
          <a:p>
            <a:pPr marL="342900" indent="-342900">
              <a:buAutoNum type="alphaLcParenR"/>
            </a:pPr>
            <a:r>
              <a:rPr lang="en-IN" b="1" dirty="0">
                <a:latin typeface="Arial" panose="020B0604020202020204" pitchFamily="34" charset="0"/>
                <a:cs typeface="Arial" panose="020B0604020202020204" pitchFamily="34" charset="0"/>
              </a:rPr>
              <a:t>b) Without window functions</a:t>
            </a:r>
          </a:p>
          <a:p>
            <a:pPr marL="342900" indent="-342900">
              <a:buAutoNum type="alphaLcParenR"/>
            </a:pPr>
            <a:endParaRPr lang="en-IN" dirty="0"/>
          </a:p>
          <a:p>
            <a:r>
              <a:rPr lang="en-US" sz="2000" dirty="0">
                <a:latin typeface="Calibri Light" panose="020F0302020204030204" pitchFamily="34" charset="0"/>
                <a:ea typeface="Calibri Light" panose="020F0302020204030204" pitchFamily="34" charset="0"/>
                <a:cs typeface="Calibri Light" panose="020F0302020204030204" pitchFamily="34" charset="0"/>
              </a:rPr>
              <a:t>a)SELECT </a:t>
            </a:r>
          </a:p>
          <a:p>
            <a:r>
              <a:rPr lang="en-US" sz="2000" dirty="0">
                <a:latin typeface="Calibri Light" panose="020F0302020204030204" pitchFamily="34" charset="0"/>
                <a:ea typeface="Calibri Light" panose="020F0302020204030204" pitchFamily="34" charset="0"/>
                <a:cs typeface="Calibri Light" panose="020F0302020204030204" pitchFamily="34" charset="0"/>
              </a:rPr>
              <a:t>DISTINCT P_ID,</a:t>
            </a:r>
          </a:p>
          <a:p>
            <a:r>
              <a:rPr lang="en-US" sz="2000" dirty="0">
                <a:latin typeface="Calibri Light" panose="020F0302020204030204" pitchFamily="34" charset="0"/>
                <a:ea typeface="Calibri Light" panose="020F0302020204030204" pitchFamily="34" charset="0"/>
                <a:cs typeface="Calibri Light" panose="020F0302020204030204" pitchFamily="34" charset="0"/>
              </a:rPr>
              <a:t>DATE(</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US" sz="2000" dirty="0">
                <a:latin typeface="Calibri Light" panose="020F0302020204030204" pitchFamily="34" charset="0"/>
                <a:ea typeface="Calibri Light" panose="020F0302020204030204" pitchFamily="34" charset="0"/>
                <a:cs typeface="Calibri Light" panose="020F0302020204030204" pitchFamily="34" charset="0"/>
              </a:rPr>
              <a:t>) AS Date,</a:t>
            </a:r>
          </a:p>
          <a:p>
            <a:r>
              <a:rPr lang="en-US" sz="2000" dirty="0">
                <a:latin typeface="Calibri Light" panose="020F0302020204030204" pitchFamily="34" charset="0"/>
                <a:ea typeface="Calibri Light" panose="020F0302020204030204" pitchFamily="34" charset="0"/>
                <a:cs typeface="Calibri Light" panose="020F0302020204030204" pitchFamily="34" charset="0"/>
              </a:rPr>
              <a:t>SUM(</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Kill_Count</a:t>
            </a:r>
            <a:r>
              <a:rPr lang="en-US" sz="2000" dirty="0">
                <a:latin typeface="Calibri Light" panose="020F0302020204030204" pitchFamily="34" charset="0"/>
                <a:ea typeface="Calibri Light" panose="020F0302020204030204" pitchFamily="34" charset="0"/>
                <a:cs typeface="Calibri Light" panose="020F0302020204030204" pitchFamily="34" charset="0"/>
              </a:rPr>
              <a:t>) OVER(PARTITION BY P_ID , </a:t>
            </a:r>
          </a:p>
          <a:p>
            <a:r>
              <a:rPr lang="en-US" sz="2000" dirty="0">
                <a:latin typeface="Calibri Light" panose="020F0302020204030204" pitchFamily="34" charset="0"/>
                <a:ea typeface="Calibri Light" panose="020F0302020204030204" pitchFamily="34" charset="0"/>
                <a:cs typeface="Calibri Light" panose="020F0302020204030204" pitchFamily="34" charset="0"/>
              </a:rPr>
              <a:t>DATE(</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US" sz="2000" dirty="0">
                <a:latin typeface="Calibri Light" panose="020F0302020204030204" pitchFamily="34" charset="0"/>
                <a:ea typeface="Calibri Light" panose="020F0302020204030204" pitchFamily="34" charset="0"/>
                <a:cs typeface="Calibri Light" panose="020F0302020204030204" pitchFamily="34" charset="0"/>
              </a:rPr>
              <a:t>)  </a:t>
            </a:r>
          </a:p>
          <a:p>
            <a:r>
              <a:rPr lang="en-US" sz="2000" dirty="0">
                <a:latin typeface="Calibri Light" panose="020F0302020204030204" pitchFamily="34" charset="0"/>
                <a:ea typeface="Calibri Light" panose="020F0302020204030204" pitchFamily="34" charset="0"/>
                <a:cs typeface="Calibri Light" panose="020F0302020204030204" pitchFamily="34" charset="0"/>
              </a:rPr>
              <a:t>ORDER BY DATE(</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US" sz="2000" dirty="0">
                <a:latin typeface="Calibri Light" panose="020F0302020204030204" pitchFamily="34" charset="0"/>
                <a:ea typeface="Calibri Light" panose="020F0302020204030204" pitchFamily="34" charset="0"/>
                <a:cs typeface="Calibri Light" panose="020F0302020204030204" pitchFamily="34" charset="0"/>
              </a:rPr>
              <a:t>) ) AS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Total_kill_counts</a:t>
            </a: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r>
              <a:rPr lang="en-US" sz="20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US" sz="2000" dirty="0">
                <a:latin typeface="Calibri Light" panose="020F0302020204030204" pitchFamily="34" charset="0"/>
                <a:ea typeface="Calibri Light" panose="020F0302020204030204" pitchFamily="34" charset="0"/>
                <a:cs typeface="Calibri Light" panose="020F0302020204030204" pitchFamily="34" charset="0"/>
              </a:rPr>
              <a:t>ORDER BY </a:t>
            </a:r>
            <a:r>
              <a:rPr lang="en-US" sz="2000" dirty="0" err="1">
                <a:latin typeface="Calibri Light" panose="020F0302020204030204" pitchFamily="34" charset="0"/>
                <a:ea typeface="Calibri Light" panose="020F0302020204030204" pitchFamily="34" charset="0"/>
                <a:cs typeface="Calibri Light" panose="020F0302020204030204" pitchFamily="34" charset="0"/>
              </a:rPr>
              <a:t>P_ID,Date</a:t>
            </a: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a:p>
            <a:r>
              <a:rPr lang="en-IN" sz="2000" dirty="0">
                <a:latin typeface="Calibri Light" panose="020F0302020204030204" pitchFamily="34" charset="0"/>
                <a:ea typeface="Calibri Light" panose="020F0302020204030204" pitchFamily="34" charset="0"/>
                <a:cs typeface="Calibri Light" panose="020F0302020204030204" pitchFamily="34" charset="0"/>
              </a:rPr>
              <a:t>b)SELECT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P_ID,</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DATE(</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000" dirty="0">
                <a:latin typeface="Calibri Light" panose="020F0302020204030204" pitchFamily="34" charset="0"/>
                <a:ea typeface="Calibri Light" panose="020F0302020204030204" pitchFamily="34" charset="0"/>
                <a:cs typeface="Calibri Light" panose="020F0302020204030204" pitchFamily="34" charset="0"/>
              </a:rPr>
              <a:t>) AS Dates,</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SUM(</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Kill_Count</a:t>
            </a:r>
            <a:r>
              <a:rPr lang="en-IN" sz="2000" dirty="0">
                <a:latin typeface="Calibri Light" panose="020F0302020204030204" pitchFamily="34" charset="0"/>
                <a:ea typeface="Calibri Light" panose="020F0302020204030204" pitchFamily="34" charset="0"/>
                <a:cs typeface="Calibri Light" panose="020F0302020204030204" pitchFamily="34" charset="0"/>
              </a:rPr>
              <a:t>) AS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Total_Kill_counts</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a:p>
            <a:r>
              <a:rPr lang="en-IN" sz="20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GROUP BY P_ID,DATE(</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ORDER BY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P_ID,Dates</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85CC1A0F-7DB0-66D2-1B4C-B8082AFEEBB8}"/>
              </a:ext>
            </a:extLst>
          </p:cNvPr>
          <p:cNvPicPr>
            <a:picLocks noChangeAspect="1"/>
          </p:cNvPicPr>
          <p:nvPr/>
        </p:nvPicPr>
        <p:blipFill>
          <a:blip r:embed="rId2"/>
          <a:stretch>
            <a:fillRect/>
          </a:stretch>
        </p:blipFill>
        <p:spPr>
          <a:xfrm>
            <a:off x="5754958" y="785752"/>
            <a:ext cx="2816416" cy="3156328"/>
          </a:xfrm>
          <a:prstGeom prst="rect">
            <a:avLst/>
          </a:prstGeom>
        </p:spPr>
      </p:pic>
      <p:pic>
        <p:nvPicPr>
          <p:cNvPr id="7" name="Picture 6">
            <a:extLst>
              <a:ext uri="{FF2B5EF4-FFF2-40B4-BE49-F238E27FC236}">
                <a16:creationId xmlns:a16="http://schemas.microsoft.com/office/drawing/2014/main" id="{C4BA1453-ADCD-A194-A67A-6198154E9531}"/>
              </a:ext>
            </a:extLst>
          </p:cNvPr>
          <p:cNvPicPr>
            <a:picLocks noChangeAspect="1"/>
          </p:cNvPicPr>
          <p:nvPr/>
        </p:nvPicPr>
        <p:blipFill>
          <a:blip r:embed="rId3"/>
          <a:stretch>
            <a:fillRect/>
          </a:stretch>
        </p:blipFill>
        <p:spPr>
          <a:xfrm>
            <a:off x="8975699" y="3429000"/>
            <a:ext cx="2698141" cy="3237608"/>
          </a:xfrm>
          <a:prstGeom prst="rect">
            <a:avLst/>
          </a:prstGeom>
        </p:spPr>
      </p:pic>
    </p:spTree>
    <p:extLst>
      <p:ext uri="{BB962C8B-B14F-4D97-AF65-F5344CB8AC3E}">
        <p14:creationId xmlns:p14="http://schemas.microsoft.com/office/powerpoint/2010/main" val="1598492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64A330-CEC8-631F-214C-6D2B8620910F}"/>
              </a:ext>
            </a:extLst>
          </p:cNvPr>
          <p:cNvSpPr txBox="1"/>
          <p:nvPr/>
        </p:nvSpPr>
        <p:spPr>
          <a:xfrm>
            <a:off x="278787" y="437757"/>
            <a:ext cx="9512194" cy="5509200"/>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12. Find the cumulative sum of stages crossed over `</a:t>
            </a:r>
            <a:r>
              <a:rPr lang="en-IN" b="1" dirty="0" err="1">
                <a:latin typeface="Arial" panose="020B0604020202020204" pitchFamily="34" charset="0"/>
                <a:cs typeface="Arial" panose="020B0604020202020204" pitchFamily="34" charset="0"/>
              </a:rPr>
              <a:t>start_datetime</a:t>
            </a:r>
            <a:r>
              <a:rPr lang="en-IN" b="1" dirty="0">
                <a:latin typeface="Arial" panose="020B0604020202020204" pitchFamily="34" charset="0"/>
                <a:cs typeface="Arial" panose="020B0604020202020204" pitchFamily="34" charset="0"/>
              </a:rPr>
              <a:t>` for each `P_ID`, excluding the most recent `</a:t>
            </a:r>
            <a:r>
              <a:rPr lang="en-IN" b="1" dirty="0" err="1">
                <a:latin typeface="Arial" panose="020B0604020202020204" pitchFamily="34" charset="0"/>
                <a:cs typeface="Arial" panose="020B0604020202020204" pitchFamily="34" charset="0"/>
              </a:rPr>
              <a:t>start_datetime</a:t>
            </a:r>
            <a:r>
              <a:rPr lang="en-IN" b="1" dirty="0">
                <a:latin typeface="Arial" panose="020B0604020202020204" pitchFamily="34" charset="0"/>
                <a:cs typeface="Arial" panose="020B0604020202020204" pitchFamily="34" charset="0"/>
              </a:rPr>
              <a:t>`.</a:t>
            </a:r>
          </a:p>
          <a:p>
            <a:endParaRPr lang="en-IN" dirty="0"/>
          </a:p>
          <a:p>
            <a:endParaRPr lang="en-IN" dirty="0"/>
          </a:p>
          <a:p>
            <a:r>
              <a:rPr lang="en-IN" sz="2000" dirty="0">
                <a:latin typeface="Calibri Light" panose="020F0302020204030204" pitchFamily="34" charset="0"/>
                <a:ea typeface="Calibri Light" panose="020F0302020204030204" pitchFamily="34" charset="0"/>
                <a:cs typeface="Calibri Light" panose="020F0302020204030204" pitchFamily="34" charset="0"/>
              </a:rPr>
              <a:t>WITH STAGES AS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ROW_NUMBER() OVER (PARTITION BY P_ID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ORDER BY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000" dirty="0">
                <a:latin typeface="Calibri Light" panose="020F0302020204030204" pitchFamily="34" charset="0"/>
                <a:ea typeface="Calibri Light" panose="020F0302020204030204" pitchFamily="34" charset="0"/>
                <a:cs typeface="Calibri Light" panose="020F0302020204030204" pitchFamily="34" charset="0"/>
              </a:rPr>
              <a:t> DESC) AS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Rnk</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a:p>
            <a:r>
              <a:rPr lang="en-IN" sz="20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P_ID,</a:t>
            </a:r>
          </a:p>
          <a:p>
            <a:r>
              <a:rPr lang="en-IN"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000" dirty="0">
                <a:latin typeface="Calibri Light" panose="020F0302020204030204" pitchFamily="34" charset="0"/>
                <a:ea typeface="Calibri Light" panose="020F0302020204030204" pitchFamily="34" charset="0"/>
                <a:cs typeface="Calibri Light" panose="020F0302020204030204" pitchFamily="34" charset="0"/>
              </a:rPr>
              <a:t> AS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Start_Datetime</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SUM(</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Stages_crossed</a:t>
            </a:r>
            <a:r>
              <a:rPr lang="en-IN" sz="2000" dirty="0">
                <a:latin typeface="Calibri Light" panose="020F0302020204030204" pitchFamily="34" charset="0"/>
                <a:ea typeface="Calibri Light" panose="020F0302020204030204" pitchFamily="34" charset="0"/>
                <a:cs typeface="Calibri Light" panose="020F0302020204030204" pitchFamily="34" charset="0"/>
              </a:rPr>
              <a:t>) OVER(PARTITION BY P_ID ORDER BY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TimeStamp</a:t>
            </a:r>
            <a:r>
              <a:rPr lang="en-IN" sz="2000" dirty="0">
                <a:latin typeface="Calibri Light" panose="020F0302020204030204" pitchFamily="34" charset="0"/>
                <a:ea typeface="Calibri Light" panose="020F0302020204030204" pitchFamily="34" charset="0"/>
                <a:cs typeface="Calibri Light" panose="020F0302020204030204" pitchFamily="34" charset="0"/>
              </a:rPr>
              <a:t> )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AS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Cumulative_sum</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a:p>
            <a:r>
              <a:rPr lang="en-IN" sz="2000" dirty="0">
                <a:latin typeface="Calibri Light" panose="020F0302020204030204" pitchFamily="34" charset="0"/>
                <a:ea typeface="Calibri Light" panose="020F0302020204030204" pitchFamily="34" charset="0"/>
                <a:cs typeface="Calibri Light" panose="020F0302020204030204" pitchFamily="34" charset="0"/>
              </a:rPr>
              <a:t>FROM STAGES</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WHERE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Rnk</a:t>
            </a:r>
            <a:r>
              <a:rPr lang="en-IN" sz="2000" dirty="0">
                <a:latin typeface="Calibri Light" panose="020F0302020204030204" pitchFamily="34" charset="0"/>
                <a:ea typeface="Calibri Light" panose="020F0302020204030204" pitchFamily="34" charset="0"/>
                <a:cs typeface="Calibri Light" panose="020F0302020204030204" pitchFamily="34" charset="0"/>
              </a:rPr>
              <a:t>!=1</a:t>
            </a:r>
          </a:p>
        </p:txBody>
      </p:sp>
      <p:pic>
        <p:nvPicPr>
          <p:cNvPr id="5" name="Picture 4">
            <a:extLst>
              <a:ext uri="{FF2B5EF4-FFF2-40B4-BE49-F238E27FC236}">
                <a16:creationId xmlns:a16="http://schemas.microsoft.com/office/drawing/2014/main" id="{EB5E13D8-46BF-C773-E7A3-3867347B418F}"/>
              </a:ext>
            </a:extLst>
          </p:cNvPr>
          <p:cNvPicPr>
            <a:picLocks noChangeAspect="1"/>
          </p:cNvPicPr>
          <p:nvPr/>
        </p:nvPicPr>
        <p:blipFill>
          <a:blip r:embed="rId2"/>
          <a:stretch>
            <a:fillRect/>
          </a:stretch>
        </p:blipFill>
        <p:spPr>
          <a:xfrm>
            <a:off x="8228827" y="1264442"/>
            <a:ext cx="3684386" cy="4178826"/>
          </a:xfrm>
          <a:prstGeom prst="rect">
            <a:avLst/>
          </a:prstGeom>
        </p:spPr>
      </p:pic>
    </p:spTree>
    <p:extLst>
      <p:ext uri="{BB962C8B-B14F-4D97-AF65-F5344CB8AC3E}">
        <p14:creationId xmlns:p14="http://schemas.microsoft.com/office/powerpoint/2010/main" val="119138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40D94E-13E5-64BE-7837-10F991E59F98}"/>
              </a:ext>
            </a:extLst>
          </p:cNvPr>
          <p:cNvSpPr txBox="1"/>
          <p:nvPr/>
        </p:nvSpPr>
        <p:spPr>
          <a:xfrm>
            <a:off x="160846" y="426931"/>
            <a:ext cx="10626582" cy="5570756"/>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13. Extract the top 3 highest sums of scores for each `</a:t>
            </a:r>
            <a:r>
              <a:rPr lang="en-IN" b="1" dirty="0" err="1">
                <a:latin typeface="Arial" panose="020B0604020202020204" pitchFamily="34" charset="0"/>
                <a:cs typeface="Arial" panose="020B0604020202020204" pitchFamily="34" charset="0"/>
              </a:rPr>
              <a:t>Dev_ID</a:t>
            </a:r>
            <a:r>
              <a:rPr lang="en-IN" b="1" dirty="0">
                <a:latin typeface="Arial" panose="020B0604020202020204" pitchFamily="34" charset="0"/>
                <a:cs typeface="Arial" panose="020B0604020202020204" pitchFamily="34" charset="0"/>
              </a:rPr>
              <a:t>` and the corresponding `P_ID`.</a:t>
            </a:r>
          </a:p>
          <a:p>
            <a:endParaRPr lang="en-IN" b="1" dirty="0">
              <a:latin typeface="Arial" panose="020B0604020202020204" pitchFamily="34" charset="0"/>
              <a:cs typeface="Arial" panose="020B0604020202020204" pitchFamily="34" charset="0"/>
            </a:endParaRPr>
          </a:p>
          <a:p>
            <a:r>
              <a:rPr lang="en-IN" sz="2000" dirty="0">
                <a:latin typeface="Calibri Light" panose="020F0302020204030204" pitchFamily="34" charset="0"/>
                <a:ea typeface="Calibri Light" panose="020F0302020204030204" pitchFamily="34" charset="0"/>
                <a:cs typeface="Calibri Light" panose="020F0302020204030204" pitchFamily="34" charset="0"/>
              </a:rPr>
              <a:t>WITH Scores AS</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P_ID,</a:t>
            </a:r>
          </a:p>
          <a:p>
            <a:r>
              <a:rPr lang="en-IN" sz="20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SUM(Score) AS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Total_Score</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RANK() OVER(PARTITION BY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000" dirty="0">
                <a:latin typeface="Calibri Light" panose="020F0302020204030204" pitchFamily="34" charset="0"/>
                <a:ea typeface="Calibri Light" panose="020F0302020204030204" pitchFamily="34" charset="0"/>
                <a:cs typeface="Calibri Light" panose="020F0302020204030204" pitchFamily="34" charset="0"/>
              </a:rPr>
              <a:t> ORDER BY SUM(Score) DESC) AS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Rnk</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a:p>
            <a:r>
              <a:rPr lang="en-IN" sz="20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GROUP BY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P_ID,Dev_ID</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a:p>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P_ID,</a:t>
            </a:r>
          </a:p>
          <a:p>
            <a:r>
              <a:rPr lang="en-IN" sz="20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000" dirty="0" err="1">
                <a:latin typeface="Calibri Light" panose="020F0302020204030204" pitchFamily="34" charset="0"/>
                <a:ea typeface="Calibri Light" panose="020F0302020204030204" pitchFamily="34" charset="0"/>
                <a:cs typeface="Calibri Light" panose="020F0302020204030204" pitchFamily="34" charset="0"/>
              </a:rPr>
              <a:t>Total_Score</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a:p>
            <a:r>
              <a:rPr lang="en-IN" sz="2000" dirty="0">
                <a:latin typeface="Calibri Light" panose="020F0302020204030204" pitchFamily="34" charset="0"/>
                <a:ea typeface="Calibri Light" panose="020F0302020204030204" pitchFamily="34" charset="0"/>
                <a:cs typeface="Calibri Light" panose="020F0302020204030204" pitchFamily="34" charset="0"/>
              </a:rPr>
              <a:t>FROM Scores</a:t>
            </a:r>
          </a:p>
          <a:p>
            <a:r>
              <a:rPr lang="en-IN" sz="2000" dirty="0">
                <a:latin typeface="Calibri Light" panose="020F0302020204030204" pitchFamily="34" charset="0"/>
                <a:ea typeface="Calibri Light" panose="020F0302020204030204" pitchFamily="34" charset="0"/>
                <a:cs typeface="Calibri Light" panose="020F0302020204030204" pitchFamily="34" charset="0"/>
              </a:rPr>
              <a:t>WHERE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Rnk</a:t>
            </a:r>
            <a:r>
              <a:rPr lang="en-IN" sz="2000" dirty="0">
                <a:latin typeface="Calibri Light" panose="020F0302020204030204" pitchFamily="34" charset="0"/>
                <a:ea typeface="Calibri Light" panose="020F0302020204030204" pitchFamily="34" charset="0"/>
                <a:cs typeface="Calibri Light" panose="020F0302020204030204" pitchFamily="34" charset="0"/>
              </a:rPr>
              <a:t>&lt;=3</a:t>
            </a:r>
          </a:p>
        </p:txBody>
      </p:sp>
      <p:pic>
        <p:nvPicPr>
          <p:cNvPr id="5" name="Picture 4">
            <a:extLst>
              <a:ext uri="{FF2B5EF4-FFF2-40B4-BE49-F238E27FC236}">
                <a16:creationId xmlns:a16="http://schemas.microsoft.com/office/drawing/2014/main" id="{6D61251F-223A-AC48-8EAE-451A4DBD2B09}"/>
              </a:ext>
            </a:extLst>
          </p:cNvPr>
          <p:cNvPicPr>
            <a:picLocks noChangeAspect="1"/>
          </p:cNvPicPr>
          <p:nvPr/>
        </p:nvPicPr>
        <p:blipFill>
          <a:blip r:embed="rId2"/>
          <a:stretch>
            <a:fillRect/>
          </a:stretch>
        </p:blipFill>
        <p:spPr>
          <a:xfrm>
            <a:off x="9216311" y="1342281"/>
            <a:ext cx="2670889" cy="4956919"/>
          </a:xfrm>
          <a:prstGeom prst="rect">
            <a:avLst/>
          </a:prstGeom>
        </p:spPr>
      </p:pic>
    </p:spTree>
    <p:extLst>
      <p:ext uri="{BB962C8B-B14F-4D97-AF65-F5344CB8AC3E}">
        <p14:creationId xmlns:p14="http://schemas.microsoft.com/office/powerpoint/2010/main" val="390047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A1FC-67F4-39B7-E7F2-B7378766CC87}"/>
              </a:ext>
            </a:extLst>
          </p:cNvPr>
          <p:cNvSpPr>
            <a:spLocks noGrp="1"/>
          </p:cNvSpPr>
          <p:nvPr>
            <p:ph type="title"/>
          </p:nvPr>
        </p:nvSpPr>
        <p:spPr>
          <a:xfrm>
            <a:off x="1332236" y="899024"/>
            <a:ext cx="8761413" cy="706964"/>
          </a:xfrm>
        </p:spPr>
        <p:txBody>
          <a:bodyPr/>
          <a:lstStyle/>
          <a:p>
            <a:pPr algn="ctr"/>
            <a:r>
              <a:rPr lang="en-IN" dirty="0"/>
              <a:t>OBJECTIVE </a:t>
            </a:r>
          </a:p>
        </p:txBody>
      </p:sp>
      <p:sp>
        <p:nvSpPr>
          <p:cNvPr id="3" name="Content Placeholder 2">
            <a:extLst>
              <a:ext uri="{FF2B5EF4-FFF2-40B4-BE49-F238E27FC236}">
                <a16:creationId xmlns:a16="http://schemas.microsoft.com/office/drawing/2014/main" id="{AFCC2CB1-1513-89DA-5727-15323B62D412}"/>
              </a:ext>
            </a:extLst>
          </p:cNvPr>
          <p:cNvSpPr>
            <a:spLocks noGrp="1"/>
          </p:cNvSpPr>
          <p:nvPr>
            <p:ph idx="1"/>
          </p:nvPr>
        </p:nvSpPr>
        <p:spPr>
          <a:xfrm>
            <a:off x="522514" y="2366111"/>
            <a:ext cx="10571583" cy="2125778"/>
          </a:xfrm>
        </p:spPr>
        <p:txBody>
          <a:bodyPr>
            <a:noAutofit/>
          </a:bodyPr>
          <a:lstStyle/>
          <a:p>
            <a:r>
              <a:rPr lang="en-US" sz="2400" b="0" i="0" dirty="0">
                <a:solidFill>
                  <a:schemeClr val="tx1"/>
                </a:solidFill>
                <a:effectLst/>
                <a:latin typeface="Arial" panose="020B0604020202020204" pitchFamily="34" charset="0"/>
                <a:cs typeface="Arial" panose="020B0604020202020204" pitchFamily="34" charset="0"/>
              </a:rPr>
              <a:t>The "Decoding Gaming Behavior" project aims to analyze and understand player behavior within a gaming dataset. By exploring various aspects of player interaction and performance, this project seeks to uncover insights that can inform game development, marketing strategies, and player engagement initiatives.</a:t>
            </a:r>
          </a:p>
          <a:p>
            <a:r>
              <a:rPr lang="en-US" sz="2400" dirty="0">
                <a:solidFill>
                  <a:schemeClr val="tx1"/>
                </a:solidFill>
                <a:latin typeface="Arial" panose="020B0604020202020204" pitchFamily="34" charset="0"/>
                <a:cs typeface="Arial" panose="020B0604020202020204" pitchFamily="34" charset="0"/>
              </a:rPr>
              <a:t>The dataset includes two tables: `Player Details` and `Level Details`. </a:t>
            </a:r>
          </a:p>
          <a:p>
            <a:r>
              <a:rPr lang="en-US" sz="2400" b="0" i="0" dirty="0">
                <a:solidFill>
                  <a:schemeClr val="tx1"/>
                </a:solidFill>
                <a:effectLst/>
                <a:latin typeface="Arial" panose="020B0604020202020204" pitchFamily="34" charset="0"/>
                <a:cs typeface="Arial" panose="020B0604020202020204" pitchFamily="34" charset="0"/>
              </a:rPr>
              <a:t>In our analysis, we've crafted 15 queries aimed at uncovering key patterns and records within the data. These queries delve into various aspects of player behavior and performance, shedding light on important trends and metrics</a:t>
            </a:r>
            <a:r>
              <a:rPr lang="en-US" sz="2400" b="0" i="0" dirty="0">
                <a:solidFill>
                  <a:schemeClr val="tx1"/>
                </a:solidFill>
                <a:effectLst/>
                <a:latin typeface="Söhne"/>
              </a:rPr>
              <a:t>.</a:t>
            </a:r>
            <a:endParaRPr lang="en-US" sz="2400" dirty="0">
              <a:solidFill>
                <a:schemeClr val="tx1"/>
              </a:solidFill>
            </a:endParaRPr>
          </a:p>
          <a:p>
            <a:pPr marL="0" indent="0">
              <a:buNone/>
            </a:pPr>
            <a:r>
              <a:rPr lang="en-US" sz="2400" dirty="0">
                <a:solidFill>
                  <a:schemeClr val="tx1"/>
                </a:solidFill>
              </a:rPr>
              <a:t>										</a:t>
            </a:r>
          </a:p>
        </p:txBody>
      </p:sp>
    </p:spTree>
    <p:extLst>
      <p:ext uri="{BB962C8B-B14F-4D97-AF65-F5344CB8AC3E}">
        <p14:creationId xmlns:p14="http://schemas.microsoft.com/office/powerpoint/2010/main" val="3064482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4332D8-3ACA-0C72-4DFE-C2DE475F1580}"/>
              </a:ext>
            </a:extLst>
          </p:cNvPr>
          <p:cNvSpPr txBox="1"/>
          <p:nvPr/>
        </p:nvSpPr>
        <p:spPr>
          <a:xfrm>
            <a:off x="263586" y="173617"/>
            <a:ext cx="9898332" cy="4708981"/>
          </a:xfrm>
          <a:prstGeom prst="rect">
            <a:avLst/>
          </a:prstGeom>
          <a:noFill/>
        </p:spPr>
        <p:txBody>
          <a:bodyPr wrap="square">
            <a:spAutoFit/>
          </a:bodyPr>
          <a:lstStyle/>
          <a:p>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14. Find players who scored more than 50% of the average score, scored by the sum of </a:t>
            </a:r>
          </a:p>
          <a:p>
            <a:r>
              <a:rPr lang="en-IN" b="1" dirty="0">
                <a:latin typeface="Arial" panose="020B0604020202020204" pitchFamily="34" charset="0"/>
                <a:cs typeface="Arial" panose="020B0604020202020204" pitchFamily="34" charset="0"/>
              </a:rPr>
              <a:t>scores for each `P_ID`.</a:t>
            </a:r>
          </a:p>
          <a:p>
            <a:endParaRPr lang="en-IN" dirty="0"/>
          </a:p>
          <a:p>
            <a:endParaRPr lang="en-IN" dirty="0"/>
          </a:p>
          <a:p>
            <a:r>
              <a:rPr lang="en-IN" sz="24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P_ID,</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SUM(Score)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Sum_Scores</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GROUP BY P_ID</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HAVING SUM(Score) &gt; 0.5 *(SELECT AVG(Score)</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gameanalysis.level_details2</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 </a:t>
            </a:r>
          </a:p>
        </p:txBody>
      </p:sp>
      <p:pic>
        <p:nvPicPr>
          <p:cNvPr id="5" name="Picture 4">
            <a:extLst>
              <a:ext uri="{FF2B5EF4-FFF2-40B4-BE49-F238E27FC236}">
                <a16:creationId xmlns:a16="http://schemas.microsoft.com/office/drawing/2014/main" id="{D834AFE9-24B3-690C-6311-258BE2036810}"/>
              </a:ext>
            </a:extLst>
          </p:cNvPr>
          <p:cNvPicPr>
            <a:picLocks noChangeAspect="1"/>
          </p:cNvPicPr>
          <p:nvPr/>
        </p:nvPicPr>
        <p:blipFill>
          <a:blip r:embed="rId2"/>
          <a:stretch>
            <a:fillRect/>
          </a:stretch>
        </p:blipFill>
        <p:spPr>
          <a:xfrm>
            <a:off x="7268149" y="1278782"/>
            <a:ext cx="3470971" cy="4309218"/>
          </a:xfrm>
          <a:prstGeom prst="rect">
            <a:avLst/>
          </a:prstGeom>
        </p:spPr>
      </p:pic>
    </p:spTree>
    <p:extLst>
      <p:ext uri="{BB962C8B-B14F-4D97-AF65-F5344CB8AC3E}">
        <p14:creationId xmlns:p14="http://schemas.microsoft.com/office/powerpoint/2010/main" val="364480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2032DE-F067-657F-501F-15E0828DFDC8}"/>
              </a:ext>
            </a:extLst>
          </p:cNvPr>
          <p:cNvSpPr txBox="1"/>
          <p:nvPr/>
        </p:nvSpPr>
        <p:spPr>
          <a:xfrm>
            <a:off x="325120" y="339636"/>
            <a:ext cx="9946640" cy="6186309"/>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15. Create a stored procedure to find the top `n` `</a:t>
            </a:r>
            <a:r>
              <a:rPr lang="en-IN" b="1" dirty="0" err="1">
                <a:latin typeface="Arial" panose="020B0604020202020204" pitchFamily="34" charset="0"/>
                <a:cs typeface="Arial" panose="020B0604020202020204" pitchFamily="34" charset="0"/>
              </a:rPr>
              <a:t>headshots_count</a:t>
            </a:r>
            <a:r>
              <a:rPr lang="en-IN" b="1" dirty="0">
                <a:latin typeface="Arial" panose="020B0604020202020204" pitchFamily="34" charset="0"/>
                <a:cs typeface="Arial" panose="020B0604020202020204" pitchFamily="34" charset="0"/>
              </a:rPr>
              <a:t>` based on each `</a:t>
            </a:r>
            <a:r>
              <a:rPr lang="en-IN" b="1" dirty="0" err="1">
                <a:latin typeface="Arial" panose="020B0604020202020204" pitchFamily="34" charset="0"/>
                <a:cs typeface="Arial" panose="020B0604020202020204" pitchFamily="34" charset="0"/>
              </a:rPr>
              <a:t>Dev_ID</a:t>
            </a:r>
            <a:r>
              <a:rPr lang="en-IN" b="1" dirty="0">
                <a:latin typeface="Arial" panose="020B0604020202020204" pitchFamily="34" charset="0"/>
                <a:cs typeface="Arial" panose="020B0604020202020204" pitchFamily="34" charset="0"/>
              </a:rPr>
              <a:t>` and rank them in increasing order using `</a:t>
            </a:r>
            <a:r>
              <a:rPr lang="en-IN" b="1" dirty="0" err="1">
                <a:latin typeface="Arial" panose="020B0604020202020204" pitchFamily="34" charset="0"/>
                <a:cs typeface="Arial" panose="020B0604020202020204" pitchFamily="34" charset="0"/>
              </a:rPr>
              <a:t>Row_Number</a:t>
            </a:r>
            <a:r>
              <a:rPr lang="en-IN" b="1" dirty="0">
                <a:latin typeface="Arial" panose="020B0604020202020204" pitchFamily="34" charset="0"/>
                <a:cs typeface="Arial" panose="020B0604020202020204" pitchFamily="34" charset="0"/>
              </a:rPr>
              <a:t>`. Display the difficulty as well.</a:t>
            </a:r>
          </a:p>
          <a:p>
            <a:r>
              <a:rPr lang="en-IN" dirty="0">
                <a:latin typeface="Calibri Light" panose="020F0302020204030204" pitchFamily="34" charset="0"/>
                <a:ea typeface="Calibri Light" panose="020F0302020204030204" pitchFamily="34" charset="0"/>
                <a:cs typeface="Calibri Light" panose="020F0302020204030204" pitchFamily="34" charset="0"/>
              </a:rPr>
              <a:t>DELIMITER //</a:t>
            </a:r>
          </a:p>
          <a:p>
            <a:r>
              <a:rPr lang="en-IN" dirty="0">
                <a:latin typeface="Calibri Light" panose="020F0302020204030204" pitchFamily="34" charset="0"/>
                <a:ea typeface="Calibri Light" panose="020F0302020204030204" pitchFamily="34" charset="0"/>
                <a:cs typeface="Calibri Light" panose="020F0302020204030204" pitchFamily="34" charset="0"/>
              </a:rPr>
              <a:t>CREATE PROCEDURE </a:t>
            </a:r>
            <a:r>
              <a:rPr lang="en-IN" dirty="0" err="1">
                <a:latin typeface="Calibri Light" panose="020F0302020204030204" pitchFamily="34" charset="0"/>
                <a:ea typeface="Calibri Light" panose="020F0302020204030204" pitchFamily="34" charset="0"/>
                <a:cs typeface="Calibri Light" panose="020F0302020204030204" pitchFamily="34" charset="0"/>
              </a:rPr>
              <a:t>top_headshots</a:t>
            </a:r>
            <a:r>
              <a:rPr lang="en-IN" dirty="0">
                <a:latin typeface="Calibri Light" panose="020F0302020204030204" pitchFamily="34" charset="0"/>
                <a:ea typeface="Calibri Light" panose="020F0302020204030204" pitchFamily="34" charset="0"/>
                <a:cs typeface="Calibri Light" panose="020F0302020204030204" pitchFamily="34" charset="0"/>
              </a:rPr>
              <a:t> (IN n INT)</a:t>
            </a:r>
          </a:p>
          <a:p>
            <a:r>
              <a:rPr lang="en-IN" dirty="0">
                <a:latin typeface="Calibri Light" panose="020F0302020204030204" pitchFamily="34" charset="0"/>
                <a:ea typeface="Calibri Light" panose="020F0302020204030204" pitchFamily="34" charset="0"/>
                <a:cs typeface="Calibri Light" panose="020F0302020204030204" pitchFamily="34" charset="0"/>
              </a:rPr>
              <a:t>BEGIN </a:t>
            </a:r>
          </a:p>
          <a:p>
            <a:r>
              <a:rPr lang="en-IN" dirty="0">
                <a:latin typeface="Calibri Light" panose="020F0302020204030204" pitchFamily="34" charset="0"/>
                <a:ea typeface="Calibri Light" panose="020F0302020204030204" pitchFamily="34" charset="0"/>
                <a:cs typeface="Calibri Light" panose="020F0302020204030204" pitchFamily="34" charset="0"/>
              </a:rPr>
              <a:t>WITH </a:t>
            </a:r>
            <a:r>
              <a:rPr lang="en-IN" dirty="0" err="1">
                <a:latin typeface="Calibri Light" panose="020F0302020204030204" pitchFamily="34" charset="0"/>
                <a:ea typeface="Calibri Light" panose="020F0302020204030204" pitchFamily="34" charset="0"/>
                <a:cs typeface="Calibri Light" panose="020F0302020204030204" pitchFamily="34" charset="0"/>
              </a:rPr>
              <a:t>Topheadshots</a:t>
            </a:r>
            <a:r>
              <a:rPr lang="en-IN" dirty="0">
                <a:latin typeface="Calibri Light" panose="020F0302020204030204" pitchFamily="34" charset="0"/>
                <a:ea typeface="Calibri Light" panose="020F0302020204030204" pitchFamily="34" charset="0"/>
                <a:cs typeface="Calibri Light" panose="020F0302020204030204" pitchFamily="34" charset="0"/>
              </a:rPr>
              <a:t>  AS </a:t>
            </a:r>
          </a:p>
          <a:p>
            <a:r>
              <a:rPr lang="en-IN" dirty="0">
                <a:latin typeface="Calibri Light" panose="020F0302020204030204" pitchFamily="34" charset="0"/>
                <a:ea typeface="Calibri Light" panose="020F0302020204030204" pitchFamily="34" charset="0"/>
                <a:cs typeface="Calibri Light" panose="020F0302020204030204" pitchFamily="34" charset="0"/>
              </a:rPr>
              <a:t>( SELECT  ld.*, </a:t>
            </a:r>
          </a:p>
          <a:p>
            <a:r>
              <a:rPr lang="en-IN" dirty="0">
                <a:latin typeface="Calibri Light" panose="020F0302020204030204" pitchFamily="34" charset="0"/>
                <a:ea typeface="Calibri Light" panose="020F0302020204030204" pitchFamily="34" charset="0"/>
                <a:cs typeface="Calibri Light" panose="020F0302020204030204" pitchFamily="34" charset="0"/>
              </a:rPr>
              <a:t>ROW_NUMBER() OVER (PARTITION BY </a:t>
            </a:r>
            <a:r>
              <a:rPr lang="en-IN" dirty="0" err="1">
                <a:latin typeface="Calibri Light" panose="020F0302020204030204" pitchFamily="34" charset="0"/>
                <a:ea typeface="Calibri Light" panose="020F0302020204030204" pitchFamily="34" charset="0"/>
                <a:cs typeface="Calibri Light" panose="020F0302020204030204" pitchFamily="34" charset="0"/>
              </a:rPr>
              <a:t>ld.Dev_ID</a:t>
            </a:r>
            <a:r>
              <a:rPr lang="en-IN" dirty="0">
                <a:latin typeface="Calibri Light" panose="020F0302020204030204" pitchFamily="34" charset="0"/>
                <a:ea typeface="Calibri Light" panose="020F0302020204030204" pitchFamily="34" charset="0"/>
                <a:cs typeface="Calibri Light" panose="020F0302020204030204" pitchFamily="34" charset="0"/>
              </a:rPr>
              <a:t> ORDER BY </a:t>
            </a:r>
            <a:r>
              <a:rPr lang="en-IN" dirty="0" err="1">
                <a:latin typeface="Calibri Light" panose="020F0302020204030204" pitchFamily="34" charset="0"/>
                <a:ea typeface="Calibri Light" panose="020F0302020204030204" pitchFamily="34" charset="0"/>
                <a:cs typeface="Calibri Light" panose="020F0302020204030204" pitchFamily="34" charset="0"/>
              </a:rPr>
              <a:t>ld.Headshots_Count</a:t>
            </a:r>
            <a:r>
              <a:rPr lang="en-IN" dirty="0">
                <a:latin typeface="Calibri Light" panose="020F0302020204030204" pitchFamily="34" charset="0"/>
                <a:ea typeface="Calibri Light" panose="020F0302020204030204" pitchFamily="34" charset="0"/>
                <a:cs typeface="Calibri Light" panose="020F0302020204030204" pitchFamily="34" charset="0"/>
              </a:rPr>
              <a:t> DESC) AS </a:t>
            </a:r>
            <a:r>
              <a:rPr lang="en-IN" dirty="0" err="1">
                <a:latin typeface="Calibri Light" panose="020F0302020204030204" pitchFamily="34" charset="0"/>
                <a:ea typeface="Calibri Light" panose="020F0302020204030204" pitchFamily="34" charset="0"/>
                <a:cs typeface="Calibri Light" panose="020F0302020204030204" pitchFamily="34" charset="0"/>
              </a:rPr>
              <a:t>rnk</a:t>
            </a:r>
            <a:r>
              <a:rPr lang="en-IN" dirty="0">
                <a:latin typeface="Calibri Light" panose="020F0302020204030204" pitchFamily="34" charset="0"/>
                <a:ea typeface="Calibri Light" panose="020F0302020204030204" pitchFamily="34" charset="0"/>
                <a:cs typeface="Calibri Light" panose="020F0302020204030204" pitchFamily="34" charset="0"/>
              </a:rPr>
              <a:t> </a:t>
            </a:r>
          </a:p>
          <a:p>
            <a:r>
              <a:rPr lang="en-IN" dirty="0">
                <a:latin typeface="Calibri Light" panose="020F0302020204030204" pitchFamily="34" charset="0"/>
                <a:ea typeface="Calibri Light" panose="020F0302020204030204" pitchFamily="34" charset="0"/>
                <a:cs typeface="Calibri Light" panose="020F0302020204030204" pitchFamily="34" charset="0"/>
              </a:rPr>
              <a:t>FROM   gameanalysis.level_details2  AS </a:t>
            </a:r>
            <a:r>
              <a:rPr lang="en-IN" dirty="0" err="1">
                <a:latin typeface="Calibri Light" panose="020F0302020204030204" pitchFamily="34" charset="0"/>
                <a:ea typeface="Calibri Light" panose="020F0302020204030204" pitchFamily="34" charset="0"/>
                <a:cs typeface="Calibri Light" panose="020F0302020204030204" pitchFamily="34" charset="0"/>
              </a:rPr>
              <a:t>ld</a:t>
            </a:r>
            <a:r>
              <a:rPr lang="en-IN" dirty="0">
                <a:latin typeface="Calibri Light" panose="020F0302020204030204" pitchFamily="34" charset="0"/>
                <a:ea typeface="Calibri Light" panose="020F0302020204030204" pitchFamily="34" charset="0"/>
                <a:cs typeface="Calibri Light" panose="020F0302020204030204" pitchFamily="34" charset="0"/>
              </a:rPr>
              <a:t> )    </a:t>
            </a:r>
          </a:p>
          <a:p>
            <a:r>
              <a:rPr lang="en-IN"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dirty="0">
                <a:latin typeface="Calibri Light" panose="020F0302020204030204" pitchFamily="34" charset="0"/>
                <a:ea typeface="Calibri Light" panose="020F0302020204030204" pitchFamily="34" charset="0"/>
                <a:cs typeface="Calibri Light" panose="020F0302020204030204" pitchFamily="34" charset="0"/>
              </a:rPr>
              <a:t>, </a:t>
            </a:r>
          </a:p>
          <a:p>
            <a:r>
              <a:rPr lang="en-IN" dirty="0" err="1">
                <a:latin typeface="Calibri Light" panose="020F0302020204030204" pitchFamily="34" charset="0"/>
                <a:ea typeface="Calibri Light" panose="020F0302020204030204" pitchFamily="34" charset="0"/>
                <a:cs typeface="Calibri Light" panose="020F0302020204030204" pitchFamily="34" charset="0"/>
              </a:rPr>
              <a:t>Headshots_Count</a:t>
            </a:r>
            <a:r>
              <a:rPr lang="en-IN" dirty="0">
                <a:latin typeface="Calibri Light" panose="020F0302020204030204" pitchFamily="34" charset="0"/>
                <a:ea typeface="Calibri Light" panose="020F0302020204030204" pitchFamily="34" charset="0"/>
                <a:cs typeface="Calibri Light" panose="020F0302020204030204" pitchFamily="34" charset="0"/>
              </a:rPr>
              <a:t>, </a:t>
            </a:r>
          </a:p>
          <a:p>
            <a:r>
              <a:rPr lang="en-IN" dirty="0">
                <a:latin typeface="Calibri Light" panose="020F0302020204030204" pitchFamily="34" charset="0"/>
                <a:ea typeface="Calibri Light" panose="020F0302020204030204" pitchFamily="34" charset="0"/>
                <a:cs typeface="Calibri Light" panose="020F0302020204030204" pitchFamily="34" charset="0"/>
              </a:rPr>
              <a:t>Difficulty, </a:t>
            </a:r>
          </a:p>
          <a:p>
            <a:r>
              <a:rPr lang="en-IN" dirty="0" err="1">
                <a:latin typeface="Calibri Light" panose="020F0302020204030204" pitchFamily="34" charset="0"/>
                <a:ea typeface="Calibri Light" panose="020F0302020204030204" pitchFamily="34" charset="0"/>
                <a:cs typeface="Calibri Light" panose="020F0302020204030204" pitchFamily="34" charset="0"/>
              </a:rPr>
              <a:t>rnk</a:t>
            </a:r>
            <a:r>
              <a:rPr lang="en-IN" dirty="0">
                <a:latin typeface="Calibri Light" panose="020F0302020204030204" pitchFamily="34" charset="0"/>
                <a:ea typeface="Calibri Light" panose="020F0302020204030204" pitchFamily="34" charset="0"/>
                <a:cs typeface="Calibri Light" panose="020F0302020204030204" pitchFamily="34" charset="0"/>
              </a:rPr>
              <a:t> </a:t>
            </a:r>
          </a:p>
          <a:p>
            <a:r>
              <a:rPr lang="en-IN" dirty="0">
                <a:latin typeface="Calibri Light" panose="020F0302020204030204" pitchFamily="34" charset="0"/>
                <a:ea typeface="Calibri Light" panose="020F0302020204030204" pitchFamily="34" charset="0"/>
                <a:cs typeface="Calibri Light" panose="020F0302020204030204" pitchFamily="34" charset="0"/>
              </a:rPr>
              <a:t>FROM  </a:t>
            </a:r>
            <a:r>
              <a:rPr lang="en-IN" dirty="0" err="1">
                <a:latin typeface="Calibri Light" panose="020F0302020204030204" pitchFamily="34" charset="0"/>
                <a:ea typeface="Calibri Light" panose="020F0302020204030204" pitchFamily="34" charset="0"/>
                <a:cs typeface="Calibri Light" panose="020F0302020204030204" pitchFamily="34" charset="0"/>
              </a:rPr>
              <a:t>Topheadshots</a:t>
            </a:r>
            <a:r>
              <a:rPr lang="en-IN" dirty="0">
                <a:latin typeface="Calibri Light" panose="020F0302020204030204" pitchFamily="34" charset="0"/>
                <a:ea typeface="Calibri Light" panose="020F0302020204030204" pitchFamily="34" charset="0"/>
                <a:cs typeface="Calibri Light" panose="020F0302020204030204" pitchFamily="34" charset="0"/>
              </a:rPr>
              <a:t> </a:t>
            </a:r>
          </a:p>
          <a:p>
            <a:r>
              <a:rPr lang="en-IN" dirty="0">
                <a:latin typeface="Calibri Light" panose="020F0302020204030204" pitchFamily="34" charset="0"/>
                <a:ea typeface="Calibri Light" panose="020F0302020204030204" pitchFamily="34" charset="0"/>
                <a:cs typeface="Calibri Light" panose="020F0302020204030204" pitchFamily="34" charset="0"/>
              </a:rPr>
              <a:t>WHERE   </a:t>
            </a:r>
          </a:p>
          <a:p>
            <a:r>
              <a:rPr lang="en-IN" dirty="0" err="1">
                <a:latin typeface="Calibri Light" panose="020F0302020204030204" pitchFamily="34" charset="0"/>
                <a:ea typeface="Calibri Light" panose="020F0302020204030204" pitchFamily="34" charset="0"/>
                <a:cs typeface="Calibri Light" panose="020F0302020204030204" pitchFamily="34" charset="0"/>
              </a:rPr>
              <a:t>rnk</a:t>
            </a:r>
            <a:r>
              <a:rPr lang="en-IN" dirty="0">
                <a:latin typeface="Calibri Light" panose="020F0302020204030204" pitchFamily="34" charset="0"/>
                <a:ea typeface="Calibri Light" panose="020F0302020204030204" pitchFamily="34" charset="0"/>
                <a:cs typeface="Calibri Light" panose="020F0302020204030204" pitchFamily="34" charset="0"/>
              </a:rPr>
              <a:t> &lt;= n;</a:t>
            </a:r>
          </a:p>
          <a:p>
            <a:r>
              <a:rPr lang="en-IN" dirty="0">
                <a:latin typeface="Calibri Light" panose="020F0302020204030204" pitchFamily="34" charset="0"/>
                <a:ea typeface="Calibri Light" panose="020F0302020204030204" pitchFamily="34" charset="0"/>
                <a:cs typeface="Calibri Light" panose="020F0302020204030204" pitchFamily="34" charset="0"/>
              </a:rPr>
              <a:t>END//</a:t>
            </a:r>
          </a:p>
          <a:p>
            <a:r>
              <a:rPr lang="en-IN" dirty="0">
                <a:latin typeface="Calibri Light" panose="020F0302020204030204" pitchFamily="34" charset="0"/>
                <a:ea typeface="Calibri Light" panose="020F0302020204030204" pitchFamily="34" charset="0"/>
                <a:cs typeface="Calibri Light" panose="020F0302020204030204" pitchFamily="34" charset="0"/>
              </a:rPr>
              <a:t>DELIMITER ;</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a:p>
            <a:r>
              <a:rPr lang="en-IN" dirty="0">
                <a:latin typeface="Calibri Light" panose="020F0302020204030204" pitchFamily="34" charset="0"/>
                <a:ea typeface="Calibri Light" panose="020F0302020204030204" pitchFamily="34" charset="0"/>
                <a:cs typeface="Calibri Light" panose="020F0302020204030204" pitchFamily="34" charset="0"/>
              </a:rPr>
              <a:t>CALL </a:t>
            </a:r>
            <a:r>
              <a:rPr lang="en-IN" dirty="0" err="1">
                <a:latin typeface="Calibri Light" panose="020F0302020204030204" pitchFamily="34" charset="0"/>
                <a:ea typeface="Calibri Light" panose="020F0302020204030204" pitchFamily="34" charset="0"/>
                <a:cs typeface="Calibri Light" panose="020F0302020204030204" pitchFamily="34" charset="0"/>
              </a:rPr>
              <a:t>top_headshots</a:t>
            </a:r>
            <a:r>
              <a:rPr lang="en-IN" dirty="0">
                <a:latin typeface="Calibri Light" panose="020F0302020204030204" pitchFamily="34" charset="0"/>
                <a:ea typeface="Calibri Light" panose="020F0302020204030204" pitchFamily="34" charset="0"/>
                <a:cs typeface="Calibri Light" panose="020F0302020204030204" pitchFamily="34" charset="0"/>
              </a:rPr>
              <a:t>(6);</a:t>
            </a:r>
          </a:p>
        </p:txBody>
      </p:sp>
      <p:pic>
        <p:nvPicPr>
          <p:cNvPr id="5" name="Picture 4">
            <a:extLst>
              <a:ext uri="{FF2B5EF4-FFF2-40B4-BE49-F238E27FC236}">
                <a16:creationId xmlns:a16="http://schemas.microsoft.com/office/drawing/2014/main" id="{5B5E382C-92CF-EE33-6A65-93F1A314F713}"/>
              </a:ext>
            </a:extLst>
          </p:cNvPr>
          <p:cNvPicPr>
            <a:picLocks noChangeAspect="1"/>
          </p:cNvPicPr>
          <p:nvPr/>
        </p:nvPicPr>
        <p:blipFill>
          <a:blip r:embed="rId2"/>
          <a:stretch>
            <a:fillRect/>
          </a:stretch>
        </p:blipFill>
        <p:spPr>
          <a:xfrm>
            <a:off x="6793615" y="3037037"/>
            <a:ext cx="4739901" cy="3139476"/>
          </a:xfrm>
          <a:prstGeom prst="rect">
            <a:avLst/>
          </a:prstGeom>
        </p:spPr>
      </p:pic>
    </p:spTree>
    <p:extLst>
      <p:ext uri="{BB962C8B-B14F-4D97-AF65-F5344CB8AC3E}">
        <p14:creationId xmlns:p14="http://schemas.microsoft.com/office/powerpoint/2010/main" val="2470092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3EDC4A-0816-20C4-F764-050A89BC82AA}"/>
              </a:ext>
            </a:extLst>
          </p:cNvPr>
          <p:cNvSpPr txBox="1"/>
          <p:nvPr/>
        </p:nvSpPr>
        <p:spPr>
          <a:xfrm>
            <a:off x="2531438" y="206006"/>
            <a:ext cx="6094562" cy="923330"/>
          </a:xfrm>
          <a:prstGeom prst="rect">
            <a:avLst/>
          </a:prstGeom>
          <a:noFill/>
        </p:spPr>
        <p:txBody>
          <a:bodyPr wrap="square">
            <a:spAutoFit/>
          </a:bodyPr>
          <a:lstStyle/>
          <a:p>
            <a:pPr algn="ctr"/>
            <a:r>
              <a:rPr lang="en-US" sz="5400" b="1" cap="none" spc="0" dirty="0">
                <a:ln w="22225">
                  <a:solidFill>
                    <a:schemeClr val="accent2"/>
                  </a:solidFill>
                  <a:prstDash val="solid"/>
                </a:ln>
                <a:solidFill>
                  <a:schemeClr val="accent2">
                    <a:lumMod val="40000"/>
                    <a:lumOff val="60000"/>
                  </a:schemeClr>
                </a:solidFill>
                <a:effectLst/>
              </a:rPr>
              <a:t>INSIGHTS</a:t>
            </a:r>
          </a:p>
        </p:txBody>
      </p:sp>
      <p:sp>
        <p:nvSpPr>
          <p:cNvPr id="4" name="TextBox 3">
            <a:extLst>
              <a:ext uri="{FF2B5EF4-FFF2-40B4-BE49-F238E27FC236}">
                <a16:creationId xmlns:a16="http://schemas.microsoft.com/office/drawing/2014/main" id="{144ADF8C-B6DF-E2DE-E12D-E923EF7DD736}"/>
              </a:ext>
            </a:extLst>
          </p:cNvPr>
          <p:cNvSpPr txBox="1"/>
          <p:nvPr/>
        </p:nvSpPr>
        <p:spPr>
          <a:xfrm>
            <a:off x="215660" y="1552755"/>
            <a:ext cx="11214340" cy="5232202"/>
          </a:xfrm>
          <a:prstGeom prst="rect">
            <a:avLst/>
          </a:prstGeom>
          <a:noFill/>
        </p:spPr>
        <p:txBody>
          <a:bodyPr wrap="square" rtlCol="0">
            <a:spAutoFit/>
          </a:bodyPr>
          <a:lstStyle/>
          <a:p>
            <a:r>
              <a:rPr lang="en-US" sz="2000" dirty="0"/>
              <a:t>1. The average kill count varies significantly across different Level1 codes.</a:t>
            </a:r>
          </a:p>
          <a:p>
            <a:r>
              <a:rPr lang="en-US" sz="2000" dirty="0"/>
              <a:t>Some Level1 codes exhibit notably higher average kill counts compared to others, suggesting varying levels of difficulty or player engagement.</a:t>
            </a:r>
          </a:p>
          <a:p>
            <a:endParaRPr lang="en-US" sz="2000" dirty="0"/>
          </a:p>
          <a:p>
            <a:r>
              <a:rPr lang="en-US" sz="2000" dirty="0"/>
              <a:t>2.The </a:t>
            </a:r>
            <a:r>
              <a:rPr lang="en-US" sz="2000" dirty="0" err="1"/>
              <a:t>zm_series</a:t>
            </a:r>
            <a:r>
              <a:rPr lang="en-US" sz="2000" dirty="0"/>
              <a:t> device users demonstrate varied stage progression across different difficulty levels for Level 2.</a:t>
            </a:r>
          </a:p>
          <a:p>
            <a:r>
              <a:rPr lang="en-US" sz="2000" dirty="0"/>
              <a:t>While the majority of stages were crossed in the difficult level (7 stages), medium difficulty closely follows with 6 stages crossed, indicating a challenging gameplay experience for players.</a:t>
            </a:r>
          </a:p>
          <a:p>
            <a:endParaRPr lang="en-US" sz="2000" dirty="0"/>
          </a:p>
          <a:p>
            <a:r>
              <a:rPr lang="en-US" sz="2000" dirty="0"/>
              <a:t>3.Players exhibit a notable preference for higher difficulty levels, as evident by the higher total stages crossed in difficult and medium levels compared to low difficulty, highlighting their inclination towards more challenging gameplay experiences.</a:t>
            </a:r>
          </a:p>
          <a:p>
            <a:endParaRPr lang="en-US" sz="2000" dirty="0"/>
          </a:p>
          <a:p>
            <a:r>
              <a:rPr lang="en-US" sz="2000" dirty="0"/>
              <a:t>4.Players with multiple unique dates of gameplay exhibit higher levels of engagement and consistent participation in gaming sessions.</a:t>
            </a:r>
          </a:p>
          <a:p>
            <a:endParaRPr lang="en-US" sz="1400" dirty="0"/>
          </a:p>
        </p:txBody>
      </p:sp>
    </p:spTree>
    <p:extLst>
      <p:ext uri="{BB962C8B-B14F-4D97-AF65-F5344CB8AC3E}">
        <p14:creationId xmlns:p14="http://schemas.microsoft.com/office/powerpoint/2010/main" val="1096420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DB5E9-8EBF-A8D5-57D2-6E9E43233790}"/>
              </a:ext>
            </a:extLst>
          </p:cNvPr>
          <p:cNvSpPr txBox="1"/>
          <p:nvPr/>
        </p:nvSpPr>
        <p:spPr>
          <a:xfrm>
            <a:off x="215660" y="1311215"/>
            <a:ext cx="11819322" cy="5078313"/>
          </a:xfrm>
          <a:prstGeom prst="rect">
            <a:avLst/>
          </a:prstGeom>
          <a:noFill/>
        </p:spPr>
        <p:txBody>
          <a:bodyPr wrap="square" rtlCol="0">
            <a:spAutoFit/>
          </a:bodyPr>
          <a:lstStyle/>
          <a:p>
            <a:r>
              <a:rPr lang="en-US" sz="1800" dirty="0"/>
              <a:t>5.The total lives earned at each game level, also provide insights into player progression and </a:t>
            </a:r>
            <a:r>
              <a:rPr lang="en-US" sz="1800" dirty="0" err="1"/>
              <a:t>engagement.By</a:t>
            </a:r>
            <a:r>
              <a:rPr lang="en-US" sz="1800" dirty="0"/>
              <a:t> excluding Level 0, which likely represents the initial stages or tutorial, the analysis focused on player performance and achievement beyond the introductory phase.</a:t>
            </a:r>
          </a:p>
          <a:p>
            <a:endParaRPr lang="en-US" sz="1800" dirty="0"/>
          </a:p>
          <a:p>
            <a:r>
              <a:rPr lang="en-US" sz="1800" dirty="0"/>
              <a:t>6.The top 3 scores achieved by players using each device (</a:t>
            </a:r>
            <a:r>
              <a:rPr lang="en-US" sz="1800" dirty="0" err="1"/>
              <a:t>Dev_ID</a:t>
            </a:r>
            <a:r>
              <a:rPr lang="en-US" sz="1800" dirty="0"/>
              <a:t>), helps in recognizing high-performing players on various </a:t>
            </a:r>
            <a:r>
              <a:rPr lang="en-US" sz="1800" dirty="0" err="1"/>
              <a:t>devices.By</a:t>
            </a:r>
            <a:r>
              <a:rPr lang="en-US" sz="1800" dirty="0"/>
              <a:t> including the difficulty level along with the scores, the analysis offers insights into player achievements across different levels of gameplay.</a:t>
            </a:r>
          </a:p>
          <a:p>
            <a:endParaRPr lang="en-US" sz="1800" dirty="0"/>
          </a:p>
          <a:p>
            <a:r>
              <a:rPr lang="en-US" sz="1800" dirty="0"/>
              <a:t>7.Identifying the first login details for each player, helps in tracking player onboarding and initial engagement with the </a:t>
            </a:r>
            <a:r>
              <a:rPr lang="en-US" sz="1800" dirty="0" err="1"/>
              <a:t>game.This</a:t>
            </a:r>
            <a:r>
              <a:rPr lang="en-US" sz="1800" dirty="0"/>
              <a:t> information can be valuable for analyzing player retention, understanding device preferences, and optimizing the onboarding experience.</a:t>
            </a:r>
          </a:p>
          <a:p>
            <a:endParaRPr lang="en-US" sz="1800" dirty="0"/>
          </a:p>
          <a:p>
            <a:r>
              <a:rPr lang="en-US" sz="1800" dirty="0"/>
              <a:t>8.This analysis also helped us understand player progression over time, and also on historical gameplay patterns.</a:t>
            </a:r>
          </a:p>
          <a:p>
            <a:endParaRPr lang="en-US" sz="1800" dirty="0"/>
          </a:p>
          <a:p>
            <a:r>
              <a:rPr lang="en-US" sz="1800" dirty="0"/>
              <a:t>9.I have also identified the top-performing players (P_ID) on each device (</a:t>
            </a:r>
            <a:r>
              <a:rPr lang="en-US" sz="1800" dirty="0" err="1"/>
              <a:t>Dev_ID</a:t>
            </a:r>
            <a:r>
              <a:rPr lang="en-US" sz="1800" dirty="0"/>
              <a:t>) based on their total </a:t>
            </a:r>
            <a:r>
              <a:rPr lang="en-US" sz="1800" dirty="0" err="1"/>
              <a:t>scores.P_ID</a:t>
            </a:r>
            <a:r>
              <a:rPr lang="en-US" sz="1800" dirty="0"/>
              <a:t> 224 has scored the top score of 9870 on </a:t>
            </a:r>
            <a:r>
              <a:rPr lang="en-US" sz="1800" dirty="0" err="1"/>
              <a:t>Dev_ID</a:t>
            </a:r>
            <a:r>
              <a:rPr lang="en-US" sz="1800" dirty="0"/>
              <a:t> bd_013.</a:t>
            </a:r>
            <a:endParaRPr lang="en-IN" sz="1800" dirty="0"/>
          </a:p>
          <a:p>
            <a:endParaRPr lang="en-IN" dirty="0"/>
          </a:p>
        </p:txBody>
      </p:sp>
      <p:sp>
        <p:nvSpPr>
          <p:cNvPr id="4" name="TextBox 3">
            <a:extLst>
              <a:ext uri="{FF2B5EF4-FFF2-40B4-BE49-F238E27FC236}">
                <a16:creationId xmlns:a16="http://schemas.microsoft.com/office/drawing/2014/main" id="{32A7BE67-7FE3-1F20-590B-3C0EF9ABC4E7}"/>
              </a:ext>
            </a:extLst>
          </p:cNvPr>
          <p:cNvSpPr txBox="1"/>
          <p:nvPr/>
        </p:nvSpPr>
        <p:spPr>
          <a:xfrm>
            <a:off x="2648984" y="154857"/>
            <a:ext cx="6094562" cy="923330"/>
          </a:xfrm>
          <a:prstGeom prst="rect">
            <a:avLst/>
          </a:prstGeom>
          <a:noFill/>
        </p:spPr>
        <p:txBody>
          <a:bodyPr wrap="square">
            <a:spAutoFit/>
          </a:bodyPr>
          <a:lstStyle/>
          <a:p>
            <a:pPr algn="ctr"/>
            <a:r>
              <a:rPr lang="en-US" sz="5400" b="1" cap="none" spc="0" dirty="0">
                <a:ln w="22225">
                  <a:solidFill>
                    <a:schemeClr val="accent2"/>
                  </a:solidFill>
                  <a:prstDash val="solid"/>
                </a:ln>
                <a:solidFill>
                  <a:schemeClr val="accent2">
                    <a:lumMod val="40000"/>
                    <a:lumOff val="60000"/>
                  </a:schemeClr>
                </a:solidFill>
                <a:effectLst/>
              </a:rPr>
              <a:t>INSIGHTS</a:t>
            </a:r>
          </a:p>
        </p:txBody>
      </p:sp>
    </p:spTree>
    <p:extLst>
      <p:ext uri="{BB962C8B-B14F-4D97-AF65-F5344CB8AC3E}">
        <p14:creationId xmlns:p14="http://schemas.microsoft.com/office/powerpoint/2010/main" val="2117358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4FE3E5-C602-CBB3-11E0-5A57D27DC9CC}"/>
              </a:ext>
            </a:extLst>
          </p:cNvPr>
          <p:cNvSpPr/>
          <p:nvPr/>
        </p:nvSpPr>
        <p:spPr>
          <a:xfrm>
            <a:off x="4063518" y="16885"/>
            <a:ext cx="3150221"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INSIGHTS</a:t>
            </a:r>
          </a:p>
        </p:txBody>
      </p:sp>
      <p:sp>
        <p:nvSpPr>
          <p:cNvPr id="3" name="TextBox 2">
            <a:extLst>
              <a:ext uri="{FF2B5EF4-FFF2-40B4-BE49-F238E27FC236}">
                <a16:creationId xmlns:a16="http://schemas.microsoft.com/office/drawing/2014/main" id="{17F1AE1A-FD7A-8EA2-C260-761A44DA5A36}"/>
              </a:ext>
            </a:extLst>
          </p:cNvPr>
          <p:cNvSpPr txBox="1"/>
          <p:nvPr/>
        </p:nvSpPr>
        <p:spPr>
          <a:xfrm>
            <a:off x="327803" y="931805"/>
            <a:ext cx="11642524" cy="5909310"/>
          </a:xfrm>
          <a:prstGeom prst="rect">
            <a:avLst/>
          </a:prstGeom>
          <a:noFill/>
        </p:spPr>
        <p:txBody>
          <a:bodyPr wrap="square" rtlCol="0">
            <a:spAutoFit/>
          </a:bodyPr>
          <a:lstStyle/>
          <a:p>
            <a:pPr algn="l"/>
            <a:r>
              <a:rPr lang="en-US" b="1" i="0" dirty="0">
                <a:solidFill>
                  <a:srgbClr val="0D0D0D"/>
                </a:solidFill>
                <a:effectLst/>
                <a:latin typeface="Söhne"/>
              </a:rPr>
              <a:t>Potential Gameplay Insights:</a:t>
            </a:r>
          </a:p>
          <a:p>
            <a:pPr algn="l"/>
            <a:endParaRPr lang="en-US" b="1" dirty="0">
              <a:solidFill>
                <a:srgbClr val="0D0D0D"/>
              </a:solidFill>
              <a:latin typeface="Söhne"/>
            </a:endParaRPr>
          </a:p>
          <a:p>
            <a:pPr algn="l">
              <a:buFont typeface="+mj-lt"/>
              <a:buAutoNum type="arabicPeriod"/>
            </a:pPr>
            <a:r>
              <a:rPr lang="en-US" b="0" i="0" dirty="0">
                <a:solidFill>
                  <a:srgbClr val="29261B"/>
                </a:solidFill>
                <a:effectLst/>
                <a:latin typeface="-apple-system"/>
              </a:rPr>
              <a:t>There are gameplay details for 28 out of 29 players in the level_details2 table. So one player has no gameplays logged yet.</a:t>
            </a:r>
          </a:p>
          <a:p>
            <a:pPr algn="l">
              <a:buFont typeface="+mj-lt"/>
              <a:buAutoNum type="arabicPeriod"/>
            </a:pPr>
            <a:r>
              <a:rPr lang="en-US" b="0" i="0" dirty="0">
                <a:solidFill>
                  <a:srgbClr val="29261B"/>
                </a:solidFill>
                <a:effectLst/>
                <a:latin typeface="-apple-system"/>
              </a:rPr>
              <a:t>Out of 28 players with gameplay data, 20 have access to Level 1 based on L1_Status while 11 have access to Level 2 in the </a:t>
            </a:r>
            <a:r>
              <a:rPr lang="en-US" b="0" i="0" dirty="0" err="1">
                <a:solidFill>
                  <a:srgbClr val="29261B"/>
                </a:solidFill>
                <a:effectLst/>
                <a:latin typeface="-apple-system"/>
              </a:rPr>
              <a:t>player_details</a:t>
            </a:r>
            <a:r>
              <a:rPr lang="en-US" b="0" i="0" dirty="0">
                <a:solidFill>
                  <a:srgbClr val="29261B"/>
                </a:solidFill>
                <a:effectLst/>
                <a:latin typeface="-apple-system"/>
              </a:rPr>
              <a:t> table.</a:t>
            </a:r>
          </a:p>
          <a:p>
            <a:pPr algn="l">
              <a:buFont typeface="+mj-lt"/>
              <a:buAutoNum type="arabicPeriod"/>
            </a:pPr>
            <a:r>
              <a:rPr lang="en-US" b="0" i="0" dirty="0">
                <a:solidFill>
                  <a:srgbClr val="29261B"/>
                </a:solidFill>
                <a:effectLst/>
                <a:latin typeface="-apple-system"/>
              </a:rPr>
              <a:t>The number of stages crossed by players ranges from 1 to 10, with an average of ~5. So players are crossing about half the game on average per session logged.</a:t>
            </a:r>
          </a:p>
          <a:p>
            <a:pPr algn="l">
              <a:buFont typeface="+mj-lt"/>
              <a:buAutoNum type="arabicPeriod"/>
            </a:pPr>
            <a:r>
              <a:rPr lang="en-US" b="0" i="0" dirty="0">
                <a:solidFill>
                  <a:srgbClr val="29261B"/>
                </a:solidFill>
                <a:effectLst/>
                <a:latin typeface="-apple-system"/>
              </a:rPr>
              <a:t>Kill Count ranges from 2 to 50 per gameplay with top players like player ID 429 averaging 25 kills per gameplay. Lower skilled players average 10-15 kills. This shows a wide skill variation.</a:t>
            </a:r>
          </a:p>
          <a:p>
            <a:pPr algn="l">
              <a:buFont typeface="+mj-lt"/>
              <a:buAutoNum type="arabicPeriod"/>
            </a:pPr>
            <a:r>
              <a:rPr lang="en-US" b="0" i="0" dirty="0">
                <a:solidFill>
                  <a:srgbClr val="29261B"/>
                </a:solidFill>
                <a:effectLst/>
                <a:latin typeface="-apple-system"/>
              </a:rPr>
              <a:t>There are 7 unique device ids that are being used by the 28 active players. On average each device has gameplay logged for 4 different players.</a:t>
            </a:r>
          </a:p>
          <a:p>
            <a:pPr algn="l">
              <a:buFont typeface="+mj-lt"/>
              <a:buAutoNum type="arabicPeriod"/>
            </a:pPr>
            <a:r>
              <a:rPr lang="en-US" b="0" i="0" dirty="0">
                <a:solidFill>
                  <a:srgbClr val="29261B"/>
                </a:solidFill>
                <a:effectLst/>
                <a:latin typeface="-apple-system"/>
              </a:rPr>
              <a:t>The easiest levels seem to be the starter Level 0 while Level 2 has been tagged most frequently as "Difficult" - so the game progressively gets harder.</a:t>
            </a:r>
          </a:p>
          <a:p>
            <a:pPr algn="l"/>
            <a:r>
              <a:rPr lang="en-US" b="0" i="0" dirty="0">
                <a:solidFill>
                  <a:srgbClr val="29261B"/>
                </a:solidFill>
                <a:effectLst/>
                <a:latin typeface="-apple-system"/>
              </a:rPr>
              <a:t>In summary, there is a good distribution of player skills, devices shared across players, they are able to progress through multiple stages on average and later levels seem to provide more challenge.</a:t>
            </a:r>
          </a:p>
          <a:p>
            <a:pPr algn="l"/>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The insights suggest that game difficulty, stage progression, and availability of extra lives significantly influence player performance, particularly in terms of kill counts.</a:t>
            </a:r>
          </a:p>
          <a:p>
            <a:pPr algn="l">
              <a:buFont typeface="Arial" panose="020B0604020202020204" pitchFamily="34" charset="0"/>
              <a:buChar char="•"/>
            </a:pPr>
            <a:r>
              <a:rPr lang="en-US" b="0" i="0" dirty="0">
                <a:solidFill>
                  <a:srgbClr val="0D0D0D"/>
                </a:solidFill>
                <a:effectLst/>
                <a:latin typeface="Söhne"/>
              </a:rPr>
              <a:t>Game developers can leverage these findings to optimize game design, balance difficulty levels, and enhance player experience by adjusting stage progression and extra life .</a:t>
            </a:r>
          </a:p>
          <a:p>
            <a:endParaRPr lang="en-IN" dirty="0"/>
          </a:p>
        </p:txBody>
      </p:sp>
    </p:spTree>
    <p:extLst>
      <p:ext uri="{BB962C8B-B14F-4D97-AF65-F5344CB8AC3E}">
        <p14:creationId xmlns:p14="http://schemas.microsoft.com/office/powerpoint/2010/main" val="3590602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4000">
              <a:schemeClr val="accent1">
                <a:lumMod val="5000"/>
                <a:lumOff val="95000"/>
              </a:schemeClr>
            </a:gs>
            <a:gs pos="80000">
              <a:schemeClr val="accent1">
                <a:lumMod val="40000"/>
                <a:lumOff val="60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5BB356-1B9C-8CC3-59B4-E0FBA2317AC7}"/>
              </a:ext>
            </a:extLst>
          </p:cNvPr>
          <p:cNvSpPr/>
          <p:nvPr/>
        </p:nvSpPr>
        <p:spPr>
          <a:xfrm>
            <a:off x="3091110" y="2514998"/>
            <a:ext cx="5825056"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dirty="0">
                <a:ln/>
                <a:solidFill>
                  <a:schemeClr val="accent3"/>
                </a:solidFill>
                <a:latin typeface="Leelawadee" panose="020B0502040204020203" pitchFamily="34" charset="-34"/>
                <a:cs typeface="Leelawadee" panose="020B0502040204020203" pitchFamily="34" charset="-34"/>
              </a:rPr>
              <a:t>THANK YOU </a:t>
            </a:r>
          </a:p>
        </p:txBody>
      </p:sp>
    </p:spTree>
    <p:extLst>
      <p:ext uri="{BB962C8B-B14F-4D97-AF65-F5344CB8AC3E}">
        <p14:creationId xmlns:p14="http://schemas.microsoft.com/office/powerpoint/2010/main" val="128322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3788C3D-26CB-2D67-EFA6-0D4162A09152}"/>
              </a:ext>
            </a:extLst>
          </p:cNvPr>
          <p:cNvSpPr txBox="1"/>
          <p:nvPr/>
        </p:nvSpPr>
        <p:spPr>
          <a:xfrm>
            <a:off x="3097763" y="0"/>
            <a:ext cx="7877369" cy="1107996"/>
          </a:xfrm>
          <a:prstGeom prst="rect">
            <a:avLst/>
          </a:prstGeom>
          <a:noFill/>
        </p:spPr>
        <p:txBody>
          <a:bodyPr wrap="square">
            <a:spAutoFit/>
          </a:bodyPr>
          <a:lstStyle/>
          <a:p>
            <a:r>
              <a:rPr lang="en-US" sz="6000" u="sng" dirty="0">
                <a:latin typeface="Bahnschrift Condensed" panose="020B0502040204020203" pitchFamily="34" charset="0"/>
              </a:rPr>
              <a:t>Dataset Description</a:t>
            </a:r>
            <a:r>
              <a:rPr lang="en-US" sz="6600" u="sng" dirty="0">
                <a:latin typeface="Bahnschrift Condensed" panose="020B0502040204020203" pitchFamily="34" charset="0"/>
              </a:rPr>
              <a:t>	</a:t>
            </a:r>
            <a:endParaRPr lang="en-IN" sz="6600" u="sng" dirty="0">
              <a:latin typeface="Bahnschrift Condensed" panose="020B0502040204020203" pitchFamily="34" charset="0"/>
            </a:endParaRPr>
          </a:p>
        </p:txBody>
      </p:sp>
      <p:sp>
        <p:nvSpPr>
          <p:cNvPr id="9" name="TextBox 8">
            <a:extLst>
              <a:ext uri="{FF2B5EF4-FFF2-40B4-BE49-F238E27FC236}">
                <a16:creationId xmlns:a16="http://schemas.microsoft.com/office/drawing/2014/main" id="{E7961840-766D-3376-9DB2-0378F34F63A8}"/>
              </a:ext>
            </a:extLst>
          </p:cNvPr>
          <p:cNvSpPr txBox="1"/>
          <p:nvPr/>
        </p:nvSpPr>
        <p:spPr>
          <a:xfrm>
            <a:off x="482860" y="1590466"/>
            <a:ext cx="11227059" cy="4770537"/>
          </a:xfrm>
          <a:prstGeom prst="rect">
            <a:avLst/>
          </a:prstGeom>
          <a:noFill/>
        </p:spPr>
        <p:txBody>
          <a:bodyPr wrap="square">
            <a:spAutoFit/>
          </a:bodyPr>
          <a:lstStyle/>
          <a:p>
            <a:r>
              <a:rPr lang="en-IN" sz="1600" b="1" dirty="0"/>
              <a:t>Player Details Table:									</a:t>
            </a:r>
          </a:p>
          <a:p>
            <a:pPr marL="285750" indent="-285750">
              <a:buFont typeface="Arial" panose="020B0604020202020204" pitchFamily="34" charset="0"/>
              <a:buChar char="•"/>
            </a:pPr>
            <a:r>
              <a:rPr lang="en-IN" sz="1600" dirty="0"/>
              <a:t>`</a:t>
            </a:r>
            <a:r>
              <a:rPr lang="en-IN" sz="1600" dirty="0">
                <a:latin typeface="Aptos" panose="020B0004020202020204" pitchFamily="34" charset="0"/>
              </a:rPr>
              <a:t>P_ID`: Player ID</a:t>
            </a:r>
          </a:p>
          <a:p>
            <a:pPr marL="285750" indent="-285750">
              <a:buFont typeface="Arial" panose="020B0604020202020204" pitchFamily="34" charset="0"/>
              <a:buChar char="•"/>
            </a:pPr>
            <a:r>
              <a:rPr lang="en-IN" sz="1600" dirty="0">
                <a:latin typeface="Aptos" panose="020B0004020202020204" pitchFamily="34" charset="0"/>
              </a:rPr>
              <a:t>`</a:t>
            </a:r>
            <a:r>
              <a:rPr lang="en-IN" sz="1600" dirty="0" err="1">
                <a:latin typeface="Aptos" panose="020B0004020202020204" pitchFamily="34" charset="0"/>
              </a:rPr>
              <a:t>PName</a:t>
            </a:r>
            <a:r>
              <a:rPr lang="en-IN" sz="1600" dirty="0">
                <a:latin typeface="Aptos" panose="020B0004020202020204" pitchFamily="34" charset="0"/>
              </a:rPr>
              <a:t>`: Player Name</a:t>
            </a:r>
          </a:p>
          <a:p>
            <a:pPr marL="285750" indent="-285750">
              <a:buFont typeface="Arial" panose="020B0604020202020204" pitchFamily="34" charset="0"/>
              <a:buChar char="•"/>
            </a:pPr>
            <a:r>
              <a:rPr lang="en-IN" sz="1600" dirty="0">
                <a:latin typeface="Aptos" panose="020B0004020202020204" pitchFamily="34" charset="0"/>
              </a:rPr>
              <a:t>`L1_status`: Level 1 Status</a:t>
            </a:r>
          </a:p>
          <a:p>
            <a:pPr marL="285750" indent="-285750">
              <a:buFont typeface="Arial" panose="020B0604020202020204" pitchFamily="34" charset="0"/>
              <a:buChar char="•"/>
            </a:pPr>
            <a:r>
              <a:rPr lang="en-IN" sz="1600" dirty="0">
                <a:latin typeface="Aptos" panose="020B0004020202020204" pitchFamily="34" charset="0"/>
              </a:rPr>
              <a:t>`L2_status`: Level 2 Status</a:t>
            </a:r>
          </a:p>
          <a:p>
            <a:pPr marL="285750" indent="-285750">
              <a:buFont typeface="Arial" panose="020B0604020202020204" pitchFamily="34" charset="0"/>
              <a:buChar char="•"/>
            </a:pPr>
            <a:r>
              <a:rPr lang="en-IN" sz="1600" dirty="0">
                <a:latin typeface="Aptos" panose="020B0004020202020204" pitchFamily="34" charset="0"/>
              </a:rPr>
              <a:t>`L1_code`: </a:t>
            </a:r>
            <a:r>
              <a:rPr lang="en-IN" sz="1600" dirty="0" err="1">
                <a:latin typeface="Aptos" panose="020B0004020202020204" pitchFamily="34" charset="0"/>
              </a:rPr>
              <a:t>Systemgenerated</a:t>
            </a:r>
            <a:r>
              <a:rPr lang="en-IN" sz="1600" dirty="0">
                <a:latin typeface="Aptos" panose="020B0004020202020204" pitchFamily="34" charset="0"/>
              </a:rPr>
              <a:t> Level 1 Code</a:t>
            </a:r>
          </a:p>
          <a:p>
            <a:pPr marL="285750" indent="-285750">
              <a:buFont typeface="Arial" panose="020B0604020202020204" pitchFamily="34" charset="0"/>
              <a:buChar char="•"/>
            </a:pPr>
            <a:r>
              <a:rPr lang="en-IN" sz="1600" dirty="0">
                <a:latin typeface="Aptos" panose="020B0004020202020204" pitchFamily="34" charset="0"/>
              </a:rPr>
              <a:t>`L2_code`: </a:t>
            </a:r>
            <a:r>
              <a:rPr lang="en-IN" sz="1600" dirty="0" err="1">
                <a:latin typeface="Aptos" panose="020B0004020202020204" pitchFamily="34" charset="0"/>
              </a:rPr>
              <a:t>Systemgenerated</a:t>
            </a:r>
            <a:r>
              <a:rPr lang="en-IN" sz="1600" dirty="0">
                <a:latin typeface="Aptos" panose="020B0004020202020204" pitchFamily="34" charset="0"/>
              </a:rPr>
              <a:t> Level 2 Code</a:t>
            </a:r>
          </a:p>
          <a:p>
            <a:endParaRPr lang="en-IN" sz="1600" dirty="0">
              <a:latin typeface="Aptos" panose="020B0004020202020204" pitchFamily="34" charset="0"/>
            </a:endParaRPr>
          </a:p>
          <a:p>
            <a:r>
              <a:rPr lang="en-IN" sz="1600" b="1" dirty="0"/>
              <a:t>Level Details Table:</a:t>
            </a:r>
          </a:p>
          <a:p>
            <a:pPr marL="285750" indent="-285750">
              <a:buFont typeface="Arial" panose="020B0604020202020204" pitchFamily="34" charset="0"/>
              <a:buChar char="•"/>
            </a:pPr>
            <a:r>
              <a:rPr lang="en-IN" sz="1600" dirty="0">
                <a:latin typeface="Aptos" panose="020B0004020202020204" pitchFamily="34" charset="0"/>
              </a:rPr>
              <a:t>`P_ID`: Player ID</a:t>
            </a:r>
          </a:p>
          <a:p>
            <a:pPr marL="285750" indent="-285750">
              <a:buFont typeface="Arial" panose="020B0604020202020204" pitchFamily="34" charset="0"/>
              <a:buChar char="•"/>
            </a:pPr>
            <a:r>
              <a:rPr lang="en-IN" sz="1600" dirty="0">
                <a:latin typeface="Aptos" panose="020B0004020202020204" pitchFamily="34" charset="0"/>
              </a:rPr>
              <a:t>`</a:t>
            </a:r>
            <a:r>
              <a:rPr lang="en-IN" sz="1600" dirty="0" err="1">
                <a:latin typeface="Aptos" panose="020B0004020202020204" pitchFamily="34" charset="0"/>
              </a:rPr>
              <a:t>Dev_ID</a:t>
            </a:r>
            <a:r>
              <a:rPr lang="en-IN" sz="1600" dirty="0">
                <a:latin typeface="Aptos" panose="020B0004020202020204" pitchFamily="34" charset="0"/>
              </a:rPr>
              <a:t>`: Device ID</a:t>
            </a:r>
          </a:p>
          <a:p>
            <a:pPr marL="285750" indent="-285750">
              <a:buFont typeface="Arial" panose="020B0604020202020204" pitchFamily="34" charset="0"/>
              <a:buChar char="•"/>
            </a:pPr>
            <a:r>
              <a:rPr lang="en-IN" sz="1600" dirty="0">
                <a:latin typeface="Aptos" panose="020B0004020202020204" pitchFamily="34" charset="0"/>
              </a:rPr>
              <a:t>`</a:t>
            </a:r>
            <a:r>
              <a:rPr lang="en-IN" sz="1600" dirty="0" err="1">
                <a:latin typeface="Aptos" panose="020B0004020202020204" pitchFamily="34" charset="0"/>
              </a:rPr>
              <a:t>start_time</a:t>
            </a:r>
            <a:r>
              <a:rPr lang="en-IN" sz="1600" dirty="0">
                <a:latin typeface="Aptos" panose="020B0004020202020204" pitchFamily="34" charset="0"/>
              </a:rPr>
              <a:t>`: Start Time</a:t>
            </a:r>
          </a:p>
          <a:p>
            <a:pPr marL="285750" indent="-285750">
              <a:buFont typeface="Arial" panose="020B0604020202020204" pitchFamily="34" charset="0"/>
              <a:buChar char="•"/>
            </a:pPr>
            <a:r>
              <a:rPr lang="en-IN" sz="1600" dirty="0">
                <a:latin typeface="Aptos" panose="020B0004020202020204" pitchFamily="34" charset="0"/>
              </a:rPr>
              <a:t>`</a:t>
            </a:r>
            <a:r>
              <a:rPr lang="en-IN" sz="1600" dirty="0" err="1">
                <a:latin typeface="Aptos" panose="020B0004020202020204" pitchFamily="34" charset="0"/>
              </a:rPr>
              <a:t>stages_crossed</a:t>
            </a:r>
            <a:r>
              <a:rPr lang="en-IN" sz="1600" dirty="0">
                <a:latin typeface="Aptos" panose="020B0004020202020204" pitchFamily="34" charset="0"/>
              </a:rPr>
              <a:t>`: Stages Crossed</a:t>
            </a:r>
          </a:p>
          <a:p>
            <a:pPr marL="285750" indent="-285750">
              <a:buFont typeface="Arial" panose="020B0604020202020204" pitchFamily="34" charset="0"/>
              <a:buChar char="•"/>
            </a:pPr>
            <a:r>
              <a:rPr lang="en-IN" sz="1600" dirty="0">
                <a:latin typeface="Aptos" panose="020B0004020202020204" pitchFamily="34" charset="0"/>
              </a:rPr>
              <a:t>`level`: Game Level</a:t>
            </a:r>
          </a:p>
          <a:p>
            <a:pPr marL="285750" indent="-285750">
              <a:buFont typeface="Arial" panose="020B0604020202020204" pitchFamily="34" charset="0"/>
              <a:buChar char="•"/>
            </a:pPr>
            <a:r>
              <a:rPr lang="en-IN" sz="1600" dirty="0">
                <a:latin typeface="Aptos" panose="020B0004020202020204" pitchFamily="34" charset="0"/>
              </a:rPr>
              <a:t>`difficulty`: Difficulty Level</a:t>
            </a:r>
          </a:p>
          <a:p>
            <a:pPr marL="285750" indent="-285750">
              <a:buFont typeface="Arial" panose="020B0604020202020204" pitchFamily="34" charset="0"/>
              <a:buChar char="•"/>
            </a:pPr>
            <a:r>
              <a:rPr lang="en-IN" sz="1600" dirty="0">
                <a:latin typeface="Aptos" panose="020B0004020202020204" pitchFamily="34" charset="0"/>
              </a:rPr>
              <a:t>`</a:t>
            </a:r>
            <a:r>
              <a:rPr lang="en-IN" sz="1600" dirty="0" err="1">
                <a:latin typeface="Aptos" panose="020B0004020202020204" pitchFamily="34" charset="0"/>
              </a:rPr>
              <a:t>kill_count</a:t>
            </a:r>
            <a:r>
              <a:rPr lang="en-IN" sz="1600" dirty="0">
                <a:latin typeface="Aptos" panose="020B0004020202020204" pitchFamily="34" charset="0"/>
              </a:rPr>
              <a:t>`: Kill Count</a:t>
            </a:r>
          </a:p>
          <a:p>
            <a:pPr marL="285750" indent="-285750">
              <a:buFont typeface="Arial" panose="020B0604020202020204" pitchFamily="34" charset="0"/>
              <a:buChar char="•"/>
            </a:pPr>
            <a:r>
              <a:rPr lang="en-IN" sz="1600" dirty="0">
                <a:latin typeface="Aptos" panose="020B0004020202020204" pitchFamily="34" charset="0"/>
              </a:rPr>
              <a:t>`</a:t>
            </a:r>
            <a:r>
              <a:rPr lang="en-IN" sz="1600" dirty="0" err="1">
                <a:latin typeface="Aptos" panose="020B0004020202020204" pitchFamily="34" charset="0"/>
              </a:rPr>
              <a:t>headshots_count</a:t>
            </a:r>
            <a:r>
              <a:rPr lang="en-IN" sz="1600" dirty="0">
                <a:latin typeface="Aptos" panose="020B0004020202020204" pitchFamily="34" charset="0"/>
              </a:rPr>
              <a:t>`: Headshots Count</a:t>
            </a:r>
          </a:p>
          <a:p>
            <a:pPr marL="285750" indent="-285750">
              <a:buFont typeface="Arial" panose="020B0604020202020204" pitchFamily="34" charset="0"/>
              <a:buChar char="•"/>
            </a:pPr>
            <a:r>
              <a:rPr lang="en-IN" sz="1600" dirty="0">
                <a:latin typeface="Aptos" panose="020B0004020202020204" pitchFamily="34" charset="0"/>
              </a:rPr>
              <a:t>`score`: Player Score</a:t>
            </a:r>
          </a:p>
          <a:p>
            <a:pPr marL="285750" indent="-285750">
              <a:buFont typeface="Arial" panose="020B0604020202020204" pitchFamily="34" charset="0"/>
              <a:buChar char="•"/>
            </a:pPr>
            <a:r>
              <a:rPr lang="en-IN" sz="1600" dirty="0">
                <a:latin typeface="Aptos" panose="020B0004020202020204" pitchFamily="34" charset="0"/>
              </a:rPr>
              <a:t>`</a:t>
            </a:r>
            <a:r>
              <a:rPr lang="en-IN" sz="1600" dirty="0" err="1">
                <a:latin typeface="Aptos" panose="020B0004020202020204" pitchFamily="34" charset="0"/>
              </a:rPr>
              <a:t>lives_earned</a:t>
            </a:r>
            <a:r>
              <a:rPr lang="en-IN" sz="1600" dirty="0">
                <a:latin typeface="Aptos" panose="020B0004020202020204" pitchFamily="34" charset="0"/>
              </a:rPr>
              <a:t>`: Extra Lives Earned</a:t>
            </a:r>
          </a:p>
        </p:txBody>
      </p:sp>
      <p:pic>
        <p:nvPicPr>
          <p:cNvPr id="2052" name="Picture 4" descr="Datasets">
            <a:extLst>
              <a:ext uri="{FF2B5EF4-FFF2-40B4-BE49-F238E27FC236}">
                <a16:creationId xmlns:a16="http://schemas.microsoft.com/office/drawing/2014/main" id="{4939754D-1D6B-DAA0-B2DF-0C7DAFF9B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144" y="1355070"/>
            <a:ext cx="4921996" cy="489644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20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ABD11-E44C-6C78-5775-BFEC8E25309F}"/>
              </a:ext>
            </a:extLst>
          </p:cNvPr>
          <p:cNvSpPr txBox="1"/>
          <p:nvPr/>
        </p:nvSpPr>
        <p:spPr>
          <a:xfrm>
            <a:off x="391885" y="522514"/>
            <a:ext cx="10021077" cy="4585871"/>
          </a:xfrm>
          <a:prstGeom prst="rect">
            <a:avLst/>
          </a:prstGeom>
          <a:noFill/>
        </p:spPr>
        <p:txBody>
          <a:bodyPr wrap="square" rtlCol="0">
            <a:spAutoFit/>
          </a:bodyPr>
          <a:lstStyle/>
          <a:p>
            <a:r>
              <a:rPr lang="en-IN" sz="2800" b="1" dirty="0"/>
              <a:t>COLUMN NAME</a:t>
            </a:r>
          </a:p>
          <a:p>
            <a:endParaRPr lang="en-IN" dirty="0"/>
          </a:p>
          <a:p>
            <a:r>
              <a:rPr lang="en-IN" dirty="0">
                <a:latin typeface="Aptos" panose="020B0004020202020204" pitchFamily="34" charset="0"/>
              </a:rPr>
              <a:t>There is a column named as ‘Unknown Column’ which does not make sense so I have changed the name of the column to Serial No .</a:t>
            </a:r>
          </a:p>
          <a:p>
            <a:endParaRPr lang="en-IN" dirty="0"/>
          </a:p>
          <a:p>
            <a:r>
              <a:rPr lang="en-IN" sz="2400" dirty="0">
                <a:latin typeface="Arial" panose="020B0604020202020204" pitchFamily="34" charset="0"/>
                <a:ea typeface="Yu Gothic Medium" panose="020B0500000000000000" pitchFamily="34" charset="-128"/>
                <a:cs typeface="Arial" panose="020B0604020202020204" pitchFamily="34" charset="0"/>
              </a:rPr>
              <a:t>QUERY</a:t>
            </a: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ALTER THE UNKNOWN COLUMN NAME </a:t>
            </a:r>
          </a:p>
          <a:p>
            <a:r>
              <a:rPr lang="en-IN" dirty="0">
                <a:latin typeface="Calibri" panose="020F0502020204030204" pitchFamily="34" charset="0"/>
                <a:ea typeface="Calibri" panose="020F0502020204030204" pitchFamily="34" charset="0"/>
                <a:cs typeface="Calibri" panose="020F0502020204030204" pitchFamily="34" charset="0"/>
              </a:rPr>
              <a:t>ALTER TABLE </a:t>
            </a:r>
            <a:r>
              <a:rPr lang="en-IN" dirty="0" err="1">
                <a:latin typeface="Calibri" panose="020F0502020204030204" pitchFamily="34" charset="0"/>
                <a:ea typeface="Calibri" panose="020F0502020204030204" pitchFamily="34" charset="0"/>
                <a:cs typeface="Calibri" panose="020F0502020204030204" pitchFamily="34" charset="0"/>
              </a:rPr>
              <a:t>gameanalysis.player_details</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CHANGE COLUMN </a:t>
            </a:r>
            <a:r>
              <a:rPr lang="en-IN" dirty="0" err="1">
                <a:latin typeface="Calibri" panose="020F0502020204030204" pitchFamily="34" charset="0"/>
                <a:ea typeface="Calibri" panose="020F0502020204030204" pitchFamily="34" charset="0"/>
                <a:cs typeface="Calibri" panose="020F0502020204030204" pitchFamily="34" charset="0"/>
              </a:rPr>
              <a:t>MyUnknownColumn</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Serial_NO</a:t>
            </a:r>
            <a:r>
              <a:rPr lang="en-IN" dirty="0">
                <a:latin typeface="Calibri" panose="020F0502020204030204" pitchFamily="34" charset="0"/>
                <a:ea typeface="Calibri" panose="020F0502020204030204" pitchFamily="34" charset="0"/>
                <a:cs typeface="Calibri" panose="020F0502020204030204" pitchFamily="34" charset="0"/>
              </a:rPr>
              <a:t> INT</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Aptos" panose="020B0004020202020204" pitchFamily="34" charset="0"/>
            </a:endParaRPr>
          </a:p>
          <a:p>
            <a:endParaRPr lang="en-IN" dirty="0">
              <a:latin typeface="Aptos" panose="020B0004020202020204" pitchFamily="34" charset="0"/>
            </a:endParaRPr>
          </a:p>
          <a:p>
            <a:endParaRPr lang="en-IN" dirty="0">
              <a:latin typeface="Aptos" panose="020B0004020202020204" pitchFamily="34" charset="0"/>
            </a:endParaRPr>
          </a:p>
          <a:p>
            <a:endParaRPr lang="en-IN" dirty="0">
              <a:latin typeface="Aptos" panose="020B0004020202020204" pitchFamily="34" charset="0"/>
            </a:endParaRPr>
          </a:p>
        </p:txBody>
      </p:sp>
    </p:spTree>
    <p:extLst>
      <p:ext uri="{BB962C8B-B14F-4D97-AF65-F5344CB8AC3E}">
        <p14:creationId xmlns:p14="http://schemas.microsoft.com/office/powerpoint/2010/main" val="1591132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85165D-304C-9B7E-B407-186E06F1F68F}"/>
              </a:ext>
            </a:extLst>
          </p:cNvPr>
          <p:cNvSpPr txBox="1"/>
          <p:nvPr/>
        </p:nvSpPr>
        <p:spPr>
          <a:xfrm>
            <a:off x="418024" y="1746982"/>
            <a:ext cx="6097554" cy="1477328"/>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SELECT *</a:t>
            </a:r>
          </a:p>
          <a:p>
            <a:r>
              <a:rPr lang="en-IN" dirty="0">
                <a:latin typeface="Calibri" panose="020F0502020204030204" pitchFamily="34" charset="0"/>
                <a:ea typeface="Calibri" panose="020F0502020204030204" pitchFamily="34" charset="0"/>
                <a:cs typeface="Calibri" panose="020F0502020204030204" pitchFamily="34" charset="0"/>
              </a:rPr>
              <a:t>FROM </a:t>
            </a:r>
            <a:r>
              <a:rPr lang="en-IN" dirty="0" err="1">
                <a:latin typeface="Calibri" panose="020F0502020204030204" pitchFamily="34" charset="0"/>
                <a:ea typeface="Calibri" panose="020F0502020204030204" pitchFamily="34" charset="0"/>
                <a:cs typeface="Calibri" panose="020F0502020204030204" pitchFamily="34" charset="0"/>
              </a:rPr>
              <a:t>gameanalysis.player_details</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9" name="Picture 8">
            <a:extLst>
              <a:ext uri="{FF2B5EF4-FFF2-40B4-BE49-F238E27FC236}">
                <a16:creationId xmlns:a16="http://schemas.microsoft.com/office/drawing/2014/main" id="{7E82F83A-EEF6-9908-7434-80D7AE4631A4}"/>
              </a:ext>
            </a:extLst>
          </p:cNvPr>
          <p:cNvPicPr>
            <a:picLocks noChangeAspect="1"/>
          </p:cNvPicPr>
          <p:nvPr/>
        </p:nvPicPr>
        <p:blipFill>
          <a:blip r:embed="rId2"/>
          <a:stretch>
            <a:fillRect/>
          </a:stretch>
        </p:blipFill>
        <p:spPr>
          <a:xfrm>
            <a:off x="418024" y="2963621"/>
            <a:ext cx="9061877" cy="2590441"/>
          </a:xfrm>
          <a:prstGeom prst="rect">
            <a:avLst/>
          </a:prstGeom>
        </p:spPr>
      </p:pic>
      <p:sp>
        <p:nvSpPr>
          <p:cNvPr id="12" name="TextBox 11">
            <a:extLst>
              <a:ext uri="{FF2B5EF4-FFF2-40B4-BE49-F238E27FC236}">
                <a16:creationId xmlns:a16="http://schemas.microsoft.com/office/drawing/2014/main" id="{BF542758-2D86-6713-DBD6-E317FD32A591}"/>
              </a:ext>
            </a:extLst>
          </p:cNvPr>
          <p:cNvSpPr txBox="1"/>
          <p:nvPr/>
        </p:nvSpPr>
        <p:spPr>
          <a:xfrm>
            <a:off x="418024" y="676997"/>
            <a:ext cx="9061876"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DISPLAY ALL THE RECORDS FROM BOTH THE TABLES</a:t>
            </a:r>
          </a:p>
        </p:txBody>
      </p:sp>
      <p:sp>
        <p:nvSpPr>
          <p:cNvPr id="15" name="TextBox 14">
            <a:extLst>
              <a:ext uri="{FF2B5EF4-FFF2-40B4-BE49-F238E27FC236}">
                <a16:creationId xmlns:a16="http://schemas.microsoft.com/office/drawing/2014/main" id="{8A929F0A-A1AE-665D-563B-88B8D4EFF6AD}"/>
              </a:ext>
            </a:extLst>
          </p:cNvPr>
          <p:cNvSpPr txBox="1"/>
          <p:nvPr/>
        </p:nvSpPr>
        <p:spPr>
          <a:xfrm>
            <a:off x="330789" y="6064898"/>
            <a:ext cx="6272024" cy="369332"/>
          </a:xfrm>
          <a:prstGeom prst="rect">
            <a:avLst/>
          </a:prstGeom>
          <a:noFill/>
        </p:spPr>
        <p:txBody>
          <a:bodyPr wrap="square" rtlCol="0">
            <a:spAutoFit/>
          </a:bodyPr>
          <a:lstStyle/>
          <a:p>
            <a:r>
              <a:rPr lang="en-IN" dirty="0"/>
              <a:t>There are 30 rows present in </a:t>
            </a:r>
            <a:r>
              <a:rPr lang="en-IN" dirty="0" err="1"/>
              <a:t>player_details</a:t>
            </a:r>
            <a:endParaRPr lang="en-IN" dirty="0"/>
          </a:p>
        </p:txBody>
      </p:sp>
    </p:spTree>
    <p:extLst>
      <p:ext uri="{BB962C8B-B14F-4D97-AF65-F5344CB8AC3E}">
        <p14:creationId xmlns:p14="http://schemas.microsoft.com/office/powerpoint/2010/main" val="390603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EE04CB-B6AD-626D-68D7-8BFCC298CF6D}"/>
              </a:ext>
            </a:extLst>
          </p:cNvPr>
          <p:cNvSpPr txBox="1"/>
          <p:nvPr/>
        </p:nvSpPr>
        <p:spPr>
          <a:xfrm>
            <a:off x="557505" y="679875"/>
            <a:ext cx="6097554" cy="646331"/>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SELECT *</a:t>
            </a:r>
          </a:p>
          <a:p>
            <a:r>
              <a:rPr lang="en-IN" dirty="0">
                <a:latin typeface="Calibri" panose="020F0502020204030204" pitchFamily="34" charset="0"/>
                <a:ea typeface="Calibri" panose="020F0502020204030204" pitchFamily="34" charset="0"/>
                <a:cs typeface="Calibri" panose="020F0502020204030204" pitchFamily="34" charset="0"/>
              </a:rPr>
              <a:t>FROM gameanalysis.level_details2</a:t>
            </a:r>
          </a:p>
        </p:txBody>
      </p:sp>
      <p:pic>
        <p:nvPicPr>
          <p:cNvPr id="14" name="Picture 13">
            <a:extLst>
              <a:ext uri="{FF2B5EF4-FFF2-40B4-BE49-F238E27FC236}">
                <a16:creationId xmlns:a16="http://schemas.microsoft.com/office/drawing/2014/main" id="{4889EF6C-9195-BC2F-6087-E7BEF1165ED6}"/>
              </a:ext>
            </a:extLst>
          </p:cNvPr>
          <p:cNvPicPr>
            <a:picLocks noChangeAspect="1"/>
          </p:cNvPicPr>
          <p:nvPr/>
        </p:nvPicPr>
        <p:blipFill>
          <a:blip r:embed="rId2"/>
          <a:stretch>
            <a:fillRect/>
          </a:stretch>
        </p:blipFill>
        <p:spPr>
          <a:xfrm>
            <a:off x="557505" y="1797381"/>
            <a:ext cx="9397780" cy="2484335"/>
          </a:xfrm>
          <a:prstGeom prst="rect">
            <a:avLst/>
          </a:prstGeom>
        </p:spPr>
      </p:pic>
      <p:sp>
        <p:nvSpPr>
          <p:cNvPr id="6" name="TextBox 5">
            <a:extLst>
              <a:ext uri="{FF2B5EF4-FFF2-40B4-BE49-F238E27FC236}">
                <a16:creationId xmlns:a16="http://schemas.microsoft.com/office/drawing/2014/main" id="{5D59921D-1F8F-CA6C-A42F-6B3542079FE1}"/>
              </a:ext>
            </a:extLst>
          </p:cNvPr>
          <p:cNvSpPr txBox="1"/>
          <p:nvPr/>
        </p:nvSpPr>
        <p:spPr>
          <a:xfrm>
            <a:off x="557505" y="5103845"/>
            <a:ext cx="7345524" cy="369332"/>
          </a:xfrm>
          <a:prstGeom prst="rect">
            <a:avLst/>
          </a:prstGeom>
          <a:noFill/>
        </p:spPr>
        <p:txBody>
          <a:bodyPr wrap="square" rtlCol="0">
            <a:spAutoFit/>
          </a:bodyPr>
          <a:lstStyle/>
          <a:p>
            <a:r>
              <a:rPr lang="en-IN" dirty="0"/>
              <a:t>There are 77 rows present in </a:t>
            </a:r>
            <a:r>
              <a:rPr lang="en-IN" dirty="0" err="1"/>
              <a:t>level_details</a:t>
            </a:r>
            <a:endParaRPr lang="en-IN" dirty="0"/>
          </a:p>
        </p:txBody>
      </p:sp>
    </p:spTree>
    <p:extLst>
      <p:ext uri="{BB962C8B-B14F-4D97-AF65-F5344CB8AC3E}">
        <p14:creationId xmlns:p14="http://schemas.microsoft.com/office/powerpoint/2010/main" val="2085020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453536-B63F-6A44-2E6E-A823473C6126}"/>
              </a:ext>
            </a:extLst>
          </p:cNvPr>
          <p:cNvSpPr txBox="1"/>
          <p:nvPr/>
        </p:nvSpPr>
        <p:spPr>
          <a:xfrm>
            <a:off x="361563" y="471110"/>
            <a:ext cx="10098054" cy="4247317"/>
          </a:xfrm>
          <a:prstGeom prst="rect">
            <a:avLst/>
          </a:prstGeom>
          <a:noFill/>
        </p:spPr>
        <p:txBody>
          <a:bodyPr wrap="square">
            <a:spAutoFit/>
          </a:bodyPr>
          <a:lstStyle/>
          <a:p>
            <a:pPr marL="342900" indent="-342900">
              <a:buAutoNum type="arabicPeriod"/>
            </a:pPr>
            <a:r>
              <a:rPr lang="en-IN" b="1" dirty="0">
                <a:latin typeface="Arial" panose="020B0604020202020204" pitchFamily="34" charset="0"/>
                <a:cs typeface="Arial" panose="020B0604020202020204" pitchFamily="34" charset="0"/>
              </a:rPr>
              <a:t>Extract `P_ID`, `</a:t>
            </a:r>
            <a:r>
              <a:rPr lang="en-IN" b="1" dirty="0" err="1">
                <a:latin typeface="Arial" panose="020B0604020202020204" pitchFamily="34" charset="0"/>
                <a:cs typeface="Arial" panose="020B0604020202020204" pitchFamily="34" charset="0"/>
              </a:rPr>
              <a:t>Dev_ID</a:t>
            </a:r>
            <a:r>
              <a:rPr lang="en-IN" b="1"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PName</a:t>
            </a:r>
            <a:r>
              <a:rPr lang="en-IN" b="1" dirty="0">
                <a:latin typeface="Arial" panose="020B0604020202020204" pitchFamily="34" charset="0"/>
                <a:cs typeface="Arial" panose="020B0604020202020204" pitchFamily="34" charset="0"/>
              </a:rPr>
              <a:t>`, and `</a:t>
            </a:r>
            <a:r>
              <a:rPr lang="en-IN" b="1" dirty="0" err="1">
                <a:latin typeface="Arial" panose="020B0604020202020204" pitchFamily="34" charset="0"/>
                <a:cs typeface="Arial" panose="020B0604020202020204" pitchFamily="34" charset="0"/>
              </a:rPr>
              <a:t>Difficulty_level</a:t>
            </a:r>
            <a:r>
              <a:rPr lang="en-IN" b="1" dirty="0">
                <a:latin typeface="Arial" panose="020B0604020202020204" pitchFamily="34" charset="0"/>
                <a:cs typeface="Arial" panose="020B0604020202020204" pitchFamily="34" charset="0"/>
              </a:rPr>
              <a:t>` of all players at Level 0</a:t>
            </a:r>
            <a:r>
              <a:rPr lang="en-IN" dirty="0">
                <a:latin typeface="Arial" panose="020B0604020202020204" pitchFamily="34" charset="0"/>
                <a:cs typeface="Arial" panose="020B0604020202020204" pitchFamily="34" charset="0"/>
              </a:rPr>
              <a:t>.</a:t>
            </a:r>
          </a:p>
          <a:p>
            <a:pPr marL="342900" indent="-342900">
              <a:buAutoNum type="arabicPeriod"/>
            </a:pPr>
            <a:endParaRPr lang="en-IN" dirty="0"/>
          </a:p>
          <a:p>
            <a:pPr marL="342900" indent="-342900">
              <a:buAutoNum type="arabicPeriod"/>
            </a:pPr>
            <a:endParaRPr lang="en-IN" dirty="0"/>
          </a:p>
          <a:p>
            <a:r>
              <a:rPr lang="en-IN" sz="24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400" dirty="0" err="1">
                <a:latin typeface="Calibri Light" panose="020F0302020204030204" pitchFamily="34" charset="0"/>
                <a:ea typeface="Calibri Light" panose="020F0302020204030204" pitchFamily="34" charset="0"/>
                <a:cs typeface="Calibri Light" panose="020F0302020204030204" pitchFamily="34" charset="0"/>
              </a:rPr>
              <a:t>ld.P_ID</a:t>
            </a:r>
            <a:r>
              <a:rPr lang="en-IN" sz="24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400" dirty="0" err="1">
                <a:latin typeface="Calibri Light" panose="020F0302020204030204" pitchFamily="34" charset="0"/>
                <a:ea typeface="Calibri Light" panose="020F0302020204030204" pitchFamily="34" charset="0"/>
                <a:cs typeface="Calibri Light" panose="020F0302020204030204" pitchFamily="34" charset="0"/>
              </a:rPr>
              <a:t>ld.Dev_ID</a:t>
            </a:r>
            <a:r>
              <a:rPr lang="en-IN" sz="24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400" dirty="0" err="1">
                <a:latin typeface="Calibri Light" panose="020F0302020204030204" pitchFamily="34" charset="0"/>
                <a:ea typeface="Calibri Light" panose="020F0302020204030204" pitchFamily="34" charset="0"/>
                <a:cs typeface="Calibri Light" panose="020F0302020204030204" pitchFamily="34" charset="0"/>
              </a:rPr>
              <a:t>pd.PName</a:t>
            </a:r>
            <a:r>
              <a:rPr lang="en-IN" sz="2400" dirty="0">
                <a:latin typeface="Calibri Light" panose="020F0302020204030204" pitchFamily="34" charset="0"/>
                <a:ea typeface="Calibri Light" panose="020F0302020204030204" pitchFamily="34" charset="0"/>
                <a:cs typeface="Calibri Light" panose="020F0302020204030204" pitchFamily="34" charset="0"/>
              </a:rPr>
              <a:t>,</a:t>
            </a:r>
          </a:p>
          <a:p>
            <a:r>
              <a:rPr lang="en-IN" sz="2400" dirty="0" err="1">
                <a:latin typeface="Calibri Light" panose="020F0302020204030204" pitchFamily="34" charset="0"/>
                <a:ea typeface="Calibri Light" panose="020F0302020204030204" pitchFamily="34" charset="0"/>
                <a:cs typeface="Calibri Light" panose="020F0302020204030204" pitchFamily="34" charset="0"/>
              </a:rPr>
              <a:t>ld.Difficulty</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gameanalysis.player_details</a:t>
            </a:r>
            <a:r>
              <a:rPr lang="en-IN" sz="2400" dirty="0">
                <a:latin typeface="Calibri Light" panose="020F0302020204030204" pitchFamily="34" charset="0"/>
                <a:ea typeface="Calibri Light" panose="020F0302020204030204" pitchFamily="34" charset="0"/>
                <a:cs typeface="Calibri Light" panose="020F0302020204030204" pitchFamily="34" charset="0"/>
              </a:rPr>
              <a:t> as pd</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INNER JOIN gameanalysis.level_details2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ON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pd.P_ID</a:t>
            </a:r>
            <a:r>
              <a:rPr lang="en-IN" sz="2400" dirty="0">
                <a:latin typeface="Calibri Light" panose="020F0302020204030204" pitchFamily="34" charset="0"/>
                <a:ea typeface="Calibri Light" panose="020F0302020204030204" pitchFamily="34" charset="0"/>
                <a:cs typeface="Calibri Light" panose="020F0302020204030204" pitchFamily="34" charset="0"/>
              </a:rPr>
              <a:t>=</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ld.P_ID</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WHERE Level =0 </a:t>
            </a:r>
          </a:p>
        </p:txBody>
      </p:sp>
      <p:pic>
        <p:nvPicPr>
          <p:cNvPr id="7" name="Picture 6">
            <a:extLst>
              <a:ext uri="{FF2B5EF4-FFF2-40B4-BE49-F238E27FC236}">
                <a16:creationId xmlns:a16="http://schemas.microsoft.com/office/drawing/2014/main" id="{4A884932-E01F-3E71-793A-DE806F5000EF}"/>
              </a:ext>
            </a:extLst>
          </p:cNvPr>
          <p:cNvPicPr>
            <a:picLocks noChangeAspect="1"/>
          </p:cNvPicPr>
          <p:nvPr/>
        </p:nvPicPr>
        <p:blipFill>
          <a:blip r:embed="rId2"/>
          <a:stretch>
            <a:fillRect/>
          </a:stretch>
        </p:blipFill>
        <p:spPr>
          <a:xfrm>
            <a:off x="6249035" y="1325628"/>
            <a:ext cx="5078328" cy="5061262"/>
          </a:xfrm>
          <a:prstGeom prst="rect">
            <a:avLst/>
          </a:prstGeom>
        </p:spPr>
      </p:pic>
    </p:spTree>
    <p:extLst>
      <p:ext uri="{BB962C8B-B14F-4D97-AF65-F5344CB8AC3E}">
        <p14:creationId xmlns:p14="http://schemas.microsoft.com/office/powerpoint/2010/main" val="41078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9BE2A-DCF7-2FF4-E0DF-F51D6ACFBE11}"/>
              </a:ext>
            </a:extLst>
          </p:cNvPr>
          <p:cNvSpPr txBox="1"/>
          <p:nvPr/>
        </p:nvSpPr>
        <p:spPr>
          <a:xfrm>
            <a:off x="454868" y="476377"/>
            <a:ext cx="10116716" cy="4524315"/>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2. Find `Level1_code`wise average `</a:t>
            </a:r>
            <a:r>
              <a:rPr lang="en-IN" b="1" dirty="0" err="1">
                <a:latin typeface="Arial" panose="020B0604020202020204" pitchFamily="34" charset="0"/>
                <a:cs typeface="Arial" panose="020B0604020202020204" pitchFamily="34" charset="0"/>
              </a:rPr>
              <a:t>Kill_Count</a:t>
            </a:r>
            <a:r>
              <a:rPr lang="en-IN" b="1" dirty="0">
                <a:latin typeface="Arial" panose="020B0604020202020204" pitchFamily="34" charset="0"/>
                <a:cs typeface="Arial" panose="020B0604020202020204" pitchFamily="34" charset="0"/>
              </a:rPr>
              <a:t>` where `</a:t>
            </a:r>
            <a:r>
              <a:rPr lang="en-IN" b="1" dirty="0" err="1">
                <a:latin typeface="Arial" panose="020B0604020202020204" pitchFamily="34" charset="0"/>
                <a:cs typeface="Arial" panose="020B0604020202020204" pitchFamily="34" charset="0"/>
              </a:rPr>
              <a:t>lives_earned</a:t>
            </a:r>
            <a:r>
              <a:rPr lang="en-IN" b="1" dirty="0">
                <a:latin typeface="Arial" panose="020B0604020202020204" pitchFamily="34" charset="0"/>
                <a:cs typeface="Arial" panose="020B0604020202020204" pitchFamily="34" charset="0"/>
              </a:rPr>
              <a:t>` is 2, and at least 3 stages  are crossed.</a:t>
            </a:r>
          </a:p>
          <a:p>
            <a:endParaRPr lang="en-IN" dirty="0"/>
          </a:p>
          <a:p>
            <a:endParaRPr lang="en-IN" dirty="0"/>
          </a:p>
          <a:p>
            <a:r>
              <a:rPr lang="en-IN" sz="24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pd.L1_code,</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AVG(</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ld.Kill_Count</a:t>
            </a:r>
            <a:r>
              <a:rPr lang="en-IN" sz="2400" dirty="0">
                <a:latin typeface="Calibri Light" panose="020F0302020204030204" pitchFamily="34" charset="0"/>
                <a:ea typeface="Calibri Light" panose="020F0302020204030204" pitchFamily="34" charset="0"/>
                <a:cs typeface="Calibri Light" panose="020F0302020204030204" pitchFamily="34" charset="0"/>
              </a:rPr>
              <a:t>)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avg_killcount</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gameanalysis.player_details</a:t>
            </a:r>
            <a:r>
              <a:rPr lang="en-IN" sz="2400" dirty="0">
                <a:latin typeface="Calibri Light" panose="020F0302020204030204" pitchFamily="34" charset="0"/>
                <a:ea typeface="Calibri Light" panose="020F0302020204030204" pitchFamily="34" charset="0"/>
                <a:cs typeface="Calibri Light" panose="020F0302020204030204" pitchFamily="34" charset="0"/>
              </a:rPr>
              <a:t> as pd</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JOIN gameanalysis.level_details2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ON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pd.P_ID</a:t>
            </a:r>
            <a:r>
              <a:rPr lang="en-IN" sz="2400" dirty="0">
                <a:latin typeface="Calibri Light" panose="020F0302020204030204" pitchFamily="34" charset="0"/>
                <a:ea typeface="Calibri Light" panose="020F0302020204030204" pitchFamily="34" charset="0"/>
                <a:cs typeface="Calibri Light" panose="020F0302020204030204" pitchFamily="34" charset="0"/>
              </a:rPr>
              <a:t>=</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ld.P_ID</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WHERE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ld.Lives_Earned</a:t>
            </a:r>
            <a:r>
              <a:rPr lang="en-IN" sz="2400" dirty="0">
                <a:latin typeface="Calibri Light" panose="020F0302020204030204" pitchFamily="34" charset="0"/>
                <a:ea typeface="Calibri Light" panose="020F0302020204030204" pitchFamily="34" charset="0"/>
                <a:cs typeface="Calibri Light" panose="020F0302020204030204" pitchFamily="34" charset="0"/>
              </a:rPr>
              <a:t>=2 and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ld.Stages_crossed</a:t>
            </a:r>
            <a:r>
              <a:rPr lang="en-IN" sz="2400" dirty="0">
                <a:latin typeface="Calibri Light" panose="020F0302020204030204" pitchFamily="34" charset="0"/>
                <a:ea typeface="Calibri Light" panose="020F0302020204030204" pitchFamily="34" charset="0"/>
                <a:cs typeface="Calibri Light" panose="020F0302020204030204" pitchFamily="34" charset="0"/>
              </a:rPr>
              <a:t>&gt;=3</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GROUP BY pd.L1_code</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ORDER BY pd.L1_code</a:t>
            </a:r>
          </a:p>
        </p:txBody>
      </p:sp>
      <p:pic>
        <p:nvPicPr>
          <p:cNvPr id="5" name="Picture 4">
            <a:extLst>
              <a:ext uri="{FF2B5EF4-FFF2-40B4-BE49-F238E27FC236}">
                <a16:creationId xmlns:a16="http://schemas.microsoft.com/office/drawing/2014/main" id="{946C2ED4-D85D-BBE7-3EE7-D23FD425011E}"/>
              </a:ext>
            </a:extLst>
          </p:cNvPr>
          <p:cNvPicPr>
            <a:picLocks noChangeAspect="1"/>
          </p:cNvPicPr>
          <p:nvPr/>
        </p:nvPicPr>
        <p:blipFill rotWithShape="1">
          <a:blip r:embed="rId2"/>
          <a:srcRect r="12426"/>
          <a:stretch/>
        </p:blipFill>
        <p:spPr>
          <a:xfrm>
            <a:off x="8080312" y="2141186"/>
            <a:ext cx="3172406" cy="2337508"/>
          </a:xfrm>
          <a:prstGeom prst="rect">
            <a:avLst/>
          </a:prstGeom>
        </p:spPr>
      </p:pic>
    </p:spTree>
    <p:extLst>
      <p:ext uri="{BB962C8B-B14F-4D97-AF65-F5344CB8AC3E}">
        <p14:creationId xmlns:p14="http://schemas.microsoft.com/office/powerpoint/2010/main" val="186615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3846AB-33AD-4E61-CB55-94DCEE27ED88}"/>
              </a:ext>
            </a:extLst>
          </p:cNvPr>
          <p:cNvSpPr txBox="1"/>
          <p:nvPr/>
        </p:nvSpPr>
        <p:spPr>
          <a:xfrm>
            <a:off x="322683" y="382183"/>
            <a:ext cx="10239569" cy="4616648"/>
          </a:xfrm>
          <a:prstGeom prst="rect">
            <a:avLst/>
          </a:prstGeom>
          <a:noFill/>
        </p:spPr>
        <p:txBody>
          <a:bodyPr wrap="square">
            <a:spAutoFit/>
          </a:bodyPr>
          <a:lstStyle/>
          <a:p>
            <a:r>
              <a:rPr lang="en-IN" b="1" dirty="0"/>
              <a:t>3. </a:t>
            </a:r>
            <a:r>
              <a:rPr lang="en-IN" b="1" dirty="0">
                <a:latin typeface="Arial" panose="020B0604020202020204" pitchFamily="34" charset="0"/>
                <a:cs typeface="Arial" panose="020B0604020202020204" pitchFamily="34" charset="0"/>
              </a:rPr>
              <a:t>Find the total number of stages crossed at each difficulty level for Level 2 with players using `</a:t>
            </a:r>
            <a:r>
              <a:rPr lang="en-IN" b="1" dirty="0" err="1">
                <a:latin typeface="Arial" panose="020B0604020202020204" pitchFamily="34" charset="0"/>
                <a:cs typeface="Arial" panose="020B0604020202020204" pitchFamily="34" charset="0"/>
              </a:rPr>
              <a:t>zm_series</a:t>
            </a:r>
            <a:r>
              <a:rPr lang="en-IN" b="1" dirty="0">
                <a:latin typeface="Arial" panose="020B0604020202020204" pitchFamily="34" charset="0"/>
                <a:cs typeface="Arial" panose="020B0604020202020204" pitchFamily="34" charset="0"/>
              </a:rPr>
              <a:t>` devices. Arrange the result in decreasing order of the total number of stages crossed.</a:t>
            </a:r>
          </a:p>
          <a:p>
            <a:endParaRPr lang="en-IN" dirty="0"/>
          </a:p>
          <a:p>
            <a:endParaRPr lang="en-IN" dirty="0"/>
          </a:p>
          <a:p>
            <a:endParaRPr lang="en-IN" dirty="0"/>
          </a:p>
          <a:p>
            <a:endParaRPr lang="en-IN" dirty="0"/>
          </a:p>
          <a:p>
            <a:r>
              <a:rPr lang="en-IN" sz="2400" dirty="0">
                <a:latin typeface="Calibri Light" panose="020F0302020204030204" pitchFamily="34" charset="0"/>
                <a:ea typeface="Calibri Light" panose="020F0302020204030204" pitchFamily="34" charset="0"/>
                <a:cs typeface="Calibri Light" panose="020F0302020204030204" pitchFamily="34" charset="0"/>
              </a:rPr>
              <a:t>SELECT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Difficulty,</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COUNT(</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Stages_crossed</a:t>
            </a:r>
            <a:r>
              <a:rPr lang="en-IN" sz="2400" dirty="0">
                <a:latin typeface="Calibri Light" panose="020F0302020204030204" pitchFamily="34" charset="0"/>
                <a:ea typeface="Calibri Light" panose="020F0302020204030204" pitchFamily="34" charset="0"/>
                <a:cs typeface="Calibri Light" panose="020F0302020204030204" pitchFamily="34" charset="0"/>
              </a:rPr>
              <a:t>) as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total_stages_crossed</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dirty="0">
                <a:latin typeface="Calibri Light" panose="020F0302020204030204" pitchFamily="34" charset="0"/>
                <a:ea typeface="Calibri Light" panose="020F0302020204030204" pitchFamily="34" charset="0"/>
                <a:cs typeface="Calibri Light" panose="020F0302020204030204" pitchFamily="34" charset="0"/>
              </a:rPr>
              <a:t>FROM gameanalysis.level_details2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WHERE Level=2 AND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Dev_ID</a:t>
            </a:r>
            <a:r>
              <a:rPr lang="en-IN" sz="2400" dirty="0">
                <a:latin typeface="Calibri Light" panose="020F0302020204030204" pitchFamily="34" charset="0"/>
                <a:ea typeface="Calibri Light" panose="020F0302020204030204" pitchFamily="34" charset="0"/>
                <a:cs typeface="Calibri Light" panose="020F0302020204030204" pitchFamily="34" charset="0"/>
              </a:rPr>
              <a:t> like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zm</a:t>
            </a:r>
            <a:r>
              <a:rPr lang="en-IN" sz="2400" dirty="0">
                <a:latin typeface="Calibri Light" panose="020F0302020204030204" pitchFamily="34" charset="0"/>
                <a:ea typeface="Calibri Light" panose="020F0302020204030204" pitchFamily="34" charset="0"/>
                <a:cs typeface="Calibri Light" panose="020F0302020204030204" pitchFamily="34" charset="0"/>
              </a:rPr>
              <a:t>_%“</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GROUP BY Difficulty </a:t>
            </a:r>
          </a:p>
          <a:p>
            <a:r>
              <a:rPr lang="en-IN" sz="2400" dirty="0">
                <a:latin typeface="Calibri Light" panose="020F0302020204030204" pitchFamily="34" charset="0"/>
                <a:ea typeface="Calibri Light" panose="020F0302020204030204" pitchFamily="34" charset="0"/>
                <a:cs typeface="Calibri Light" panose="020F0302020204030204" pitchFamily="34" charset="0"/>
              </a:rPr>
              <a:t>ORDER BY </a:t>
            </a:r>
            <a:r>
              <a:rPr lang="en-IN" sz="2400" dirty="0" err="1">
                <a:latin typeface="Calibri Light" panose="020F0302020204030204" pitchFamily="34" charset="0"/>
                <a:ea typeface="Calibri Light" panose="020F0302020204030204" pitchFamily="34" charset="0"/>
                <a:cs typeface="Calibri Light" panose="020F0302020204030204" pitchFamily="34" charset="0"/>
              </a:rPr>
              <a:t>total_stages_crossed</a:t>
            </a:r>
            <a:r>
              <a:rPr lang="en-IN" sz="2400" dirty="0">
                <a:latin typeface="Calibri Light" panose="020F0302020204030204" pitchFamily="34" charset="0"/>
                <a:ea typeface="Calibri Light" panose="020F0302020204030204" pitchFamily="34" charset="0"/>
                <a:cs typeface="Calibri Light" panose="020F0302020204030204" pitchFamily="34" charset="0"/>
              </a:rPr>
              <a:t> DESC</a:t>
            </a:r>
          </a:p>
        </p:txBody>
      </p:sp>
      <p:pic>
        <p:nvPicPr>
          <p:cNvPr id="5" name="Picture 4">
            <a:extLst>
              <a:ext uri="{FF2B5EF4-FFF2-40B4-BE49-F238E27FC236}">
                <a16:creationId xmlns:a16="http://schemas.microsoft.com/office/drawing/2014/main" id="{0437488F-2056-C00E-8CF4-CEA791F9BD8C}"/>
              </a:ext>
            </a:extLst>
          </p:cNvPr>
          <p:cNvPicPr>
            <a:picLocks noChangeAspect="1"/>
          </p:cNvPicPr>
          <p:nvPr/>
        </p:nvPicPr>
        <p:blipFill>
          <a:blip r:embed="rId2"/>
          <a:stretch>
            <a:fillRect/>
          </a:stretch>
        </p:blipFill>
        <p:spPr>
          <a:xfrm>
            <a:off x="6941974" y="2097635"/>
            <a:ext cx="4124131" cy="2254866"/>
          </a:xfrm>
          <a:prstGeom prst="rect">
            <a:avLst/>
          </a:prstGeom>
        </p:spPr>
      </p:pic>
    </p:spTree>
    <p:extLst>
      <p:ext uri="{BB962C8B-B14F-4D97-AF65-F5344CB8AC3E}">
        <p14:creationId xmlns:p14="http://schemas.microsoft.com/office/powerpoint/2010/main" val="1008574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750</TotalTime>
  <Words>2384</Words>
  <Application>Microsoft Office PowerPoint</Application>
  <PresentationFormat>Widescreen</PresentationFormat>
  <Paragraphs>308</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-apple-system</vt:lpstr>
      <vt:lpstr>Aptos</vt:lpstr>
      <vt:lpstr>Arial</vt:lpstr>
      <vt:lpstr>Bahnschrift Condensed</vt:lpstr>
      <vt:lpstr>Calibri</vt:lpstr>
      <vt:lpstr>Calibri Light</vt:lpstr>
      <vt:lpstr>Century Gothic</vt:lpstr>
      <vt:lpstr>Leelawadee</vt:lpstr>
      <vt:lpstr>Söhne</vt:lpstr>
      <vt:lpstr>Wingdings 3</vt:lpstr>
      <vt:lpstr>Ion Boardroom</vt:lpstr>
      <vt:lpstr>MENTORNESS PROJECT </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MENTORNESS PROJECT</dc:title>
  <dc:creator>Aiswaryia -V</dc:creator>
  <cp:lastModifiedBy>Aiswaryia -V</cp:lastModifiedBy>
  <cp:revision>2</cp:revision>
  <dcterms:created xsi:type="dcterms:W3CDTF">2024-02-28T05:27:39Z</dcterms:created>
  <dcterms:modified xsi:type="dcterms:W3CDTF">2024-02-28T17:57:44Z</dcterms:modified>
</cp:coreProperties>
</file>