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65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0"/>
    <p:restoredTop sz="96218"/>
  </p:normalViewPr>
  <p:slideViewPr>
    <p:cSldViewPr snapToGrid="0">
      <p:cViewPr varScale="1">
        <p:scale>
          <a:sx n="95" d="100"/>
          <a:sy n="95" d="100"/>
        </p:scale>
        <p:origin x="216" y="720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FF7F67-F346-DC47-A0BC-ED2028AA32C0}" type="doc">
      <dgm:prSet loTypeId="urn:microsoft.com/office/officeart/2005/8/layout/process5" loCatId="" qsTypeId="urn:microsoft.com/office/officeart/2005/8/quickstyle/simple1" qsCatId="simple" csTypeId="urn:microsoft.com/office/officeart/2005/8/colors/accent1_2" csCatId="accent1" phldr="1"/>
      <dgm:spPr/>
    </dgm:pt>
    <dgm:pt modelId="{637655EC-A6A1-FA4C-B983-F377455499F4}">
      <dgm:prSet phldrT="[Text]"/>
      <dgm:spPr/>
      <dgm:t>
        <a:bodyPr/>
        <a:lstStyle/>
        <a:p>
          <a:r>
            <a:rPr lang="en-US" dirty="0"/>
            <a:t>Start</a:t>
          </a:r>
        </a:p>
      </dgm:t>
    </dgm:pt>
    <dgm:pt modelId="{F443ABF5-DD57-ED4C-B943-C9017E0C6504}" type="parTrans" cxnId="{DE9EAE65-F93B-7B4F-A061-B388B33CE39A}">
      <dgm:prSet/>
      <dgm:spPr/>
      <dgm:t>
        <a:bodyPr/>
        <a:lstStyle/>
        <a:p>
          <a:endParaRPr lang="en-US"/>
        </a:p>
      </dgm:t>
    </dgm:pt>
    <dgm:pt modelId="{B3CA7347-78B8-5943-9E0B-44C7D0006E3C}" type="sibTrans" cxnId="{DE9EAE65-F93B-7B4F-A061-B388B33CE39A}">
      <dgm:prSet/>
      <dgm:spPr/>
      <dgm:t>
        <a:bodyPr/>
        <a:lstStyle/>
        <a:p>
          <a:endParaRPr lang="en-US"/>
        </a:p>
      </dgm:t>
    </dgm:pt>
    <dgm:pt modelId="{6DAE8917-96BE-6A46-922E-C0CD94778870}">
      <dgm:prSet phldrT="[Text]"/>
      <dgm:spPr/>
      <dgm:t>
        <a:bodyPr/>
        <a:lstStyle/>
        <a:p>
          <a:r>
            <a:rPr lang="en-US" dirty="0"/>
            <a:t>Collect Health Data (age, lifestyle, medical history)</a:t>
          </a:r>
        </a:p>
      </dgm:t>
    </dgm:pt>
    <dgm:pt modelId="{FD7DF81E-BCAC-A946-8AB1-D587999A2347}" type="parTrans" cxnId="{C30F0BBD-345F-BB4C-B130-E3EE179121BF}">
      <dgm:prSet/>
      <dgm:spPr/>
      <dgm:t>
        <a:bodyPr/>
        <a:lstStyle/>
        <a:p>
          <a:endParaRPr lang="en-US"/>
        </a:p>
      </dgm:t>
    </dgm:pt>
    <dgm:pt modelId="{D3B65F30-F70C-E24E-B90E-F2D924E1C0DA}" type="sibTrans" cxnId="{C30F0BBD-345F-BB4C-B130-E3EE179121BF}">
      <dgm:prSet/>
      <dgm:spPr/>
      <dgm:t>
        <a:bodyPr/>
        <a:lstStyle/>
        <a:p>
          <a:endParaRPr lang="en-US"/>
        </a:p>
      </dgm:t>
    </dgm:pt>
    <dgm:pt modelId="{3700C710-4AA3-C247-911F-B63545BA7966}">
      <dgm:prSet phldrT="[Text]"/>
      <dgm:spPr/>
      <dgm:t>
        <a:bodyPr/>
        <a:lstStyle/>
        <a:p>
          <a:r>
            <a:rPr lang="en-US" dirty="0"/>
            <a:t>Analyze Patterns (study past records)</a:t>
          </a:r>
        </a:p>
      </dgm:t>
    </dgm:pt>
    <dgm:pt modelId="{894D12D5-B90C-5B49-A020-DC56551534BF}" type="parTrans" cxnId="{2ED9BFCB-97C3-2346-8CFC-86839E173C68}">
      <dgm:prSet/>
      <dgm:spPr/>
      <dgm:t>
        <a:bodyPr/>
        <a:lstStyle/>
        <a:p>
          <a:endParaRPr lang="en-US"/>
        </a:p>
      </dgm:t>
    </dgm:pt>
    <dgm:pt modelId="{EFE3B6E4-136D-EE4C-B2E4-EFBA35ED66A6}" type="sibTrans" cxnId="{2ED9BFCB-97C3-2346-8CFC-86839E173C68}">
      <dgm:prSet/>
      <dgm:spPr/>
      <dgm:t>
        <a:bodyPr/>
        <a:lstStyle/>
        <a:p>
          <a:endParaRPr lang="en-US"/>
        </a:p>
      </dgm:t>
    </dgm:pt>
    <dgm:pt modelId="{704860B7-B701-BD4E-9560-B72E59543C53}">
      <dgm:prSet phldrT="[Text]"/>
      <dgm:spPr/>
      <dgm:t>
        <a:bodyPr/>
        <a:lstStyle/>
        <a:p>
          <a:r>
            <a:rPr lang="en-US" dirty="0"/>
            <a:t>Input New Patient Data (new patient's health information)</a:t>
          </a:r>
        </a:p>
      </dgm:t>
    </dgm:pt>
    <dgm:pt modelId="{8230D838-E45D-8648-BC39-9807248BCDEF}" type="parTrans" cxnId="{70BDA711-DC94-134A-BE9D-4A0420D16804}">
      <dgm:prSet/>
      <dgm:spPr/>
      <dgm:t>
        <a:bodyPr/>
        <a:lstStyle/>
        <a:p>
          <a:endParaRPr lang="en-US"/>
        </a:p>
      </dgm:t>
    </dgm:pt>
    <dgm:pt modelId="{A7F48A90-BCBC-B14A-9659-0052A15BF094}" type="sibTrans" cxnId="{70BDA711-DC94-134A-BE9D-4A0420D16804}">
      <dgm:prSet/>
      <dgm:spPr/>
      <dgm:t>
        <a:bodyPr/>
        <a:lstStyle/>
        <a:p>
          <a:endParaRPr lang="en-US"/>
        </a:p>
      </dgm:t>
    </dgm:pt>
    <dgm:pt modelId="{FC8DAAC6-73F1-584C-8817-66B94905BB0C}">
      <dgm:prSet phldrT="[Text]"/>
      <dgm:spPr/>
      <dgm:t>
        <a:bodyPr/>
        <a:lstStyle/>
        <a:p>
          <a:r>
            <a:rPr lang="en-US" dirty="0"/>
            <a:t>Predict Risk (high or low risk for heart disease)</a:t>
          </a:r>
        </a:p>
      </dgm:t>
    </dgm:pt>
    <dgm:pt modelId="{CF178E01-E212-CE4F-A824-08D82AFF4E0A}" type="parTrans" cxnId="{849DD1BF-DFD6-3744-A580-3840BF621639}">
      <dgm:prSet/>
      <dgm:spPr/>
      <dgm:t>
        <a:bodyPr/>
        <a:lstStyle/>
        <a:p>
          <a:endParaRPr lang="en-US"/>
        </a:p>
      </dgm:t>
    </dgm:pt>
    <dgm:pt modelId="{9179003F-DA43-4E46-B3C2-70B528AB1D64}" type="sibTrans" cxnId="{849DD1BF-DFD6-3744-A580-3840BF621639}">
      <dgm:prSet/>
      <dgm:spPr/>
      <dgm:t>
        <a:bodyPr/>
        <a:lstStyle/>
        <a:p>
          <a:endParaRPr lang="en-US"/>
        </a:p>
      </dgm:t>
    </dgm:pt>
    <dgm:pt modelId="{E3E62DEE-1C0F-0447-ACDC-6BAB7F9B38C5}">
      <dgm:prSet phldrT="[Text]"/>
      <dgm:spPr/>
      <dgm:t>
        <a:bodyPr/>
        <a:lstStyle/>
        <a:p>
          <a:r>
            <a:rPr lang="en-US" dirty="0"/>
            <a:t>Provide Results (result shown to the doctors)</a:t>
          </a:r>
        </a:p>
      </dgm:t>
    </dgm:pt>
    <dgm:pt modelId="{37A4DC50-7FEA-A944-AE0F-606E0945F8F2}" type="parTrans" cxnId="{3849C2AA-4DB9-C747-BD3F-9F4F3E64EDE0}">
      <dgm:prSet/>
      <dgm:spPr/>
      <dgm:t>
        <a:bodyPr/>
        <a:lstStyle/>
        <a:p>
          <a:endParaRPr lang="en-US"/>
        </a:p>
      </dgm:t>
    </dgm:pt>
    <dgm:pt modelId="{D1D93014-41DF-AB43-B14E-62F92CE3A96E}" type="sibTrans" cxnId="{3849C2AA-4DB9-C747-BD3F-9F4F3E64EDE0}">
      <dgm:prSet/>
      <dgm:spPr/>
      <dgm:t>
        <a:bodyPr/>
        <a:lstStyle/>
        <a:p>
          <a:endParaRPr lang="en-US"/>
        </a:p>
      </dgm:t>
    </dgm:pt>
    <dgm:pt modelId="{E1FE6DA6-A692-0A4C-B150-907ECC8EF33E}">
      <dgm:prSet phldrT="[Text]"/>
      <dgm:spPr/>
      <dgm:t>
        <a:bodyPr/>
        <a:lstStyle/>
        <a:p>
          <a:r>
            <a:rPr lang="en-US" dirty="0"/>
            <a:t>Take Actions (doctors decide preventative measures or treatments)</a:t>
          </a:r>
        </a:p>
      </dgm:t>
    </dgm:pt>
    <dgm:pt modelId="{9C6DC1E1-A582-2743-8A45-ED92F1DE2C33}" type="parTrans" cxnId="{171B02F3-B7CB-BF44-9F44-698C869610AB}">
      <dgm:prSet/>
      <dgm:spPr/>
      <dgm:t>
        <a:bodyPr/>
        <a:lstStyle/>
        <a:p>
          <a:endParaRPr lang="en-US"/>
        </a:p>
      </dgm:t>
    </dgm:pt>
    <dgm:pt modelId="{3F3338CF-7F78-0348-A8A9-E96F4C15D6A1}" type="sibTrans" cxnId="{171B02F3-B7CB-BF44-9F44-698C869610AB}">
      <dgm:prSet/>
      <dgm:spPr/>
      <dgm:t>
        <a:bodyPr/>
        <a:lstStyle/>
        <a:p>
          <a:endParaRPr lang="en-US"/>
        </a:p>
      </dgm:t>
    </dgm:pt>
    <dgm:pt modelId="{4805031F-B270-4641-A325-94F3D814ACD8}">
      <dgm:prSet phldrT="[Text]"/>
      <dgm:spPr/>
      <dgm:t>
        <a:bodyPr/>
        <a:lstStyle/>
        <a:p>
          <a:r>
            <a:rPr lang="en-US" dirty="0"/>
            <a:t>End</a:t>
          </a:r>
        </a:p>
      </dgm:t>
    </dgm:pt>
    <dgm:pt modelId="{5B710D3E-E334-EA4F-9277-DD12EE5F2C24}" type="parTrans" cxnId="{29F98D1F-05BE-294F-BAB2-BDDA9F948551}">
      <dgm:prSet/>
      <dgm:spPr/>
      <dgm:t>
        <a:bodyPr/>
        <a:lstStyle/>
        <a:p>
          <a:endParaRPr lang="en-US"/>
        </a:p>
      </dgm:t>
    </dgm:pt>
    <dgm:pt modelId="{79BA3D28-28C5-8A43-862B-680C7431B706}" type="sibTrans" cxnId="{29F98D1F-05BE-294F-BAB2-BDDA9F948551}">
      <dgm:prSet/>
      <dgm:spPr/>
      <dgm:t>
        <a:bodyPr/>
        <a:lstStyle/>
        <a:p>
          <a:endParaRPr lang="en-US"/>
        </a:p>
      </dgm:t>
    </dgm:pt>
    <dgm:pt modelId="{0920E3F2-089E-3942-91FC-B08A4CCE6631}" type="pres">
      <dgm:prSet presAssocID="{EEFF7F67-F346-DC47-A0BC-ED2028AA32C0}" presName="diagram" presStyleCnt="0">
        <dgm:presLayoutVars>
          <dgm:dir/>
          <dgm:resizeHandles val="exact"/>
        </dgm:presLayoutVars>
      </dgm:prSet>
      <dgm:spPr/>
    </dgm:pt>
    <dgm:pt modelId="{81B806F4-811F-EB48-9191-83D5418CEA9C}" type="pres">
      <dgm:prSet presAssocID="{637655EC-A6A1-FA4C-B983-F377455499F4}" presName="node" presStyleLbl="node1" presStyleIdx="0" presStyleCnt="8">
        <dgm:presLayoutVars>
          <dgm:bulletEnabled val="1"/>
        </dgm:presLayoutVars>
      </dgm:prSet>
      <dgm:spPr/>
    </dgm:pt>
    <dgm:pt modelId="{A4B0652A-9DFD-AE42-851F-49F97FA5BBD5}" type="pres">
      <dgm:prSet presAssocID="{B3CA7347-78B8-5943-9E0B-44C7D0006E3C}" presName="sibTrans" presStyleLbl="sibTrans2D1" presStyleIdx="0" presStyleCnt="7"/>
      <dgm:spPr/>
    </dgm:pt>
    <dgm:pt modelId="{08E176DE-662D-2A41-8C54-7CA6395B6704}" type="pres">
      <dgm:prSet presAssocID="{B3CA7347-78B8-5943-9E0B-44C7D0006E3C}" presName="connectorText" presStyleLbl="sibTrans2D1" presStyleIdx="0" presStyleCnt="7"/>
      <dgm:spPr/>
    </dgm:pt>
    <dgm:pt modelId="{359C1949-3B7F-1642-AEF6-838E18549C6E}" type="pres">
      <dgm:prSet presAssocID="{6DAE8917-96BE-6A46-922E-C0CD94778870}" presName="node" presStyleLbl="node1" presStyleIdx="1" presStyleCnt="8">
        <dgm:presLayoutVars>
          <dgm:bulletEnabled val="1"/>
        </dgm:presLayoutVars>
      </dgm:prSet>
      <dgm:spPr/>
    </dgm:pt>
    <dgm:pt modelId="{30901078-B0D8-F74F-A53B-0F3D3B5D82F3}" type="pres">
      <dgm:prSet presAssocID="{D3B65F30-F70C-E24E-B90E-F2D924E1C0DA}" presName="sibTrans" presStyleLbl="sibTrans2D1" presStyleIdx="1" presStyleCnt="7"/>
      <dgm:spPr/>
    </dgm:pt>
    <dgm:pt modelId="{523494FC-29E8-2C48-A771-769F5391CA5F}" type="pres">
      <dgm:prSet presAssocID="{D3B65F30-F70C-E24E-B90E-F2D924E1C0DA}" presName="connectorText" presStyleLbl="sibTrans2D1" presStyleIdx="1" presStyleCnt="7"/>
      <dgm:spPr/>
    </dgm:pt>
    <dgm:pt modelId="{B5B5546B-D421-0145-A2B5-99D90B782C01}" type="pres">
      <dgm:prSet presAssocID="{3700C710-4AA3-C247-911F-B63545BA7966}" presName="node" presStyleLbl="node1" presStyleIdx="2" presStyleCnt="8">
        <dgm:presLayoutVars>
          <dgm:bulletEnabled val="1"/>
        </dgm:presLayoutVars>
      </dgm:prSet>
      <dgm:spPr/>
    </dgm:pt>
    <dgm:pt modelId="{0CE19E94-3F90-D74F-A693-2FF65027686E}" type="pres">
      <dgm:prSet presAssocID="{EFE3B6E4-136D-EE4C-B2E4-EFBA35ED66A6}" presName="sibTrans" presStyleLbl="sibTrans2D1" presStyleIdx="2" presStyleCnt="7"/>
      <dgm:spPr/>
    </dgm:pt>
    <dgm:pt modelId="{35137395-4234-C84A-9552-45F1BFDCA01D}" type="pres">
      <dgm:prSet presAssocID="{EFE3B6E4-136D-EE4C-B2E4-EFBA35ED66A6}" presName="connectorText" presStyleLbl="sibTrans2D1" presStyleIdx="2" presStyleCnt="7"/>
      <dgm:spPr/>
    </dgm:pt>
    <dgm:pt modelId="{7D12E9E2-9B5B-0A45-A1CD-9C1FD14E34A6}" type="pres">
      <dgm:prSet presAssocID="{704860B7-B701-BD4E-9560-B72E59543C53}" presName="node" presStyleLbl="node1" presStyleIdx="3" presStyleCnt="8">
        <dgm:presLayoutVars>
          <dgm:bulletEnabled val="1"/>
        </dgm:presLayoutVars>
      </dgm:prSet>
      <dgm:spPr/>
    </dgm:pt>
    <dgm:pt modelId="{9EECD2C8-9255-094F-A6F5-566D7C4BDF62}" type="pres">
      <dgm:prSet presAssocID="{A7F48A90-BCBC-B14A-9659-0052A15BF094}" presName="sibTrans" presStyleLbl="sibTrans2D1" presStyleIdx="3" presStyleCnt="7"/>
      <dgm:spPr/>
    </dgm:pt>
    <dgm:pt modelId="{EC649554-1D70-9842-9A8B-894BE5A77191}" type="pres">
      <dgm:prSet presAssocID="{A7F48A90-BCBC-B14A-9659-0052A15BF094}" presName="connectorText" presStyleLbl="sibTrans2D1" presStyleIdx="3" presStyleCnt="7"/>
      <dgm:spPr/>
    </dgm:pt>
    <dgm:pt modelId="{337028D0-698B-2044-B4B1-DC5561C13134}" type="pres">
      <dgm:prSet presAssocID="{FC8DAAC6-73F1-584C-8817-66B94905BB0C}" presName="node" presStyleLbl="node1" presStyleIdx="4" presStyleCnt="8">
        <dgm:presLayoutVars>
          <dgm:bulletEnabled val="1"/>
        </dgm:presLayoutVars>
      </dgm:prSet>
      <dgm:spPr/>
    </dgm:pt>
    <dgm:pt modelId="{7229422E-EA28-F14A-879A-56178E2201AE}" type="pres">
      <dgm:prSet presAssocID="{9179003F-DA43-4E46-B3C2-70B528AB1D64}" presName="sibTrans" presStyleLbl="sibTrans2D1" presStyleIdx="4" presStyleCnt="7"/>
      <dgm:spPr/>
    </dgm:pt>
    <dgm:pt modelId="{76F6E239-32ED-154A-9481-90CD7E3DABA8}" type="pres">
      <dgm:prSet presAssocID="{9179003F-DA43-4E46-B3C2-70B528AB1D64}" presName="connectorText" presStyleLbl="sibTrans2D1" presStyleIdx="4" presStyleCnt="7"/>
      <dgm:spPr/>
    </dgm:pt>
    <dgm:pt modelId="{109F9344-A094-EF43-BCF0-640ACBFA4CFE}" type="pres">
      <dgm:prSet presAssocID="{E3E62DEE-1C0F-0447-ACDC-6BAB7F9B38C5}" presName="node" presStyleLbl="node1" presStyleIdx="5" presStyleCnt="8">
        <dgm:presLayoutVars>
          <dgm:bulletEnabled val="1"/>
        </dgm:presLayoutVars>
      </dgm:prSet>
      <dgm:spPr/>
    </dgm:pt>
    <dgm:pt modelId="{5077B668-BAB5-C842-BD10-BDBBC6ECEABF}" type="pres">
      <dgm:prSet presAssocID="{D1D93014-41DF-AB43-B14E-62F92CE3A96E}" presName="sibTrans" presStyleLbl="sibTrans2D1" presStyleIdx="5" presStyleCnt="7"/>
      <dgm:spPr/>
    </dgm:pt>
    <dgm:pt modelId="{F6302FEE-8179-1441-B566-977431DC2A6F}" type="pres">
      <dgm:prSet presAssocID="{D1D93014-41DF-AB43-B14E-62F92CE3A96E}" presName="connectorText" presStyleLbl="sibTrans2D1" presStyleIdx="5" presStyleCnt="7"/>
      <dgm:spPr/>
    </dgm:pt>
    <dgm:pt modelId="{94B48A96-2AFD-5C4A-9DF6-F512C3519099}" type="pres">
      <dgm:prSet presAssocID="{E1FE6DA6-A692-0A4C-B150-907ECC8EF33E}" presName="node" presStyleLbl="node1" presStyleIdx="6" presStyleCnt="8">
        <dgm:presLayoutVars>
          <dgm:bulletEnabled val="1"/>
        </dgm:presLayoutVars>
      </dgm:prSet>
      <dgm:spPr/>
    </dgm:pt>
    <dgm:pt modelId="{FB1AFA7D-1798-924B-8196-AD14306BB547}" type="pres">
      <dgm:prSet presAssocID="{3F3338CF-7F78-0348-A8A9-E96F4C15D6A1}" presName="sibTrans" presStyleLbl="sibTrans2D1" presStyleIdx="6" presStyleCnt="7"/>
      <dgm:spPr/>
    </dgm:pt>
    <dgm:pt modelId="{682E9846-2D68-7849-B30D-7B079E6E98EA}" type="pres">
      <dgm:prSet presAssocID="{3F3338CF-7F78-0348-A8A9-E96F4C15D6A1}" presName="connectorText" presStyleLbl="sibTrans2D1" presStyleIdx="6" presStyleCnt="7"/>
      <dgm:spPr/>
    </dgm:pt>
    <dgm:pt modelId="{DA7F2261-AE40-DF41-9DB4-5B9587D976F4}" type="pres">
      <dgm:prSet presAssocID="{4805031F-B270-4641-A325-94F3D814ACD8}" presName="node" presStyleLbl="node1" presStyleIdx="7" presStyleCnt="8">
        <dgm:presLayoutVars>
          <dgm:bulletEnabled val="1"/>
        </dgm:presLayoutVars>
      </dgm:prSet>
      <dgm:spPr/>
    </dgm:pt>
  </dgm:ptLst>
  <dgm:cxnLst>
    <dgm:cxn modelId="{A212AA00-D09B-904E-AAB3-4F0BFB843BBB}" type="presOf" srcId="{3F3338CF-7F78-0348-A8A9-E96F4C15D6A1}" destId="{FB1AFA7D-1798-924B-8196-AD14306BB547}" srcOrd="0" destOrd="0" presId="urn:microsoft.com/office/officeart/2005/8/layout/process5"/>
    <dgm:cxn modelId="{5F20C10A-846C-A142-82C3-6CE3AA54053D}" type="presOf" srcId="{D3B65F30-F70C-E24E-B90E-F2D924E1C0DA}" destId="{30901078-B0D8-F74F-A53B-0F3D3B5D82F3}" srcOrd="0" destOrd="0" presId="urn:microsoft.com/office/officeart/2005/8/layout/process5"/>
    <dgm:cxn modelId="{D68FD90A-EBD2-0741-BFBC-AFF47EF99925}" type="presOf" srcId="{EFE3B6E4-136D-EE4C-B2E4-EFBA35ED66A6}" destId="{35137395-4234-C84A-9552-45F1BFDCA01D}" srcOrd="1" destOrd="0" presId="urn:microsoft.com/office/officeart/2005/8/layout/process5"/>
    <dgm:cxn modelId="{6D71A610-903C-7C42-BC50-CF54966E9C2F}" type="presOf" srcId="{E3E62DEE-1C0F-0447-ACDC-6BAB7F9B38C5}" destId="{109F9344-A094-EF43-BCF0-640ACBFA4CFE}" srcOrd="0" destOrd="0" presId="urn:microsoft.com/office/officeart/2005/8/layout/process5"/>
    <dgm:cxn modelId="{70BDA711-DC94-134A-BE9D-4A0420D16804}" srcId="{EEFF7F67-F346-DC47-A0BC-ED2028AA32C0}" destId="{704860B7-B701-BD4E-9560-B72E59543C53}" srcOrd="3" destOrd="0" parTransId="{8230D838-E45D-8648-BC39-9807248BCDEF}" sibTransId="{A7F48A90-BCBC-B14A-9659-0052A15BF094}"/>
    <dgm:cxn modelId="{FF21BA1B-6406-2443-9113-E64300C4ED81}" type="presOf" srcId="{637655EC-A6A1-FA4C-B983-F377455499F4}" destId="{81B806F4-811F-EB48-9191-83D5418CEA9C}" srcOrd="0" destOrd="0" presId="urn:microsoft.com/office/officeart/2005/8/layout/process5"/>
    <dgm:cxn modelId="{C98E0E1C-00C5-F241-BDE1-638653B4D17B}" type="presOf" srcId="{D1D93014-41DF-AB43-B14E-62F92CE3A96E}" destId="{F6302FEE-8179-1441-B566-977431DC2A6F}" srcOrd="1" destOrd="0" presId="urn:microsoft.com/office/officeart/2005/8/layout/process5"/>
    <dgm:cxn modelId="{29F98D1F-05BE-294F-BAB2-BDDA9F948551}" srcId="{EEFF7F67-F346-DC47-A0BC-ED2028AA32C0}" destId="{4805031F-B270-4641-A325-94F3D814ACD8}" srcOrd="7" destOrd="0" parTransId="{5B710D3E-E334-EA4F-9277-DD12EE5F2C24}" sibTransId="{79BA3D28-28C5-8A43-862B-680C7431B706}"/>
    <dgm:cxn modelId="{4BEF5823-6B50-2044-BDC7-36D4EE10FC9F}" type="presOf" srcId="{EFE3B6E4-136D-EE4C-B2E4-EFBA35ED66A6}" destId="{0CE19E94-3F90-D74F-A693-2FF65027686E}" srcOrd="0" destOrd="0" presId="urn:microsoft.com/office/officeart/2005/8/layout/process5"/>
    <dgm:cxn modelId="{6C05B231-03B9-A944-BF79-8BD4B209EA8D}" type="presOf" srcId="{D1D93014-41DF-AB43-B14E-62F92CE3A96E}" destId="{5077B668-BAB5-C842-BD10-BDBBC6ECEABF}" srcOrd="0" destOrd="0" presId="urn:microsoft.com/office/officeart/2005/8/layout/process5"/>
    <dgm:cxn modelId="{132A863A-B300-064C-9C87-2E57BF459F42}" type="presOf" srcId="{6DAE8917-96BE-6A46-922E-C0CD94778870}" destId="{359C1949-3B7F-1642-AEF6-838E18549C6E}" srcOrd="0" destOrd="0" presId="urn:microsoft.com/office/officeart/2005/8/layout/process5"/>
    <dgm:cxn modelId="{38564140-C6CB-B24B-80FB-C407419FEB32}" type="presOf" srcId="{704860B7-B701-BD4E-9560-B72E59543C53}" destId="{7D12E9E2-9B5B-0A45-A1CD-9C1FD14E34A6}" srcOrd="0" destOrd="0" presId="urn:microsoft.com/office/officeart/2005/8/layout/process5"/>
    <dgm:cxn modelId="{DBF65C51-BF2C-B547-92F1-6DC77E66907A}" type="presOf" srcId="{D3B65F30-F70C-E24E-B90E-F2D924E1C0DA}" destId="{523494FC-29E8-2C48-A771-769F5391CA5F}" srcOrd="1" destOrd="0" presId="urn:microsoft.com/office/officeart/2005/8/layout/process5"/>
    <dgm:cxn modelId="{67F63B55-0965-F046-A793-98EB38E5846A}" type="presOf" srcId="{9179003F-DA43-4E46-B3C2-70B528AB1D64}" destId="{76F6E239-32ED-154A-9481-90CD7E3DABA8}" srcOrd="1" destOrd="0" presId="urn:microsoft.com/office/officeart/2005/8/layout/process5"/>
    <dgm:cxn modelId="{819A325F-38F9-3147-B8D9-12B7AC433C52}" type="presOf" srcId="{A7F48A90-BCBC-B14A-9659-0052A15BF094}" destId="{9EECD2C8-9255-094F-A6F5-566D7C4BDF62}" srcOrd="0" destOrd="0" presId="urn:microsoft.com/office/officeart/2005/8/layout/process5"/>
    <dgm:cxn modelId="{DE9EAE65-F93B-7B4F-A061-B388B33CE39A}" srcId="{EEFF7F67-F346-DC47-A0BC-ED2028AA32C0}" destId="{637655EC-A6A1-FA4C-B983-F377455499F4}" srcOrd="0" destOrd="0" parTransId="{F443ABF5-DD57-ED4C-B943-C9017E0C6504}" sibTransId="{B3CA7347-78B8-5943-9E0B-44C7D0006E3C}"/>
    <dgm:cxn modelId="{49E02B70-051C-BA4F-88F0-AE1CEAB7B9AD}" type="presOf" srcId="{E1FE6DA6-A692-0A4C-B150-907ECC8EF33E}" destId="{94B48A96-2AFD-5C4A-9DF6-F512C3519099}" srcOrd="0" destOrd="0" presId="urn:microsoft.com/office/officeart/2005/8/layout/process5"/>
    <dgm:cxn modelId="{785AED8D-FD9B-544B-A3F7-1BD4DBCCEB10}" type="presOf" srcId="{A7F48A90-BCBC-B14A-9659-0052A15BF094}" destId="{EC649554-1D70-9842-9A8B-894BE5A77191}" srcOrd="1" destOrd="0" presId="urn:microsoft.com/office/officeart/2005/8/layout/process5"/>
    <dgm:cxn modelId="{4B5695A4-72A3-114E-8D4B-8ECDC08EACE3}" type="presOf" srcId="{EEFF7F67-F346-DC47-A0BC-ED2028AA32C0}" destId="{0920E3F2-089E-3942-91FC-B08A4CCE6631}" srcOrd="0" destOrd="0" presId="urn:microsoft.com/office/officeart/2005/8/layout/process5"/>
    <dgm:cxn modelId="{3849C2AA-4DB9-C747-BD3F-9F4F3E64EDE0}" srcId="{EEFF7F67-F346-DC47-A0BC-ED2028AA32C0}" destId="{E3E62DEE-1C0F-0447-ACDC-6BAB7F9B38C5}" srcOrd="5" destOrd="0" parTransId="{37A4DC50-7FEA-A944-AE0F-606E0945F8F2}" sibTransId="{D1D93014-41DF-AB43-B14E-62F92CE3A96E}"/>
    <dgm:cxn modelId="{3613B0AC-E013-D447-92C0-524738E68809}" type="presOf" srcId="{3700C710-4AA3-C247-911F-B63545BA7966}" destId="{B5B5546B-D421-0145-A2B5-99D90B782C01}" srcOrd="0" destOrd="0" presId="urn:microsoft.com/office/officeart/2005/8/layout/process5"/>
    <dgm:cxn modelId="{C30F0BBD-345F-BB4C-B130-E3EE179121BF}" srcId="{EEFF7F67-F346-DC47-A0BC-ED2028AA32C0}" destId="{6DAE8917-96BE-6A46-922E-C0CD94778870}" srcOrd="1" destOrd="0" parTransId="{FD7DF81E-BCAC-A946-8AB1-D587999A2347}" sibTransId="{D3B65F30-F70C-E24E-B90E-F2D924E1C0DA}"/>
    <dgm:cxn modelId="{A1E040BD-5494-0342-A68B-90C619C7425F}" type="presOf" srcId="{FC8DAAC6-73F1-584C-8817-66B94905BB0C}" destId="{337028D0-698B-2044-B4B1-DC5561C13134}" srcOrd="0" destOrd="0" presId="urn:microsoft.com/office/officeart/2005/8/layout/process5"/>
    <dgm:cxn modelId="{0BD9B6BD-C010-E34D-94C6-DB6ECDF9F8DC}" type="presOf" srcId="{B3CA7347-78B8-5943-9E0B-44C7D0006E3C}" destId="{A4B0652A-9DFD-AE42-851F-49F97FA5BBD5}" srcOrd="0" destOrd="0" presId="urn:microsoft.com/office/officeart/2005/8/layout/process5"/>
    <dgm:cxn modelId="{849DD1BF-DFD6-3744-A580-3840BF621639}" srcId="{EEFF7F67-F346-DC47-A0BC-ED2028AA32C0}" destId="{FC8DAAC6-73F1-584C-8817-66B94905BB0C}" srcOrd="4" destOrd="0" parTransId="{CF178E01-E212-CE4F-A824-08D82AFF4E0A}" sibTransId="{9179003F-DA43-4E46-B3C2-70B528AB1D64}"/>
    <dgm:cxn modelId="{B86E66C0-928E-2C4D-8004-DA5D251B06C3}" type="presOf" srcId="{4805031F-B270-4641-A325-94F3D814ACD8}" destId="{DA7F2261-AE40-DF41-9DB4-5B9587D976F4}" srcOrd="0" destOrd="0" presId="urn:microsoft.com/office/officeart/2005/8/layout/process5"/>
    <dgm:cxn modelId="{2ED9BFCB-97C3-2346-8CFC-86839E173C68}" srcId="{EEFF7F67-F346-DC47-A0BC-ED2028AA32C0}" destId="{3700C710-4AA3-C247-911F-B63545BA7966}" srcOrd="2" destOrd="0" parTransId="{894D12D5-B90C-5B49-A020-DC56551534BF}" sibTransId="{EFE3B6E4-136D-EE4C-B2E4-EFBA35ED66A6}"/>
    <dgm:cxn modelId="{6547B9CE-1E8E-5142-AA11-17E16AD83C6F}" type="presOf" srcId="{B3CA7347-78B8-5943-9E0B-44C7D0006E3C}" destId="{08E176DE-662D-2A41-8C54-7CA6395B6704}" srcOrd="1" destOrd="0" presId="urn:microsoft.com/office/officeart/2005/8/layout/process5"/>
    <dgm:cxn modelId="{908EECED-E38C-A344-A7EE-44D9F69480A8}" type="presOf" srcId="{3F3338CF-7F78-0348-A8A9-E96F4C15D6A1}" destId="{682E9846-2D68-7849-B30D-7B079E6E98EA}" srcOrd="1" destOrd="0" presId="urn:microsoft.com/office/officeart/2005/8/layout/process5"/>
    <dgm:cxn modelId="{171B02F3-B7CB-BF44-9F44-698C869610AB}" srcId="{EEFF7F67-F346-DC47-A0BC-ED2028AA32C0}" destId="{E1FE6DA6-A692-0A4C-B150-907ECC8EF33E}" srcOrd="6" destOrd="0" parTransId="{9C6DC1E1-A582-2743-8A45-ED92F1DE2C33}" sibTransId="{3F3338CF-7F78-0348-A8A9-E96F4C15D6A1}"/>
    <dgm:cxn modelId="{15D94BFA-9B9F-A644-A378-72D132541993}" type="presOf" srcId="{9179003F-DA43-4E46-B3C2-70B528AB1D64}" destId="{7229422E-EA28-F14A-879A-56178E2201AE}" srcOrd="0" destOrd="0" presId="urn:microsoft.com/office/officeart/2005/8/layout/process5"/>
    <dgm:cxn modelId="{FAAA6940-69AB-CB4C-AF8E-6AB043D38135}" type="presParOf" srcId="{0920E3F2-089E-3942-91FC-B08A4CCE6631}" destId="{81B806F4-811F-EB48-9191-83D5418CEA9C}" srcOrd="0" destOrd="0" presId="urn:microsoft.com/office/officeart/2005/8/layout/process5"/>
    <dgm:cxn modelId="{00873C26-6899-0647-BB25-17B69AA2A91B}" type="presParOf" srcId="{0920E3F2-089E-3942-91FC-B08A4CCE6631}" destId="{A4B0652A-9DFD-AE42-851F-49F97FA5BBD5}" srcOrd="1" destOrd="0" presId="urn:microsoft.com/office/officeart/2005/8/layout/process5"/>
    <dgm:cxn modelId="{D0BB3C85-B93E-4448-ABCF-8C3E21C53AC5}" type="presParOf" srcId="{A4B0652A-9DFD-AE42-851F-49F97FA5BBD5}" destId="{08E176DE-662D-2A41-8C54-7CA6395B6704}" srcOrd="0" destOrd="0" presId="urn:microsoft.com/office/officeart/2005/8/layout/process5"/>
    <dgm:cxn modelId="{4EFC0430-6821-D344-B942-5FAE34EEDB9C}" type="presParOf" srcId="{0920E3F2-089E-3942-91FC-B08A4CCE6631}" destId="{359C1949-3B7F-1642-AEF6-838E18549C6E}" srcOrd="2" destOrd="0" presId="urn:microsoft.com/office/officeart/2005/8/layout/process5"/>
    <dgm:cxn modelId="{EB7D85FD-3E10-5A49-BACE-9B56325CE779}" type="presParOf" srcId="{0920E3F2-089E-3942-91FC-B08A4CCE6631}" destId="{30901078-B0D8-F74F-A53B-0F3D3B5D82F3}" srcOrd="3" destOrd="0" presId="urn:microsoft.com/office/officeart/2005/8/layout/process5"/>
    <dgm:cxn modelId="{96FB5261-8755-854F-B2A4-33014AB3C7D2}" type="presParOf" srcId="{30901078-B0D8-F74F-A53B-0F3D3B5D82F3}" destId="{523494FC-29E8-2C48-A771-769F5391CA5F}" srcOrd="0" destOrd="0" presId="urn:microsoft.com/office/officeart/2005/8/layout/process5"/>
    <dgm:cxn modelId="{6B1B34A6-EC15-F543-8DC8-DF9CAB55D2CC}" type="presParOf" srcId="{0920E3F2-089E-3942-91FC-B08A4CCE6631}" destId="{B5B5546B-D421-0145-A2B5-99D90B782C01}" srcOrd="4" destOrd="0" presId="urn:microsoft.com/office/officeart/2005/8/layout/process5"/>
    <dgm:cxn modelId="{65B35B62-5AE3-0448-816F-7210341C36E9}" type="presParOf" srcId="{0920E3F2-089E-3942-91FC-B08A4CCE6631}" destId="{0CE19E94-3F90-D74F-A693-2FF65027686E}" srcOrd="5" destOrd="0" presId="urn:microsoft.com/office/officeart/2005/8/layout/process5"/>
    <dgm:cxn modelId="{429EEED5-3B6D-D846-A1B0-65711E59BA69}" type="presParOf" srcId="{0CE19E94-3F90-D74F-A693-2FF65027686E}" destId="{35137395-4234-C84A-9552-45F1BFDCA01D}" srcOrd="0" destOrd="0" presId="urn:microsoft.com/office/officeart/2005/8/layout/process5"/>
    <dgm:cxn modelId="{48BA801A-6498-6A4C-8623-A5996EFF2127}" type="presParOf" srcId="{0920E3F2-089E-3942-91FC-B08A4CCE6631}" destId="{7D12E9E2-9B5B-0A45-A1CD-9C1FD14E34A6}" srcOrd="6" destOrd="0" presId="urn:microsoft.com/office/officeart/2005/8/layout/process5"/>
    <dgm:cxn modelId="{D357DB1F-BEA1-C740-B21D-2120A8223CE4}" type="presParOf" srcId="{0920E3F2-089E-3942-91FC-B08A4CCE6631}" destId="{9EECD2C8-9255-094F-A6F5-566D7C4BDF62}" srcOrd="7" destOrd="0" presId="urn:microsoft.com/office/officeart/2005/8/layout/process5"/>
    <dgm:cxn modelId="{2E17F1F2-98DA-0241-88E0-DD70D972230C}" type="presParOf" srcId="{9EECD2C8-9255-094F-A6F5-566D7C4BDF62}" destId="{EC649554-1D70-9842-9A8B-894BE5A77191}" srcOrd="0" destOrd="0" presId="urn:microsoft.com/office/officeart/2005/8/layout/process5"/>
    <dgm:cxn modelId="{F23733F0-508A-C64F-A214-BA1395A2C446}" type="presParOf" srcId="{0920E3F2-089E-3942-91FC-B08A4CCE6631}" destId="{337028D0-698B-2044-B4B1-DC5561C13134}" srcOrd="8" destOrd="0" presId="urn:microsoft.com/office/officeart/2005/8/layout/process5"/>
    <dgm:cxn modelId="{A073246D-5F60-854E-8214-AAF7FBDBD823}" type="presParOf" srcId="{0920E3F2-089E-3942-91FC-B08A4CCE6631}" destId="{7229422E-EA28-F14A-879A-56178E2201AE}" srcOrd="9" destOrd="0" presId="urn:microsoft.com/office/officeart/2005/8/layout/process5"/>
    <dgm:cxn modelId="{EB59F3A4-AA5E-BB4F-B42A-68E7240ABEEC}" type="presParOf" srcId="{7229422E-EA28-F14A-879A-56178E2201AE}" destId="{76F6E239-32ED-154A-9481-90CD7E3DABA8}" srcOrd="0" destOrd="0" presId="urn:microsoft.com/office/officeart/2005/8/layout/process5"/>
    <dgm:cxn modelId="{F91D1FD1-7889-F240-B401-4B4869B18C62}" type="presParOf" srcId="{0920E3F2-089E-3942-91FC-B08A4CCE6631}" destId="{109F9344-A094-EF43-BCF0-640ACBFA4CFE}" srcOrd="10" destOrd="0" presId="urn:microsoft.com/office/officeart/2005/8/layout/process5"/>
    <dgm:cxn modelId="{10BEFB3D-7BC4-6F4C-8272-6F4DB7E2779B}" type="presParOf" srcId="{0920E3F2-089E-3942-91FC-B08A4CCE6631}" destId="{5077B668-BAB5-C842-BD10-BDBBC6ECEABF}" srcOrd="11" destOrd="0" presId="urn:microsoft.com/office/officeart/2005/8/layout/process5"/>
    <dgm:cxn modelId="{78DDCEF6-F85A-5449-AF64-7609083EE763}" type="presParOf" srcId="{5077B668-BAB5-C842-BD10-BDBBC6ECEABF}" destId="{F6302FEE-8179-1441-B566-977431DC2A6F}" srcOrd="0" destOrd="0" presId="urn:microsoft.com/office/officeart/2005/8/layout/process5"/>
    <dgm:cxn modelId="{62B86B86-E23F-8046-8052-7F950AE3D7B2}" type="presParOf" srcId="{0920E3F2-089E-3942-91FC-B08A4CCE6631}" destId="{94B48A96-2AFD-5C4A-9DF6-F512C3519099}" srcOrd="12" destOrd="0" presId="urn:microsoft.com/office/officeart/2005/8/layout/process5"/>
    <dgm:cxn modelId="{D89CEAFD-9CF5-B148-BCDA-A15E7C386886}" type="presParOf" srcId="{0920E3F2-089E-3942-91FC-B08A4CCE6631}" destId="{FB1AFA7D-1798-924B-8196-AD14306BB547}" srcOrd="13" destOrd="0" presId="urn:microsoft.com/office/officeart/2005/8/layout/process5"/>
    <dgm:cxn modelId="{71B4A4C3-98E4-3C42-AF06-24DC8937068B}" type="presParOf" srcId="{FB1AFA7D-1798-924B-8196-AD14306BB547}" destId="{682E9846-2D68-7849-B30D-7B079E6E98EA}" srcOrd="0" destOrd="0" presId="urn:microsoft.com/office/officeart/2005/8/layout/process5"/>
    <dgm:cxn modelId="{F0273590-E52A-414E-9EFB-A0AC60850112}" type="presParOf" srcId="{0920E3F2-089E-3942-91FC-B08A4CCE6631}" destId="{DA7F2261-AE40-DF41-9DB4-5B9587D976F4}" srcOrd="1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806F4-811F-EB48-9191-83D5418CEA9C}">
      <dsp:nvSpPr>
        <dsp:cNvPr id="0" name=""/>
        <dsp:cNvSpPr/>
      </dsp:nvSpPr>
      <dsp:spPr>
        <a:xfrm>
          <a:off x="3978" y="673596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</a:t>
          </a:r>
        </a:p>
      </dsp:txBody>
      <dsp:txXfrm>
        <a:off x="34545" y="704163"/>
        <a:ext cx="1678270" cy="982508"/>
      </dsp:txXfrm>
    </dsp:sp>
    <dsp:sp modelId="{A4B0652A-9DFD-AE42-851F-49F97FA5BBD5}">
      <dsp:nvSpPr>
        <dsp:cNvPr id="0" name=""/>
        <dsp:cNvSpPr/>
      </dsp:nvSpPr>
      <dsp:spPr>
        <a:xfrm>
          <a:off x="1896450" y="979731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896450" y="1066005"/>
        <a:ext cx="258127" cy="258824"/>
      </dsp:txXfrm>
    </dsp:sp>
    <dsp:sp modelId="{359C1949-3B7F-1642-AEF6-838E18549C6E}">
      <dsp:nvSpPr>
        <dsp:cNvPr id="0" name=""/>
        <dsp:cNvSpPr/>
      </dsp:nvSpPr>
      <dsp:spPr>
        <a:xfrm>
          <a:off x="2439144" y="673596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 Health Data (age, lifestyle, medical history)</a:t>
          </a:r>
        </a:p>
      </dsp:txBody>
      <dsp:txXfrm>
        <a:off x="2469711" y="704163"/>
        <a:ext cx="1678270" cy="982508"/>
      </dsp:txXfrm>
    </dsp:sp>
    <dsp:sp modelId="{30901078-B0D8-F74F-A53B-0F3D3B5D82F3}">
      <dsp:nvSpPr>
        <dsp:cNvPr id="0" name=""/>
        <dsp:cNvSpPr/>
      </dsp:nvSpPr>
      <dsp:spPr>
        <a:xfrm>
          <a:off x="4331616" y="979731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31616" y="1066005"/>
        <a:ext cx="258127" cy="258824"/>
      </dsp:txXfrm>
    </dsp:sp>
    <dsp:sp modelId="{B5B5546B-D421-0145-A2B5-99D90B782C01}">
      <dsp:nvSpPr>
        <dsp:cNvPr id="0" name=""/>
        <dsp:cNvSpPr/>
      </dsp:nvSpPr>
      <dsp:spPr>
        <a:xfrm>
          <a:off x="4874310" y="673596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Analyze Patterns (study past records)</a:t>
          </a:r>
        </a:p>
      </dsp:txBody>
      <dsp:txXfrm>
        <a:off x="4904877" y="704163"/>
        <a:ext cx="1678270" cy="982508"/>
      </dsp:txXfrm>
    </dsp:sp>
    <dsp:sp modelId="{0CE19E94-3F90-D74F-A693-2FF65027686E}">
      <dsp:nvSpPr>
        <dsp:cNvPr id="0" name=""/>
        <dsp:cNvSpPr/>
      </dsp:nvSpPr>
      <dsp:spPr>
        <a:xfrm>
          <a:off x="6766782" y="979731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766782" y="1066005"/>
        <a:ext cx="258127" cy="258824"/>
      </dsp:txXfrm>
    </dsp:sp>
    <dsp:sp modelId="{7D12E9E2-9B5B-0A45-A1CD-9C1FD14E34A6}">
      <dsp:nvSpPr>
        <dsp:cNvPr id="0" name=""/>
        <dsp:cNvSpPr/>
      </dsp:nvSpPr>
      <dsp:spPr>
        <a:xfrm>
          <a:off x="7309476" y="673596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Input New Patient Data (new patient's health information)</a:t>
          </a:r>
        </a:p>
      </dsp:txBody>
      <dsp:txXfrm>
        <a:off x="7340043" y="704163"/>
        <a:ext cx="1678270" cy="982508"/>
      </dsp:txXfrm>
    </dsp:sp>
    <dsp:sp modelId="{9EECD2C8-9255-094F-A6F5-566D7C4BDF62}">
      <dsp:nvSpPr>
        <dsp:cNvPr id="0" name=""/>
        <dsp:cNvSpPr/>
      </dsp:nvSpPr>
      <dsp:spPr>
        <a:xfrm rot="5400000">
          <a:off x="7994801" y="1838996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8049766" y="1870305"/>
        <a:ext cx="258824" cy="258127"/>
      </dsp:txXfrm>
    </dsp:sp>
    <dsp:sp modelId="{337028D0-698B-2044-B4B1-DC5561C13134}">
      <dsp:nvSpPr>
        <dsp:cNvPr id="0" name=""/>
        <dsp:cNvSpPr/>
      </dsp:nvSpPr>
      <dsp:spPr>
        <a:xfrm>
          <a:off x="7309476" y="2413000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Predict Risk (high or low risk for heart disease)</a:t>
          </a:r>
        </a:p>
      </dsp:txBody>
      <dsp:txXfrm>
        <a:off x="7340043" y="2443567"/>
        <a:ext cx="1678270" cy="982508"/>
      </dsp:txXfrm>
    </dsp:sp>
    <dsp:sp modelId="{7229422E-EA28-F14A-879A-56178E2201AE}">
      <dsp:nvSpPr>
        <dsp:cNvPr id="0" name=""/>
        <dsp:cNvSpPr/>
      </dsp:nvSpPr>
      <dsp:spPr>
        <a:xfrm rot="10800000">
          <a:off x="6787655" y="2719135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6898281" y="2805409"/>
        <a:ext cx="258127" cy="258824"/>
      </dsp:txXfrm>
    </dsp:sp>
    <dsp:sp modelId="{109F9344-A094-EF43-BCF0-640ACBFA4CFE}">
      <dsp:nvSpPr>
        <dsp:cNvPr id="0" name=""/>
        <dsp:cNvSpPr/>
      </dsp:nvSpPr>
      <dsp:spPr>
        <a:xfrm>
          <a:off x="4874310" y="2413000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Provide Results (result shown to the doctors)</a:t>
          </a:r>
        </a:p>
      </dsp:txBody>
      <dsp:txXfrm>
        <a:off x="4904877" y="2443567"/>
        <a:ext cx="1678270" cy="982508"/>
      </dsp:txXfrm>
    </dsp:sp>
    <dsp:sp modelId="{5077B668-BAB5-C842-BD10-BDBBC6ECEABF}">
      <dsp:nvSpPr>
        <dsp:cNvPr id="0" name=""/>
        <dsp:cNvSpPr/>
      </dsp:nvSpPr>
      <dsp:spPr>
        <a:xfrm rot="10800000">
          <a:off x="4352489" y="2719135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4463115" y="2805409"/>
        <a:ext cx="258127" cy="258824"/>
      </dsp:txXfrm>
    </dsp:sp>
    <dsp:sp modelId="{94B48A96-2AFD-5C4A-9DF6-F512C3519099}">
      <dsp:nvSpPr>
        <dsp:cNvPr id="0" name=""/>
        <dsp:cNvSpPr/>
      </dsp:nvSpPr>
      <dsp:spPr>
        <a:xfrm>
          <a:off x="2439144" y="2413000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Take Actions (doctors decide preventative measures or treatments)</a:t>
          </a:r>
        </a:p>
      </dsp:txBody>
      <dsp:txXfrm>
        <a:off x="2469711" y="2443567"/>
        <a:ext cx="1678270" cy="982508"/>
      </dsp:txXfrm>
    </dsp:sp>
    <dsp:sp modelId="{FB1AFA7D-1798-924B-8196-AD14306BB547}">
      <dsp:nvSpPr>
        <dsp:cNvPr id="0" name=""/>
        <dsp:cNvSpPr/>
      </dsp:nvSpPr>
      <dsp:spPr>
        <a:xfrm rot="10800000">
          <a:off x="1917323" y="2719135"/>
          <a:ext cx="368753" cy="4313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027949" y="2805409"/>
        <a:ext cx="258127" cy="258824"/>
      </dsp:txXfrm>
    </dsp:sp>
    <dsp:sp modelId="{DA7F2261-AE40-DF41-9DB4-5B9587D976F4}">
      <dsp:nvSpPr>
        <dsp:cNvPr id="0" name=""/>
        <dsp:cNvSpPr/>
      </dsp:nvSpPr>
      <dsp:spPr>
        <a:xfrm>
          <a:off x="3978" y="2413000"/>
          <a:ext cx="1739404" cy="10436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End</a:t>
          </a:r>
        </a:p>
      </dsp:txBody>
      <dsp:txXfrm>
        <a:off x="34545" y="2443567"/>
        <a:ext cx="1678270" cy="982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75092-268E-7A48-B839-B7BEE5A4CE6A}" type="datetimeFigureOut">
              <a:rPr lang="en-US" smtClean="0"/>
              <a:t>6/28/24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BA1192-36F1-3645-83CE-19086B781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1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BA1192-36F1-3645-83CE-19086B781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2DCBA-F826-600A-00FF-2669B39A6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91F3F-FBB4-D30F-089E-0A587B76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1BE5F-B1BF-5F54-473B-DE66D82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B1E61-4AB3-964A-8E1A-AF59C6397F89}" type="datetime1">
              <a:rPr lang="en-MY" smtClean="0"/>
              <a:t>28/06/2024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BDD8E-E539-553B-D0AC-B6A2E779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A36F-C0A3-E345-27EC-7AD0F38F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8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E2A8-E348-43E5-7346-1F56E03A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57A98-52A2-3471-1928-983E58AD6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6939-DB31-7C11-EBCC-F359F302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1F3CC-2B06-2C46-88E6-0BE336749D53}" type="datetime1">
              <a:rPr lang="en-MY" smtClean="0"/>
              <a:t>28/06/2024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DF6DD-CF2C-5BB6-2EB1-F3D91A9B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D5D9-24BC-8F7C-2CF5-31837FE6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0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EE4333-11D8-DAF5-3040-F6BBA95C3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1B049-6076-DEAF-B445-73BC3492D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364E5-A6F6-B42F-516C-9613F46C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ED3D-6CBB-3C40-8BA5-88531CC20B7B}" type="datetime1">
              <a:rPr lang="en-MY" smtClean="0"/>
              <a:t>28/06/2024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E2FE4-14C5-BF87-30DA-61654FA1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EF59F-F10F-95DB-7114-436B9014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1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6C59-4F09-362B-6433-A8A8B526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FC6E1-88FD-854C-9057-47FE7DDE0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B798-716A-D7AC-A429-5640400F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E46A3-81A8-754C-A576-1C7AC117F338}" type="datetime1">
              <a:rPr lang="en-MY" smtClean="0"/>
              <a:t>28/06/2024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F4EED-D075-2A22-4718-D62106C5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321B-7A10-39F4-F1C6-10083BA1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6FEE-42E8-FF5F-31C1-3626C9E4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1240-4EEC-6F7D-B7FF-4542835D7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0202C-A241-5881-1EFB-E17B687B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B5D9-B905-6E4B-AE1A-F6788868F974}" type="datetime1">
              <a:rPr lang="en-MY" smtClean="0"/>
              <a:t>28/06/2024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2107A-9C3D-90C7-FA57-95BD6A2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CE3B-C1D4-82F5-57AF-67E9BA16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9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8BF16-E763-1221-471E-3E1A4F92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C39E2-094C-89B0-8400-020F7A7A3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29F6-9B09-2B08-0D89-52C71B03B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8497D-60B3-142D-945E-F128A72B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E5FB7-96BA-1A41-991B-03F500C3500C}" type="datetime1">
              <a:rPr lang="en-MY" smtClean="0"/>
              <a:t>28/06/2024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6951B-A9FD-7452-16BE-58423C37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EE046-F0B7-2504-481E-6B4ED6BB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EAC3-D146-75DF-441F-7B3F719B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FEEE3-5028-EF9F-3A6F-9FF5C8E55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9190-639F-1DB9-E7B3-18765690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11CAA-5316-523D-67C3-3D74B9D345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68087-D90C-4805-6E57-9C8B68330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14F08B-16C6-C091-5303-C67BACD80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8AA9-95F5-8F41-BEBE-E9C96302A193}" type="datetime1">
              <a:rPr lang="en-MY" smtClean="0"/>
              <a:t>28/06/2024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FF7681-C87A-D217-3D11-FA8C17C1A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0C77-315F-9306-5724-3BC4FFEB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81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25BC-1A9F-938F-025A-71BDAAD4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15A812-4ACC-68CB-9CFC-FB04CE8B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00D2A-26A3-B249-BC2A-9B4BE9464361}" type="datetime1">
              <a:rPr lang="en-MY" smtClean="0"/>
              <a:t>28/06/2024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2ED25-8B8F-AD43-F94C-5CE3FF98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5598F-91B0-8E1A-242D-B3D5FB25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EC2E-B5B5-1A1E-FF12-9675D700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614B-4108-4D4A-A796-97E0CB9C1977}" type="datetime1">
              <a:rPr lang="en-MY" smtClean="0"/>
              <a:t>28/06/2024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F81E2-BB3B-C552-5AB0-3B3DF18D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53603-2693-E020-6D7B-138785D6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84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94C0-EE37-10C1-7374-43705F5A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5F924-88B9-256B-C741-2C523B562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6D2688-2008-B742-6388-DD693F181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BA57F-276C-CF5E-5D4E-C6030E73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06F8A-8BCF-D143-B6B2-5F810606A215}" type="datetime1">
              <a:rPr lang="en-MY" smtClean="0"/>
              <a:t>28/06/2024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313B2-6891-5EB4-39FB-DD710EE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E699-8E96-46C0-2E0D-6D8363A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EC8D-6817-D0D4-CC86-25551D949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84ADC-9128-0ADC-C197-10CCDA986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260E1-EC6A-700F-71B6-823F6A7CC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7335E-00D6-FE22-3335-4F618E9AC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510F5-F66C-D242-A6B1-6B560780126B}" type="datetime1">
              <a:rPr lang="en-MY" smtClean="0"/>
              <a:t>28/06/2024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E11FF-689B-A53A-FE2C-DCC8327B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6F031-9FC8-55A5-1B40-F90975EF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8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asted-movie.png" descr="pasted-movie.png">
            <a:extLst>
              <a:ext uri="{FF2B5EF4-FFF2-40B4-BE49-F238E27FC236}">
                <a16:creationId xmlns:a16="http://schemas.microsoft.com/office/drawing/2014/main" id="{511F938B-4665-B604-953E-3A3EF24B4F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21770" y="113153"/>
            <a:ext cx="1823085" cy="503943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8A495-71AF-06A8-708F-A81149B0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F5A83-8658-532D-362B-A31578E8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6D1CF-B504-1C6D-7B78-92EA52D5D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037FDC-C959-D34A-B938-199E8760A89C}" type="datetime1">
              <a:rPr lang="en-MY" smtClean="0"/>
              <a:t>28/06/2024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DE376-6813-B0A7-A9B0-5986B06A2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FD349-EEB0-1918-650A-EC7E7C38C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359E6-D05C-9546-AA79-5323DC3F0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0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9D20-FD96-0C97-BD61-BCF26509A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697" y="1863317"/>
            <a:ext cx="9144000" cy="2387600"/>
          </a:xfrm>
        </p:spPr>
        <p:txBody>
          <a:bodyPr anchor="ctr">
            <a:normAutofit fontScale="90000"/>
          </a:bodyPr>
          <a:lstStyle/>
          <a:p>
            <a:r>
              <a:rPr lang="en-MY" b="1" dirty="0"/>
              <a:t>Predicting Heart Disease Risk Using a Classification Model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B80070-E316-C50E-F422-6E11B85F6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697" y="4250917"/>
            <a:ext cx="9144000" cy="858837"/>
          </a:xfrm>
        </p:spPr>
        <p:txBody>
          <a:bodyPr anchor="ctr"/>
          <a:lstStyle/>
          <a:p>
            <a:r>
              <a:rPr lang="en-US" dirty="0"/>
              <a:t>Nur </a:t>
            </a:r>
            <a:r>
              <a:rPr lang="en-US" dirty="0" err="1"/>
              <a:t>Aisyah</a:t>
            </a:r>
            <a:r>
              <a:rPr lang="en-US" dirty="0"/>
              <a:t> </a:t>
            </a:r>
            <a:r>
              <a:rPr lang="en-US" dirty="0" err="1"/>
              <a:t>Athirah</a:t>
            </a:r>
            <a:r>
              <a:rPr lang="en-US" dirty="0"/>
              <a:t> </a:t>
            </a:r>
            <a:r>
              <a:rPr lang="en-US" dirty="0" err="1"/>
              <a:t>binti</a:t>
            </a:r>
            <a:r>
              <a:rPr lang="en-US" dirty="0"/>
              <a:t> </a:t>
            </a:r>
            <a:r>
              <a:rPr lang="en-US" dirty="0" err="1"/>
              <a:t>Hishamuddin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32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767"/>
            <a:ext cx="10515600" cy="4906471"/>
          </a:xfrm>
        </p:spPr>
        <p:txBody>
          <a:bodyPr anchor="t">
            <a:normAutofit fontScale="85000" lnSpcReduction="20000"/>
          </a:bodyPr>
          <a:lstStyle/>
          <a:p>
            <a:pPr lvl="1">
              <a:lnSpc>
                <a:spcPct val="120000"/>
              </a:lnSpc>
            </a:pPr>
            <a:r>
              <a:rPr lang="en-MY" sz="2600" b="1" dirty="0"/>
              <a:t>Heart disease </a:t>
            </a:r>
            <a:r>
              <a:rPr lang="en-MY" sz="2600" dirty="0"/>
              <a:t>is the </a:t>
            </a:r>
            <a:r>
              <a:rPr lang="en-MY" sz="2600" b="1" dirty="0"/>
              <a:t>leading cause of death </a:t>
            </a:r>
            <a:r>
              <a:rPr lang="en-MY" sz="2600" dirty="0"/>
              <a:t>in many countries, including Malaysia, (</a:t>
            </a:r>
            <a:r>
              <a:rPr lang="en-MY" sz="2800" dirty="0"/>
              <a:t>Department of Statistics Malaysia [DOSM], 2023</a:t>
            </a:r>
            <a:r>
              <a:rPr lang="en-MY" sz="2600" dirty="0"/>
              <a:t>) where it remains a significant public health concern. Traditional methods of diagnosing heart disease often rely on </a:t>
            </a:r>
            <a:r>
              <a:rPr lang="en-MY" sz="2600" b="1" dirty="0"/>
              <a:t>extensive medical testing</a:t>
            </a:r>
            <a:r>
              <a:rPr lang="en-MY" sz="2600" dirty="0"/>
              <a:t> and patient history, which can be </a:t>
            </a:r>
            <a:r>
              <a:rPr lang="en-MY" sz="2600" b="1" dirty="0"/>
              <a:t>time-consuming</a:t>
            </a:r>
            <a:r>
              <a:rPr lang="en-MY" sz="2600" dirty="0"/>
              <a:t> and </a:t>
            </a:r>
            <a:r>
              <a:rPr lang="en-MY" sz="2600" b="1" dirty="0"/>
              <a:t>costly</a:t>
            </a:r>
            <a:r>
              <a:rPr lang="en-MY" sz="2600" dirty="0"/>
              <a:t>. </a:t>
            </a:r>
          </a:p>
          <a:p>
            <a:pPr marL="457200" lvl="1" indent="0">
              <a:buNone/>
            </a:pPr>
            <a:endParaRPr lang="en-MY" sz="2600" dirty="0"/>
          </a:p>
          <a:p>
            <a:pPr lvl="1">
              <a:lnSpc>
                <a:spcPct val="120000"/>
              </a:lnSpc>
            </a:pPr>
            <a:r>
              <a:rPr lang="en-MY" sz="2600" dirty="0"/>
              <a:t>Early detection and accurate prediction of heart disease risk are crucial for </a:t>
            </a:r>
            <a:r>
              <a:rPr lang="en-MY" sz="2600" b="1" dirty="0"/>
              <a:t>implementing timely interventions</a:t>
            </a:r>
            <a:r>
              <a:rPr lang="en-MY" sz="2600" dirty="0"/>
              <a:t> and </a:t>
            </a:r>
            <a:r>
              <a:rPr lang="en-MY" sz="2600" b="1" dirty="0"/>
              <a:t>reducing mortality rates</a:t>
            </a:r>
            <a:r>
              <a:rPr lang="en-MY" sz="2600" dirty="0"/>
              <a:t>. </a:t>
            </a:r>
          </a:p>
          <a:p>
            <a:pPr lvl="1"/>
            <a:endParaRPr lang="en-MY" sz="2600" dirty="0"/>
          </a:p>
          <a:p>
            <a:pPr lvl="1"/>
            <a:r>
              <a:rPr lang="en-MY" sz="2600" dirty="0"/>
              <a:t>There is a need for a reliable, efficient, and </a:t>
            </a:r>
            <a:r>
              <a:rPr lang="en-MY" sz="2600" b="1" dirty="0"/>
              <a:t>accurate </a:t>
            </a:r>
          </a:p>
          <a:p>
            <a:pPr marL="457200" lvl="1" indent="0">
              <a:buNone/>
            </a:pPr>
            <a:r>
              <a:rPr lang="en-MY" sz="2600" b="1" dirty="0"/>
              <a:t>   predictive model </a:t>
            </a:r>
            <a:r>
              <a:rPr lang="en-MY" sz="2600" dirty="0"/>
              <a:t>that can </a:t>
            </a:r>
            <a:r>
              <a:rPr lang="en-MY" sz="2600" b="1" dirty="0"/>
              <a:t>assist healthcare </a:t>
            </a:r>
          </a:p>
          <a:p>
            <a:pPr marL="457200" lvl="1" indent="0">
              <a:buNone/>
            </a:pPr>
            <a:r>
              <a:rPr lang="en-MY" sz="2600" b="1" dirty="0"/>
              <a:t>   professionals in diagnosing heart disease</a:t>
            </a:r>
            <a:r>
              <a:rPr lang="en-MY" sz="2600" dirty="0"/>
              <a:t>, </a:t>
            </a:r>
          </a:p>
          <a:p>
            <a:pPr marL="457200" lvl="1" indent="0">
              <a:buNone/>
            </a:pPr>
            <a:r>
              <a:rPr lang="en-MY" sz="2600" dirty="0"/>
              <a:t>   ultimately improving patient outcomes and </a:t>
            </a:r>
          </a:p>
          <a:p>
            <a:pPr marL="457200" lvl="1" indent="0">
              <a:buNone/>
            </a:pPr>
            <a:r>
              <a:rPr lang="en-MY" sz="2600" dirty="0"/>
              <a:t>   optimizing healthcare resources.</a:t>
            </a:r>
          </a:p>
          <a:p>
            <a:pPr lvl="1"/>
            <a:endParaRPr lang="en-MY" sz="2600" dirty="0"/>
          </a:p>
          <a:p>
            <a:pPr marL="0" indent="0">
              <a:buNone/>
            </a:pPr>
            <a:endParaRPr lang="en-MY" sz="2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3902AA-8ED1-E749-B787-807DCA1E69C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0"/>
          <a:stretch/>
        </p:blipFill>
        <p:spPr>
          <a:xfrm>
            <a:off x="7759279" y="4508059"/>
            <a:ext cx="3311236" cy="1964179"/>
          </a:xfrm>
          <a:prstGeom prst="rect">
            <a:avLst/>
          </a:prstGeom>
          <a:ln w="57150">
            <a:solidFill>
              <a:schemeClr val="accent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29116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Modelling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3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ABE39-B5D7-1C4C-94E1-7FB1DFC0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307541"/>
          </a:xfrm>
        </p:spPr>
        <p:txBody>
          <a:bodyPr>
            <a:normAutofit fontScale="92500" lnSpcReduction="10000"/>
          </a:bodyPr>
          <a:lstStyle/>
          <a:p>
            <a:r>
              <a:rPr lang="en-MY" dirty="0"/>
              <a:t>Data: </a:t>
            </a:r>
            <a:r>
              <a:rPr lang="en-MY" b="1" dirty="0"/>
              <a:t>Indicators of Heart Disease </a:t>
            </a:r>
            <a:r>
              <a:rPr lang="en-MY" dirty="0"/>
              <a:t>sourced from </a:t>
            </a:r>
            <a:r>
              <a:rPr lang="en-MY" dirty="0" err="1"/>
              <a:t>Kaggle.com</a:t>
            </a:r>
            <a:endParaRPr lang="en-MY" dirty="0"/>
          </a:p>
          <a:p>
            <a:pPr marL="0" indent="0">
              <a:buNone/>
            </a:pPr>
            <a:endParaRPr lang="en-MY" dirty="0"/>
          </a:p>
          <a:p>
            <a:r>
              <a:rPr lang="en-MY" dirty="0"/>
              <a:t>How this model works?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C152A-7706-B843-9CC0-903130AC00F0}"/>
              </a:ext>
            </a:extLst>
          </p:cNvPr>
          <p:cNvSpPr txBox="1"/>
          <p:nvPr/>
        </p:nvSpPr>
        <p:spPr>
          <a:xfrm>
            <a:off x="1160929" y="3133165"/>
            <a:ext cx="103632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MY" sz="2400" dirty="0"/>
              <a:t>The model obtained various health data from the dataset.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MY" sz="2400" dirty="0"/>
              <a:t>The model analyse the dataset to find patterns that might indicate whether someone is at risk of developing heart disease.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MY" sz="2400" dirty="0"/>
              <a:t>The result of analyzation is used to predict whether a new patient is at high risk for heart disease.</a:t>
            </a:r>
          </a:p>
        </p:txBody>
      </p:sp>
    </p:spTree>
    <p:extLst>
      <p:ext uri="{BB962C8B-B14F-4D97-AF65-F5344CB8AC3E}">
        <p14:creationId xmlns:p14="http://schemas.microsoft.com/office/powerpoint/2010/main" val="49306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50AA8-D9CC-6AF2-161F-AD0726D9BFD8}"/>
              </a:ext>
            </a:extLst>
          </p:cNvPr>
          <p:cNvSpPr txBox="1"/>
          <p:nvPr/>
        </p:nvSpPr>
        <p:spPr>
          <a:xfrm>
            <a:off x="1089797" y="4868818"/>
            <a:ext cx="3641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Table 1</a:t>
            </a:r>
            <a:r>
              <a:rPr lang="en-US" dirty="0"/>
              <a:t>. Score for evaluation metrics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37CAD3-2313-9940-8F31-BDA291B9C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926568"/>
              </p:ext>
            </p:extLst>
          </p:nvPr>
        </p:nvGraphicFramePr>
        <p:xfrm>
          <a:off x="1101314" y="2513144"/>
          <a:ext cx="3618604" cy="23364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95674">
                  <a:extLst>
                    <a:ext uri="{9D8B030D-6E8A-4147-A177-3AD203B41FA5}">
                      <a16:colId xmlns:a16="http://schemas.microsoft.com/office/drawing/2014/main" val="911341979"/>
                    </a:ext>
                  </a:extLst>
                </a:gridCol>
                <a:gridCol w="1922930">
                  <a:extLst>
                    <a:ext uri="{9D8B030D-6E8A-4147-A177-3AD203B41FA5}">
                      <a16:colId xmlns:a16="http://schemas.microsoft.com/office/drawing/2014/main" val="4078785166"/>
                    </a:ext>
                  </a:extLst>
                </a:gridCol>
              </a:tblGrid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Evaluation metrics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Score (%)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528915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Accuracy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97.40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7196988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Precision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97.98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3797423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96.79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8872695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F1-score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97.38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20223170"/>
                  </a:ext>
                </a:extLst>
              </a:tr>
              <a:tr h="3894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ROC AUC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MY" sz="1200" dirty="0">
                          <a:effectLst/>
                        </a:rPr>
                        <a:t>99.60</a:t>
                      </a:r>
                      <a:endParaRPr lang="en-MY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8987233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1652ABFE-2DCF-0C41-B131-51382A35AAB0}"/>
              </a:ext>
            </a:extLst>
          </p:cNvPr>
          <p:cNvGrpSpPr/>
          <p:nvPr/>
        </p:nvGrpSpPr>
        <p:grpSpPr>
          <a:xfrm>
            <a:off x="6823523" y="1234460"/>
            <a:ext cx="3826548" cy="3200460"/>
            <a:chOff x="6608370" y="1394854"/>
            <a:chExt cx="4004460" cy="32982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70C8A3-CDDE-A7BF-0CAE-DDE10E1E79A2}"/>
                </a:ext>
              </a:extLst>
            </p:cNvPr>
            <p:cNvSpPr txBox="1"/>
            <p:nvPr/>
          </p:nvSpPr>
          <p:spPr>
            <a:xfrm>
              <a:off x="6766601" y="4323752"/>
              <a:ext cx="36879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i="1" dirty="0"/>
                <a:t>Figure 1</a:t>
              </a:r>
              <a:r>
                <a:rPr lang="en-US" dirty="0"/>
                <a:t>. </a:t>
              </a:r>
              <a:r>
                <a:rPr lang="en-MY" dirty="0"/>
                <a:t>Display for confusion matrix</a:t>
              </a:r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3CBAC6-754C-314A-B467-2416E3D83797}"/>
                </a:ext>
              </a:extLst>
            </p:cNvPr>
            <p:cNvPicPr/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8370" y="1394854"/>
              <a:ext cx="4004460" cy="2928898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82F536-7E80-6F4F-9C76-0DA60FD37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12165"/>
              </p:ext>
            </p:extLst>
          </p:nvPr>
        </p:nvGraphicFramePr>
        <p:xfrm>
          <a:off x="5755341" y="4619586"/>
          <a:ext cx="6167718" cy="19421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2965">
                  <a:extLst>
                    <a:ext uri="{9D8B030D-6E8A-4147-A177-3AD203B41FA5}">
                      <a16:colId xmlns:a16="http://schemas.microsoft.com/office/drawing/2014/main" val="377772525"/>
                    </a:ext>
                  </a:extLst>
                </a:gridCol>
                <a:gridCol w="4634753">
                  <a:extLst>
                    <a:ext uri="{9D8B030D-6E8A-4147-A177-3AD203B41FA5}">
                      <a16:colId xmlns:a16="http://schemas.microsoft.com/office/drawing/2014/main" val="1378826469"/>
                    </a:ext>
                  </a:extLst>
                </a:gridCol>
              </a:tblGrid>
              <a:tr h="468163">
                <a:tc>
                  <a:txBody>
                    <a:bodyPr/>
                    <a:lstStyle/>
                    <a:p>
                      <a:r>
                        <a:rPr lang="en-US" dirty="0"/>
                        <a:t>True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>
                          <a:effectLst/>
                        </a:rPr>
                        <a:t>77,067 patients really not have heart disease</a:t>
                      </a:r>
                      <a:r>
                        <a:rPr lang="en-MY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08771"/>
                  </a:ext>
                </a:extLst>
              </a:tr>
              <a:tr h="271238">
                <a:tc>
                  <a:txBody>
                    <a:bodyPr/>
                    <a:lstStyle/>
                    <a:p>
                      <a:r>
                        <a:rPr lang="en-US" dirty="0"/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>
                          <a:effectLst/>
                        </a:rPr>
                        <a:t>76,208 really have heart disease</a:t>
                      </a:r>
                      <a:r>
                        <a:rPr lang="en-MY" dirty="0">
                          <a:effectLst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10660"/>
                  </a:ext>
                </a:extLst>
              </a:tr>
              <a:tr h="468163">
                <a:tc>
                  <a:txBody>
                    <a:bodyPr/>
                    <a:lstStyle/>
                    <a:p>
                      <a:r>
                        <a:rPr lang="en-US" dirty="0"/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>
                          <a:effectLst/>
                        </a:rPr>
                        <a:t>2,528 mistakenly predicted to not have heart disease </a:t>
                      </a:r>
                      <a:r>
                        <a:rPr lang="en-MY" sz="1800" kern="1200" dirty="0">
                          <a:solidFill>
                            <a:srgbClr val="FF0000"/>
                          </a:solidFill>
                          <a:effectLst/>
                        </a:rPr>
                        <a:t>(most harmful!!!)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023424"/>
                  </a:ext>
                </a:extLst>
              </a:tr>
              <a:tr h="468163">
                <a:tc>
                  <a:txBody>
                    <a:bodyPr/>
                    <a:lstStyle/>
                    <a:p>
                      <a:r>
                        <a:rPr lang="en-US" dirty="0"/>
                        <a:t>False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sz="1800" kern="1200" dirty="0">
                          <a:effectLst/>
                        </a:rPr>
                        <a:t>1,568 mistakenly predicted to have disease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23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42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538ABEC-8FBA-0447-9FDA-53F285979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8145274"/>
              </p:ext>
            </p:extLst>
          </p:nvPr>
        </p:nvGraphicFramePr>
        <p:xfrm>
          <a:off x="1776505" y="2300911"/>
          <a:ext cx="9052859" cy="41302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0657F3-8539-DB45-8F7F-B65883C133DA}"/>
              </a:ext>
            </a:extLst>
          </p:cNvPr>
          <p:cNvSpPr txBox="1">
            <a:spLocks/>
          </p:cNvSpPr>
          <p:nvPr/>
        </p:nvSpPr>
        <p:spPr>
          <a:xfrm>
            <a:off x="838200" y="17830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Develop a user-friendly web-based platform or mobile applications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MY" dirty="0"/>
              <a:t>	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142152-8614-B640-BEBD-9DEE5A64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2602"/>
            <a:ext cx="10515600" cy="4906855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 </a:t>
            </a:r>
          </a:p>
          <a:p>
            <a:pPr marL="0" indent="0">
              <a:buNone/>
            </a:pPr>
            <a:r>
              <a:rPr lang="en-MY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73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AAC50-AEA1-4BF1-6873-E7CD1DD4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03ABE39-B5D7-1C4C-94E1-7FB1DFC0D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21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MY" dirty="0"/>
              <a:t>Limitations of this model : The model was trained on specific data. It might not work as well for people from different backgrounds or with different health characteristics (e.g.: What may be a significant risk factor for individuals in America might not be as relevant for those in Malaysia, due to common genetic variations and differing health profiles )</a:t>
            </a:r>
          </a:p>
          <a:p>
            <a:pPr>
              <a:lnSpc>
                <a:spcPct val="110000"/>
              </a:lnSpc>
            </a:pPr>
            <a:r>
              <a:rPr lang="en-MY" dirty="0"/>
              <a:t>Improvements : Dataset must integrate more diverse features and recall need to be enhanced to reduce false negatives.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0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7E7DBC-E26F-00B7-D0ED-A972C011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57CD5-5E9C-8567-F2F5-2403D9D3FA64}"/>
              </a:ext>
            </a:extLst>
          </p:cNvPr>
          <p:cNvSpPr txBox="1"/>
          <p:nvPr/>
        </p:nvSpPr>
        <p:spPr>
          <a:xfrm>
            <a:off x="4326669" y="2413337"/>
            <a:ext cx="3538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6F71E1-F2FD-DC47-872D-25480DE662F0}"/>
              </a:ext>
            </a:extLst>
          </p:cNvPr>
          <p:cNvSpPr txBox="1">
            <a:spLocks/>
          </p:cNvSpPr>
          <p:nvPr/>
        </p:nvSpPr>
        <p:spPr>
          <a:xfrm>
            <a:off x="1512888" y="3454400"/>
            <a:ext cx="9144000" cy="858837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416363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7077-55E2-B225-CD51-417F61AD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A319-6831-CFB9-EA13-9AC36142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883149"/>
          </a:xfrm>
        </p:spPr>
        <p:txBody>
          <a:bodyPr anchor="ctr">
            <a:normAutofit fontScale="85000" lnSpcReduction="20000"/>
          </a:bodyPr>
          <a:lstStyle/>
          <a:p>
            <a:r>
              <a:rPr lang="en-MY" dirty="0"/>
              <a:t>National Academies Press (US). (2010). </a:t>
            </a:r>
            <a:r>
              <a:rPr lang="en-MY" i="1" dirty="0"/>
              <a:t>Ischemic heart disease</a:t>
            </a:r>
            <a:r>
              <a:rPr lang="en-MY" dirty="0"/>
              <a:t>. Cardiovascular Disability - NCBI Bookshelf. https://</a:t>
            </a:r>
            <a:r>
              <a:rPr lang="en-MY" dirty="0" err="1"/>
              <a:t>www.ncbi.nlm.nih.gov</a:t>
            </a:r>
            <a:r>
              <a:rPr lang="en-MY" dirty="0"/>
              <a:t>/books/NBK209964/</a:t>
            </a:r>
          </a:p>
          <a:p>
            <a:r>
              <a:rPr lang="en-MY" dirty="0"/>
              <a:t>Portal </a:t>
            </a:r>
            <a:r>
              <a:rPr lang="en-MY" dirty="0" err="1"/>
              <a:t>MyHEALTH</a:t>
            </a:r>
            <a:r>
              <a:rPr lang="en-MY" dirty="0"/>
              <a:t>. (2016, August 18). </a:t>
            </a:r>
            <a:r>
              <a:rPr lang="en-MY" i="1" dirty="0"/>
              <a:t>Coronary artery Disease - PORTAL </a:t>
            </a:r>
            <a:r>
              <a:rPr lang="en-MY" i="1" dirty="0" err="1"/>
              <a:t>MyHEALTH</a:t>
            </a:r>
            <a:r>
              <a:rPr lang="en-MY" dirty="0"/>
              <a:t>. PORTAL </a:t>
            </a:r>
            <a:r>
              <a:rPr lang="en-MY" dirty="0" err="1"/>
              <a:t>MyHEALTH</a:t>
            </a:r>
            <a:r>
              <a:rPr lang="en-MY" dirty="0"/>
              <a:t>. http://</a:t>
            </a:r>
            <a:r>
              <a:rPr lang="en-MY" dirty="0" err="1"/>
              <a:t>myhealth.moh.gov.my</a:t>
            </a:r>
            <a:r>
              <a:rPr lang="en-MY" dirty="0"/>
              <a:t>/</a:t>
            </a:r>
            <a:r>
              <a:rPr lang="en-MY" dirty="0" err="1"/>
              <a:t>en</a:t>
            </a:r>
            <a:r>
              <a:rPr lang="en-MY" dirty="0"/>
              <a:t>/coronary-artery-disease</a:t>
            </a:r>
          </a:p>
          <a:p>
            <a:r>
              <a:rPr lang="en-MY" dirty="0" err="1"/>
              <a:t>Eecpadmin</a:t>
            </a:r>
            <a:r>
              <a:rPr lang="en-MY" dirty="0"/>
              <a:t>. (2024, May 14). The top causes of death in Malaysia 2023</a:t>
            </a:r>
            <a:r>
              <a:rPr lang="en-MY" i="1" dirty="0"/>
              <a:t>. EECP Centre Malaysia - Treatment for Heart, Stroke, and Neurodegenerative Diseases</a:t>
            </a:r>
            <a:r>
              <a:rPr lang="en-MY" dirty="0"/>
              <a:t>. https://</a:t>
            </a:r>
            <a:r>
              <a:rPr lang="en-MY" dirty="0" err="1"/>
              <a:t>www.eecpcentre.com</a:t>
            </a:r>
            <a:r>
              <a:rPr lang="en-MY" dirty="0"/>
              <a:t>/news/top-causes-of-death-in-malaysia-2023/</a:t>
            </a:r>
          </a:p>
          <a:p>
            <a:r>
              <a:rPr lang="en-MY" i="1" dirty="0"/>
              <a:t>Indicators of heart Disease (2022 UPDATE)</a:t>
            </a:r>
            <a:r>
              <a:rPr lang="en-MY" dirty="0"/>
              <a:t>. (2023, October 12). Kaggle. https://</a:t>
            </a:r>
            <a:r>
              <a:rPr lang="en-MY" dirty="0" err="1"/>
              <a:t>www.kaggle.com</a:t>
            </a:r>
            <a:r>
              <a:rPr lang="en-MY" dirty="0"/>
              <a:t>/datasets/</a:t>
            </a:r>
            <a:r>
              <a:rPr lang="en-MY" dirty="0" err="1"/>
              <a:t>kamilpytlak</a:t>
            </a:r>
            <a:r>
              <a:rPr lang="en-MY" dirty="0"/>
              <a:t>/personal-key-indicators-of-heart-disease/</a:t>
            </a:r>
            <a:r>
              <a:rPr lang="en-MY" dirty="0" err="1"/>
              <a:t>data?select</a:t>
            </a:r>
            <a:r>
              <a:rPr lang="en-MY" dirty="0"/>
              <a:t>=2022</a:t>
            </a:r>
          </a:p>
          <a:p>
            <a:r>
              <a:rPr lang="en-MY" i="1" dirty="0"/>
              <a:t>Heart disease risk factors</a:t>
            </a:r>
            <a:r>
              <a:rPr lang="en-MY" dirty="0"/>
              <a:t>. (2024, May 15). Heart Disease. https://</a:t>
            </a:r>
            <a:r>
              <a:rPr lang="en-MY" dirty="0" err="1"/>
              <a:t>www.cdc.gov</a:t>
            </a:r>
            <a:r>
              <a:rPr lang="en-MY" dirty="0"/>
              <a:t>/heart-disease/risk-factors/?</a:t>
            </a:r>
            <a:r>
              <a:rPr lang="en-MY" dirty="0" err="1"/>
              <a:t>CDC_AAref_Val</a:t>
            </a:r>
            <a:r>
              <a:rPr lang="en-MY" dirty="0"/>
              <a:t>=https://</a:t>
            </a:r>
            <a:r>
              <a:rPr lang="en-MY" dirty="0" err="1"/>
              <a:t>www.cdc.gov</a:t>
            </a:r>
            <a:r>
              <a:rPr lang="en-MY" dirty="0"/>
              <a:t>/</a:t>
            </a:r>
            <a:r>
              <a:rPr lang="en-MY" dirty="0" err="1"/>
              <a:t>heartdisease</a:t>
            </a:r>
            <a:r>
              <a:rPr lang="en-MY" dirty="0"/>
              <a:t>/</a:t>
            </a:r>
            <a:r>
              <a:rPr lang="en-MY" dirty="0" err="1"/>
              <a:t>risk_factors.html</a:t>
            </a:r>
            <a:r>
              <a:rPr lang="en-MY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F2AEE-F72C-4895-F25C-E61CF124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359E6-D05C-9546-AA79-5323DC3F0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9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639</Words>
  <Application>Microsoft Macintosh PowerPoint</Application>
  <PresentationFormat>Widescreen</PresentationFormat>
  <Paragraphs>75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Wingdings</vt:lpstr>
      <vt:lpstr>Office Theme</vt:lpstr>
      <vt:lpstr>Predicting Heart Disease Risk Using a Classification Model</vt:lpstr>
      <vt:lpstr>Introduction</vt:lpstr>
      <vt:lpstr>Data and Modelling</vt:lpstr>
      <vt:lpstr>Model performance</vt:lpstr>
      <vt:lpstr>Implementation</vt:lpstr>
      <vt:lpstr>Conclusion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Avinnaash Suresh</dc:creator>
  <cp:lastModifiedBy>Microsoft Office User</cp:lastModifiedBy>
  <cp:revision>33</cp:revision>
  <dcterms:created xsi:type="dcterms:W3CDTF">2024-03-15T17:02:54Z</dcterms:created>
  <dcterms:modified xsi:type="dcterms:W3CDTF">2024-06-28T14:01:12Z</dcterms:modified>
</cp:coreProperties>
</file>