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sldIdLst>
    <p:sldId id="277" r:id="rId2"/>
    <p:sldId id="266" r:id="rId3"/>
    <p:sldId id="274" r:id="rId4"/>
    <p:sldId id="268" r:id="rId5"/>
    <p:sldId id="271" r:id="rId6"/>
    <p:sldId id="270" r:id="rId7"/>
    <p:sldId id="269" r:id="rId8"/>
    <p:sldId id="272" r:id="rId9"/>
    <p:sldId id="273" r:id="rId10"/>
    <p:sldId id="275" r:id="rId11"/>
    <p:sldId id="27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F0E"/>
    <a:srgbClr val="1F7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96357" autoAdjust="0"/>
  </p:normalViewPr>
  <p:slideViewPr>
    <p:cSldViewPr snapToGrid="0">
      <p:cViewPr varScale="1">
        <p:scale>
          <a:sx n="106" d="100"/>
          <a:sy n="10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082185039370082E-2"/>
          <c:y val="2.9658749596752364E-2"/>
          <c:w val="0.91585531496062988"/>
          <c:h val="0.940682500806495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F77B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BE-44E3-8E47-C5FE47895D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1BE-44E3-8E47-C5FE47895D8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BE-44E3-8E47-C5FE47895D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BE-44E3-8E47-C5FE47895D8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61811903"/>
        <c:axId val="1361812319"/>
      </c:barChart>
      <c:catAx>
        <c:axId val="136181190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61812319"/>
        <c:crosses val="autoZero"/>
        <c:auto val="1"/>
        <c:lblAlgn val="ctr"/>
        <c:lblOffset val="100"/>
        <c:noMultiLvlLbl val="0"/>
      </c:catAx>
      <c:valAx>
        <c:axId val="136181231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61811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F9833-42C3-447F-A22D-46B9FE1F98E9}" type="datetimeFigureOut">
              <a:rPr lang="en-MY" smtClean="0"/>
              <a:t>11/1/2022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7DF4D-9754-42F7-BB29-D91FDC3E49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87506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the pie chart, it can be seen that the number of female customers, 53.1% is higher than male, 42.3%</a:t>
            </a:r>
          </a:p>
          <a:p>
            <a:r>
              <a:rPr lang="en-US" dirty="0"/>
              <a:t>For the unknown, we agreed that some customers may not want to disclose their genders due to personal reasons.</a:t>
            </a:r>
          </a:p>
          <a:p>
            <a:r>
              <a:rPr lang="en-US" dirty="0"/>
              <a:t>Female </a:t>
            </a:r>
            <a:r>
              <a:rPr lang="en-US" dirty="0" err="1"/>
              <a:t>cust</a:t>
            </a:r>
            <a:r>
              <a:rPr lang="en-US" dirty="0"/>
              <a:t>, dominated with almost 11% higher than male</a:t>
            </a:r>
          </a:p>
          <a:p>
            <a:r>
              <a:rPr lang="en-US" dirty="0"/>
              <a:t>Propose to add more market segment to attract male customers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DF4D-9754-42F7-BB29-D91FDC3E492B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044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customers are divided into 3 categories which are active, new &amp; inactive</a:t>
            </a:r>
          </a:p>
          <a:p>
            <a:r>
              <a:rPr lang="en-US" dirty="0"/>
              <a:t>and Active </a:t>
            </a:r>
            <a:r>
              <a:rPr lang="en-US" dirty="0" err="1"/>
              <a:t>cust</a:t>
            </a:r>
            <a:r>
              <a:rPr lang="en-US" dirty="0"/>
              <a:t> accounts for 86% of the market, which consists of  around 3,000+ customers</a:t>
            </a:r>
          </a:p>
          <a:p>
            <a:r>
              <a:rPr lang="en-US" dirty="0"/>
              <a:t>In order to increase sale of this product, This is where the marketing team will take action and strategize plans to attract &amp; retain customers, whether they are active, new or inactive 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DF4D-9754-42F7-BB29-D91FDC3E492B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03776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now want to dig deep into our customers’ demography to understand their purchasing </a:t>
            </a:r>
            <a:r>
              <a:rPr lang="en-US" dirty="0" err="1"/>
              <a:t>behaviour</a:t>
            </a:r>
            <a:r>
              <a:rPr lang="en-US" dirty="0"/>
              <a:t> better</a:t>
            </a:r>
          </a:p>
          <a:p>
            <a:r>
              <a:rPr lang="en-US" dirty="0"/>
              <a:t>So according to our data, 54.8% of the customers owns their own property</a:t>
            </a:r>
          </a:p>
          <a:p>
            <a:r>
              <a:rPr lang="en-US" dirty="0"/>
              <a:t>So you must be wondering why do we study their property possession?</a:t>
            </a:r>
          </a:p>
          <a:p>
            <a:r>
              <a:rPr lang="en-US" dirty="0"/>
              <a:t>The reason why we collect and analyze this property possession data is </a:t>
            </a:r>
            <a:r>
              <a:rPr lang="en-US" dirty="0" err="1"/>
              <a:t>bcs</a:t>
            </a:r>
            <a:r>
              <a:rPr lang="en-US" dirty="0"/>
              <a:t> we can deduce that customers with property have stable income and salary to continue purchasing our products</a:t>
            </a:r>
          </a:p>
          <a:p>
            <a:r>
              <a:rPr lang="en-US" dirty="0"/>
              <a:t>- For those 45.2% who do not disclosed their data, we can make use of their annual income data instead.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DF4D-9754-42F7-BB29-D91FDC3E492B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45128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Purchasing power = 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the financial ability to buy products and services.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DF4D-9754-42F7-BB29-D91FDC3E492B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28580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than half of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cutomers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age 40 – 80 years old,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maintain good relationship with these customers using traditional methods like phone calls, text messages and emails.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Push promotions for adults of 20 above, trendy ads like thru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tiktok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instagram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DF4D-9754-42F7-BB29-D91FDC3E492B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05500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how to attract  more these potential customers?</a:t>
            </a:r>
          </a:p>
          <a:p>
            <a:r>
              <a:rPr lang="en-US" dirty="0"/>
              <a:t>Let me show you the correlation with our promotional ads stats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DF4D-9754-42F7-BB29-D91FDC3E492B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2224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40479E7-204C-4238-9520-6A1932BC2F36}" type="datetimeFigureOut">
              <a:rPr lang="en-MY" smtClean="0"/>
              <a:t>11/1/2022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A35E-0085-471D-8D6A-A9E269A12273}" type="slidenum">
              <a:rPr lang="en-MY" smtClean="0"/>
              <a:t>‹#›</a:t>
            </a:fld>
            <a:endParaRPr lang="en-MY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5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79E7-204C-4238-9520-6A1932BC2F36}" type="datetimeFigureOut">
              <a:rPr lang="en-MY" smtClean="0"/>
              <a:t>11/1/2022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A35E-0085-471D-8D6A-A9E269A122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9097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79E7-204C-4238-9520-6A1932BC2F36}" type="datetimeFigureOut">
              <a:rPr lang="en-MY" smtClean="0"/>
              <a:t>11/1/2022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A35E-0085-471D-8D6A-A9E269A12273}" type="slidenum">
              <a:rPr lang="en-MY" smtClean="0"/>
              <a:t>‹#›</a:t>
            </a:fld>
            <a:endParaRPr lang="en-MY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40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79E7-204C-4238-9520-6A1932BC2F36}" type="datetimeFigureOut">
              <a:rPr lang="en-MY" smtClean="0"/>
              <a:t>11/1/2022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A35E-0085-471D-8D6A-A9E269A122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8850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79E7-204C-4238-9520-6A1932BC2F36}" type="datetimeFigureOut">
              <a:rPr lang="en-MY" smtClean="0"/>
              <a:t>11/1/2022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A35E-0085-471D-8D6A-A9E269A12273}" type="slidenum">
              <a:rPr lang="en-MY" smtClean="0"/>
              <a:t>‹#›</a:t>
            </a:fld>
            <a:endParaRPr lang="en-MY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63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79E7-204C-4238-9520-6A1932BC2F36}" type="datetimeFigureOut">
              <a:rPr lang="en-MY" smtClean="0"/>
              <a:t>11/1/2022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A35E-0085-471D-8D6A-A9E269A122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0208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79E7-204C-4238-9520-6A1932BC2F36}" type="datetimeFigureOut">
              <a:rPr lang="en-MY" smtClean="0"/>
              <a:t>11/1/2022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A35E-0085-471D-8D6A-A9E269A122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3315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79E7-204C-4238-9520-6A1932BC2F36}" type="datetimeFigureOut">
              <a:rPr lang="en-MY" smtClean="0"/>
              <a:t>11/1/2022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A35E-0085-471D-8D6A-A9E269A122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8558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79E7-204C-4238-9520-6A1932BC2F36}" type="datetimeFigureOut">
              <a:rPr lang="en-MY" smtClean="0"/>
              <a:t>11/1/2022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A35E-0085-471D-8D6A-A9E269A122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5343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79E7-204C-4238-9520-6A1932BC2F36}" type="datetimeFigureOut">
              <a:rPr lang="en-MY" smtClean="0"/>
              <a:t>11/1/2022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A35E-0085-471D-8D6A-A9E269A122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505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79E7-204C-4238-9520-6A1932BC2F36}" type="datetimeFigureOut">
              <a:rPr lang="en-MY" smtClean="0"/>
              <a:t>11/1/2022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A35E-0085-471D-8D6A-A9E269A12273}" type="slidenum">
              <a:rPr lang="en-MY" smtClean="0"/>
              <a:t>‹#›</a:t>
            </a:fld>
            <a:endParaRPr lang="en-MY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48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40479E7-204C-4238-9520-6A1932BC2F36}" type="datetimeFigureOut">
              <a:rPr lang="en-MY" smtClean="0"/>
              <a:t>11/1/2022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F1CA35E-0085-471D-8D6A-A9E269A12273}" type="slidenum">
              <a:rPr lang="en-MY" smtClean="0"/>
              <a:t>‹#›</a:t>
            </a:fld>
            <a:endParaRPr lang="en-MY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66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027D0-A2B6-4FE6-BF76-0E8059ABC3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analysis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55387-A0D3-4741-BA20-509B94174C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Group 1 DA</a:t>
            </a:r>
          </a:p>
          <a:p>
            <a:r>
              <a:rPr lang="en-US" sz="1600" dirty="0" err="1"/>
              <a:t>Aiman</a:t>
            </a:r>
            <a:r>
              <a:rPr lang="en-US" sz="1600" dirty="0"/>
              <a:t>, </a:t>
            </a:r>
            <a:r>
              <a:rPr lang="en-US" sz="1600" dirty="0" err="1"/>
              <a:t>Aiffa</a:t>
            </a:r>
            <a:r>
              <a:rPr lang="en-US" sz="1600" dirty="0"/>
              <a:t>, </a:t>
            </a:r>
            <a:r>
              <a:rPr lang="en-US" sz="1600" dirty="0" err="1"/>
              <a:t>Nazihah</a:t>
            </a:r>
            <a:r>
              <a:rPr lang="en-US" sz="1600" dirty="0"/>
              <a:t>, </a:t>
            </a:r>
          </a:p>
          <a:p>
            <a:r>
              <a:rPr lang="en-US" sz="1600" dirty="0"/>
              <a:t>Anis, Puteri, Imran</a:t>
            </a:r>
            <a:endParaRPr lang="en-MY" sz="1600" dirty="0"/>
          </a:p>
        </p:txBody>
      </p:sp>
    </p:spTree>
    <p:extLst>
      <p:ext uri="{BB962C8B-B14F-4D97-AF65-F5344CB8AC3E}">
        <p14:creationId xmlns:p14="http://schemas.microsoft.com/office/powerpoint/2010/main" val="180014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>
            <a:extLst>
              <a:ext uri="{FF2B5EF4-FFF2-40B4-BE49-F238E27FC236}">
                <a16:creationId xmlns:a16="http://schemas.microsoft.com/office/drawing/2014/main" id="{3551E3D4-DAEB-460E-80F3-97C02BEC1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028" y="2161521"/>
            <a:ext cx="6807441" cy="469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D74F6F-450D-4184-95DB-A797EFA5D12B}"/>
              </a:ext>
            </a:extLst>
          </p:cNvPr>
          <p:cNvSpPr txBox="1"/>
          <p:nvPr/>
        </p:nvSpPr>
        <p:spPr>
          <a:xfrm>
            <a:off x="1" y="345639"/>
            <a:ext cx="12191999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3200" dirty="0"/>
              <a:t>The inactive number of months since the last purchase is 15 months and above</a:t>
            </a:r>
          </a:p>
          <a:p>
            <a:r>
              <a:rPr lang="en-US" sz="2400" dirty="0">
                <a:solidFill>
                  <a:srgbClr val="1F77B4"/>
                </a:solidFill>
              </a:rPr>
              <a:t>Once a year promotional ads</a:t>
            </a:r>
          </a:p>
          <a:p>
            <a:r>
              <a:rPr lang="en-US" sz="2400" dirty="0">
                <a:solidFill>
                  <a:srgbClr val="1F77B4"/>
                </a:solidFill>
              </a:rPr>
              <a:t>Attract and retain regular and casual customers</a:t>
            </a:r>
          </a:p>
        </p:txBody>
      </p:sp>
    </p:spTree>
    <p:extLst>
      <p:ext uri="{BB962C8B-B14F-4D97-AF65-F5344CB8AC3E}">
        <p14:creationId xmlns:p14="http://schemas.microsoft.com/office/powerpoint/2010/main" val="3888300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41DF6-D6C5-4BE0-9268-702DBFF75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7134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AA6557-7CC1-4195-8D12-F4FA807A6F50}"/>
              </a:ext>
            </a:extLst>
          </p:cNvPr>
          <p:cNvSpPr txBox="1"/>
          <p:nvPr/>
        </p:nvSpPr>
        <p:spPr>
          <a:xfrm>
            <a:off x="0" y="0"/>
            <a:ext cx="12192000" cy="132343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1F77B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Female customers </a:t>
            </a:r>
            <a:r>
              <a: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dominated the market with </a:t>
            </a:r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almost 11</a:t>
            </a:r>
            <a:r>
              <a:rPr lang="en-US" sz="4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 </a:t>
            </a:r>
            <a:r>
              <a: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higher than </a:t>
            </a:r>
            <a:r>
              <a:rPr lang="en-US" sz="3200" b="0" cap="none" spc="0" dirty="0">
                <a:ln w="0"/>
                <a:solidFill>
                  <a:srgbClr val="FF7F0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male customers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80CB8A-A06E-4887-BD66-301782F6C6B1}"/>
              </a:ext>
            </a:extLst>
          </p:cNvPr>
          <p:cNvGrpSpPr/>
          <p:nvPr/>
        </p:nvGrpSpPr>
        <p:grpSpPr>
          <a:xfrm>
            <a:off x="3505201" y="2047736"/>
            <a:ext cx="5259422" cy="4644284"/>
            <a:chOff x="3784821" y="2317068"/>
            <a:chExt cx="4979801" cy="4374952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FC195DD6-E84E-4877-924B-3B6703622D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22" t="11849" r="13703" b="2881"/>
            <a:stretch/>
          </p:blipFill>
          <p:spPr bwMode="auto">
            <a:xfrm>
              <a:off x="3784821" y="2317068"/>
              <a:ext cx="4484537" cy="4370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CA4E4FE-E36D-4DDA-B5A1-171A9A1DA79C}"/>
                </a:ext>
              </a:extLst>
            </p:cNvPr>
            <p:cNvSpPr txBox="1"/>
            <p:nvPr/>
          </p:nvSpPr>
          <p:spPr>
            <a:xfrm>
              <a:off x="5398935" y="2377440"/>
              <a:ext cx="85055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Female</a:t>
              </a:r>
              <a:endParaRPr lang="en-MY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A48548-7149-4F62-AE62-07D5AE055042}"/>
                </a:ext>
              </a:extLst>
            </p:cNvPr>
            <p:cNvSpPr txBox="1"/>
            <p:nvPr/>
          </p:nvSpPr>
          <p:spPr>
            <a:xfrm>
              <a:off x="5593540" y="6322688"/>
              <a:ext cx="6559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Male</a:t>
              </a:r>
              <a:endParaRPr lang="en-MY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AA4245-F5A7-43E6-A792-1A1907483DC5}"/>
                </a:ext>
              </a:extLst>
            </p:cNvPr>
            <p:cNvSpPr txBox="1"/>
            <p:nvPr/>
          </p:nvSpPr>
          <p:spPr>
            <a:xfrm>
              <a:off x="7774094" y="4670218"/>
              <a:ext cx="9905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Unknown</a:t>
              </a:r>
              <a:endParaRPr lang="en-MY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43849CB-E4E3-4C19-AC20-FC00C416CAD0}"/>
              </a:ext>
            </a:extLst>
          </p:cNvPr>
          <p:cNvSpPr txBox="1"/>
          <p:nvPr/>
        </p:nvSpPr>
        <p:spPr>
          <a:xfrm>
            <a:off x="0" y="14547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propose for the management to </a:t>
            </a:r>
            <a:r>
              <a:rPr lang="en-US" sz="24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more market segment for male customers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increase sale</a:t>
            </a:r>
          </a:p>
        </p:txBody>
      </p:sp>
    </p:spTree>
    <p:extLst>
      <p:ext uri="{BB962C8B-B14F-4D97-AF65-F5344CB8AC3E}">
        <p14:creationId xmlns:p14="http://schemas.microsoft.com/office/powerpoint/2010/main" val="162565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3884ED1-155D-40B6-B29D-2260CF2CA7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162587"/>
              </p:ext>
            </p:extLst>
          </p:nvPr>
        </p:nvGraphicFramePr>
        <p:xfrm>
          <a:off x="828675" y="990600"/>
          <a:ext cx="9667079" cy="55553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0D3817AF-C9CF-43A5-B06D-DA41CDA5F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381458"/>
            <a:ext cx="3188575" cy="210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725B4CB7-EF79-48F8-9554-27FAEC8A92B3}"/>
              </a:ext>
            </a:extLst>
          </p:cNvPr>
          <p:cNvGrpSpPr/>
          <p:nvPr/>
        </p:nvGrpSpPr>
        <p:grpSpPr>
          <a:xfrm>
            <a:off x="8483600" y="1920875"/>
            <a:ext cx="2438400" cy="1317598"/>
            <a:chOff x="8864600" y="2463800"/>
            <a:chExt cx="2438400" cy="131759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73FEAD-340A-4DCC-BF3F-57AC74B6F3AF}"/>
                </a:ext>
              </a:extLst>
            </p:cNvPr>
            <p:cNvGrpSpPr/>
            <p:nvPr/>
          </p:nvGrpSpPr>
          <p:grpSpPr>
            <a:xfrm>
              <a:off x="8864600" y="2463800"/>
              <a:ext cx="2184400" cy="369332"/>
              <a:chOff x="8864600" y="2463800"/>
              <a:chExt cx="2184400" cy="36933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2C48C7D-0B03-457E-962E-0804A950A529}"/>
                  </a:ext>
                </a:extLst>
              </p:cNvPr>
              <p:cNvSpPr/>
              <p:nvPr/>
            </p:nvSpPr>
            <p:spPr>
              <a:xfrm>
                <a:off x="8864600" y="2487120"/>
                <a:ext cx="330200" cy="332280"/>
              </a:xfrm>
              <a:prstGeom prst="rect">
                <a:avLst/>
              </a:prstGeom>
              <a:solidFill>
                <a:srgbClr val="1F77B4"/>
              </a:solidFill>
              <a:ln>
                <a:solidFill>
                  <a:srgbClr val="1F77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6C0567-A2B0-4F0C-9E2E-800C382B7FF2}"/>
                  </a:ext>
                </a:extLst>
              </p:cNvPr>
              <p:cNvSpPr txBox="1"/>
              <p:nvPr/>
            </p:nvSpPr>
            <p:spPr>
              <a:xfrm>
                <a:off x="9271000" y="2463800"/>
                <a:ext cx="177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Active customers</a:t>
                </a:r>
                <a:endParaRPr lang="en-MY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8F80F8-6C24-40D4-A88F-4A170B05D59F}"/>
                </a:ext>
              </a:extLst>
            </p:cNvPr>
            <p:cNvGrpSpPr/>
            <p:nvPr/>
          </p:nvGrpSpPr>
          <p:grpSpPr>
            <a:xfrm>
              <a:off x="8864600" y="2937933"/>
              <a:ext cx="2184400" cy="369332"/>
              <a:chOff x="8864600" y="2463800"/>
              <a:chExt cx="2184400" cy="36933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5D864A2-BEA5-4B70-A880-A4FF5E1E016A}"/>
                  </a:ext>
                </a:extLst>
              </p:cNvPr>
              <p:cNvSpPr/>
              <p:nvPr/>
            </p:nvSpPr>
            <p:spPr>
              <a:xfrm>
                <a:off x="8864600" y="2487120"/>
                <a:ext cx="330200" cy="33228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935BF6-94C0-4AEE-BCE8-1707C41D71DE}"/>
                  </a:ext>
                </a:extLst>
              </p:cNvPr>
              <p:cNvSpPr txBox="1"/>
              <p:nvPr/>
            </p:nvSpPr>
            <p:spPr>
              <a:xfrm>
                <a:off x="9271000" y="2463800"/>
                <a:ext cx="177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New customers</a:t>
                </a:r>
                <a:endParaRPr lang="en-MY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0E681A5-751B-43C7-AAE7-6E174C38BB26}"/>
                </a:ext>
              </a:extLst>
            </p:cNvPr>
            <p:cNvGrpSpPr/>
            <p:nvPr/>
          </p:nvGrpSpPr>
          <p:grpSpPr>
            <a:xfrm>
              <a:off x="8864600" y="3412066"/>
              <a:ext cx="2438400" cy="369332"/>
              <a:chOff x="8864600" y="2463800"/>
              <a:chExt cx="2438400" cy="369332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9D38ED-E336-4378-8096-D086E50F72ED}"/>
                  </a:ext>
                </a:extLst>
              </p:cNvPr>
              <p:cNvSpPr/>
              <p:nvPr/>
            </p:nvSpPr>
            <p:spPr>
              <a:xfrm>
                <a:off x="8864600" y="2487120"/>
                <a:ext cx="330200" cy="33228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DAF94D1-7C0B-4320-9979-C668A66E5B26}"/>
                  </a:ext>
                </a:extLst>
              </p:cNvPr>
              <p:cNvSpPr txBox="1"/>
              <p:nvPr/>
            </p:nvSpPr>
            <p:spPr>
              <a:xfrm>
                <a:off x="9271000" y="2463800"/>
                <a:ext cx="203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Inactive customers </a:t>
                </a:r>
                <a:endParaRPr lang="en-MY" dirty="0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678E5BC-4BD0-4642-BBF6-FE4C4A3C8AF1}"/>
              </a:ext>
            </a:extLst>
          </p:cNvPr>
          <p:cNvSpPr txBox="1"/>
          <p:nvPr/>
        </p:nvSpPr>
        <p:spPr>
          <a:xfrm>
            <a:off x="966787" y="338169"/>
            <a:ext cx="10258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1F77B4"/>
                </a:solidFill>
              </a:rPr>
              <a:t>Active customers 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accounts for </a:t>
            </a:r>
            <a:r>
              <a:rPr lang="en-US" sz="4800" b="1" dirty="0">
                <a:solidFill>
                  <a:srgbClr val="1F77B4"/>
                </a:solidFill>
              </a:rPr>
              <a:t>86%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market</a:t>
            </a:r>
            <a:endParaRPr lang="en-MY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70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A70225-425A-491E-82A7-4B3B714EB168}"/>
              </a:ext>
            </a:extLst>
          </p:cNvPr>
          <p:cNvSpPr txBox="1"/>
          <p:nvPr/>
        </p:nvSpPr>
        <p:spPr>
          <a:xfrm>
            <a:off x="0" y="228600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1F77B4"/>
                </a:solidFill>
              </a:rPr>
              <a:t>54.8%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customers possess their own property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AA41619-62C6-4CC6-82A5-6E2298C37A0D}"/>
              </a:ext>
            </a:extLst>
          </p:cNvPr>
          <p:cNvGrpSpPr/>
          <p:nvPr/>
        </p:nvGrpSpPr>
        <p:grpSpPr>
          <a:xfrm>
            <a:off x="3194447" y="936486"/>
            <a:ext cx="5803106" cy="5921514"/>
            <a:chOff x="3629025" y="1762125"/>
            <a:chExt cx="4552950" cy="4762500"/>
          </a:xfrm>
        </p:grpSpPr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D18821FD-A44D-44F3-9BFE-3DF87E1EED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46" t="10579" r="10246" b="4890"/>
            <a:stretch/>
          </p:blipFill>
          <p:spPr bwMode="auto">
            <a:xfrm>
              <a:off x="3629025" y="1838325"/>
              <a:ext cx="4552950" cy="461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70EEFA-83B8-4265-B77F-C64ED9E84450}"/>
                </a:ext>
              </a:extLst>
            </p:cNvPr>
            <p:cNvSpPr txBox="1"/>
            <p:nvPr/>
          </p:nvSpPr>
          <p:spPr>
            <a:xfrm>
              <a:off x="5150325" y="1762125"/>
              <a:ext cx="15103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With property</a:t>
              </a:r>
              <a:endParaRPr lang="en-MY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E2D25F-106D-45B1-A819-244A8FE56F8B}"/>
                </a:ext>
              </a:extLst>
            </p:cNvPr>
            <p:cNvSpPr txBox="1"/>
            <p:nvPr/>
          </p:nvSpPr>
          <p:spPr>
            <a:xfrm>
              <a:off x="6219529" y="6155293"/>
              <a:ext cx="131799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Undisclosed</a:t>
              </a:r>
              <a:endParaRPr lang="en-MY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300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3BC0CA-922A-449A-B30D-6B7F969D3359}"/>
              </a:ext>
            </a:extLst>
          </p:cNvPr>
          <p:cNvSpPr txBox="1"/>
          <p:nvPr/>
        </p:nvSpPr>
        <p:spPr>
          <a:xfrm>
            <a:off x="0" y="114101"/>
            <a:ext cx="121920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000" b="1">
                <a:solidFill>
                  <a:srgbClr val="1F77B4"/>
                </a:solidFill>
              </a:defRPr>
            </a:lvl1pPr>
          </a:lstStyle>
          <a:p>
            <a:r>
              <a:rPr lang="en-US" sz="44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 annual income is around 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USD40,000</a:t>
            </a:r>
          </a:p>
          <a:p>
            <a:r>
              <a:rPr lang="en-US" b="0" dirty="0"/>
              <a:t>Higher salary, higher purchasing power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1B92160A-B894-407F-833E-9D41C51FF3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2" b="6577"/>
          <a:stretch/>
        </p:blipFill>
        <p:spPr bwMode="auto">
          <a:xfrm>
            <a:off x="2543175" y="1679436"/>
            <a:ext cx="7105650" cy="506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5A58CC-2069-4995-B2F1-D00F3CF0EBA5}"/>
              </a:ext>
            </a:extLst>
          </p:cNvPr>
          <p:cNvCxnSpPr/>
          <p:nvPr/>
        </p:nvCxnSpPr>
        <p:spPr>
          <a:xfrm>
            <a:off x="4415589" y="2141621"/>
            <a:ext cx="0" cy="4307305"/>
          </a:xfrm>
          <a:prstGeom prst="line">
            <a:avLst/>
          </a:prstGeom>
          <a:ln w="38100">
            <a:solidFill>
              <a:srgbClr val="FF7F0E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67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>
            <a:extLst>
              <a:ext uri="{FF2B5EF4-FFF2-40B4-BE49-F238E27FC236}">
                <a16:creationId xmlns:a16="http://schemas.microsoft.com/office/drawing/2014/main" id="{E74C6625-7E5C-470F-BAB8-264E5CC7A2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9"/>
          <a:stretch/>
        </p:blipFill>
        <p:spPr bwMode="auto">
          <a:xfrm>
            <a:off x="2371725" y="2200275"/>
            <a:ext cx="6953250" cy="475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C712E2-82B9-43FA-9B82-21141A810713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More than half of customers are of </a:t>
            </a:r>
            <a:r>
              <a:rPr lang="en-US" sz="4000" b="0" cap="none" spc="0" dirty="0">
                <a:ln w="0"/>
                <a:solidFill>
                  <a:srgbClr val="FF7F0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 to 80 years 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F7A69-F5E2-4E26-8EA5-5EEC0B64689F}"/>
              </a:ext>
            </a:extLst>
          </p:cNvPr>
          <p:cNvSpPr txBox="1"/>
          <p:nvPr/>
        </p:nvSpPr>
        <p:spPr>
          <a:xfrm>
            <a:off x="1" y="85391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suggest to maintain </a:t>
            </a:r>
            <a:r>
              <a:rPr lang="en-US" sz="24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good relationship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with these customers using </a:t>
            </a:r>
            <a:r>
              <a:rPr lang="en-US" sz="24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traditional marketing methods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like phone calls, text messages and emails.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Push trendy promotions for adults of 20 above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5E5BCB-5CA8-4C27-8E3D-9487BAEECD8D}"/>
              </a:ext>
            </a:extLst>
          </p:cNvPr>
          <p:cNvCxnSpPr>
            <a:cxnSpLocks/>
          </p:cNvCxnSpPr>
          <p:nvPr/>
        </p:nvCxnSpPr>
        <p:spPr>
          <a:xfrm>
            <a:off x="5943599" y="4439652"/>
            <a:ext cx="2201779" cy="0"/>
          </a:xfrm>
          <a:prstGeom prst="line">
            <a:avLst/>
          </a:prstGeom>
          <a:ln w="38100">
            <a:solidFill>
              <a:srgbClr val="FF7F0E"/>
            </a:solidFill>
            <a:prstDash val="sys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6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>
            <a:extLst>
              <a:ext uri="{FF2B5EF4-FFF2-40B4-BE49-F238E27FC236}">
                <a16:creationId xmlns:a16="http://schemas.microsoft.com/office/drawing/2014/main" id="{2A15374A-9062-4FA6-85BC-B00950DAC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314" y="1354180"/>
            <a:ext cx="8035371" cy="535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045C54-99FB-441C-9434-4FCF1F373D53}"/>
              </a:ext>
            </a:extLst>
          </p:cNvPr>
          <p:cNvSpPr txBox="1"/>
          <p:nvPr/>
        </p:nvSpPr>
        <p:spPr>
          <a:xfrm>
            <a:off x="0" y="0"/>
            <a:ext cx="12192000" cy="107721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is an </a:t>
            </a:r>
            <a:r>
              <a:rPr lang="en-US" sz="3200" u="sng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n-US" sz="3200" b="0" u="sng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qual amount</a:t>
            </a:r>
            <a:r>
              <a: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potential customers and non-potential customers among both</a:t>
            </a:r>
            <a:r>
              <a:rPr lang="en-US" sz="3200" b="0" cap="none" spc="0" dirty="0">
                <a:ln w="0"/>
                <a:solidFill>
                  <a:srgbClr val="1F77B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male </a:t>
            </a:r>
            <a:r>
              <a: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</a:t>
            </a:r>
            <a:r>
              <a:rPr lang="en-US" sz="3200" b="0" cap="none" spc="0" dirty="0">
                <a:ln w="0"/>
                <a:solidFill>
                  <a:srgbClr val="FF7F0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femal</a:t>
            </a:r>
            <a:r>
              <a:rPr lang="en-US" sz="3200" dirty="0">
                <a:ln w="0"/>
                <a:solidFill>
                  <a:srgbClr val="FF7F0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en-US" sz="3200" b="0" cap="none" spc="0" dirty="0">
              <a:ln w="0"/>
              <a:solidFill>
                <a:srgbClr val="FF7F0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4369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>
            <a:extLst>
              <a:ext uri="{FF2B5EF4-FFF2-40B4-BE49-F238E27FC236}">
                <a16:creationId xmlns:a16="http://schemas.microsoft.com/office/drawing/2014/main" id="{BE1964ED-6776-498B-ABA1-424DCE927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004" y="1593533"/>
            <a:ext cx="7569984" cy="515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4293CE-62F4-4354-9844-F055C728EC66}"/>
              </a:ext>
            </a:extLst>
          </p:cNvPr>
          <p:cNvSpPr txBox="1"/>
          <p:nvPr/>
        </p:nvSpPr>
        <p:spPr>
          <a:xfrm>
            <a:off x="0" y="331649"/>
            <a:ext cx="12192000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000" b="1">
                <a:solidFill>
                  <a:srgbClr val="1F77B4"/>
                </a:solidFill>
              </a:defRPr>
            </a:lvl1pPr>
          </a:lstStyle>
          <a:p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Customers responded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than 6 times </a:t>
            </a: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since last year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3600" b="0" dirty="0"/>
              <a:t>Insight: Great promotional ads</a:t>
            </a:r>
          </a:p>
        </p:txBody>
      </p:sp>
    </p:spTree>
    <p:extLst>
      <p:ext uri="{BB962C8B-B14F-4D97-AF65-F5344CB8AC3E}">
        <p14:creationId xmlns:p14="http://schemas.microsoft.com/office/powerpoint/2010/main" val="3010344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>
            <a:extLst>
              <a:ext uri="{FF2B5EF4-FFF2-40B4-BE49-F238E27FC236}">
                <a16:creationId xmlns:a16="http://schemas.microsoft.com/office/drawing/2014/main" id="{31E94BA2-D158-43B5-96AD-7C9E271EE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341" y="1852840"/>
            <a:ext cx="6979318" cy="502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32D171-EEAE-4E72-BF43-F2AE70CED5F6}"/>
              </a:ext>
            </a:extLst>
          </p:cNvPr>
          <p:cNvSpPr txBox="1"/>
          <p:nvPr/>
        </p:nvSpPr>
        <p:spPr>
          <a:xfrm>
            <a:off x="0" y="283180"/>
            <a:ext cx="12191999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3600" dirty="0"/>
              <a:t>Customers click the ads, however, they are not interested in purchasing the products</a:t>
            </a:r>
          </a:p>
          <a:p>
            <a:r>
              <a:rPr lang="en-US" sz="2400" dirty="0">
                <a:solidFill>
                  <a:srgbClr val="1F77B4"/>
                </a:solidFill>
              </a:rPr>
              <a:t>Suggestion: Update website (UI/UX design) and have variety of payment options during checkout</a:t>
            </a:r>
          </a:p>
        </p:txBody>
      </p:sp>
    </p:spTree>
    <p:extLst>
      <p:ext uri="{BB962C8B-B14F-4D97-AF65-F5344CB8AC3E}">
        <p14:creationId xmlns:p14="http://schemas.microsoft.com/office/powerpoint/2010/main" val="2133957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7BA4B81CFD7F47A0BDCF1CCBA79139" ma:contentTypeVersion="14" ma:contentTypeDescription="Create a new document." ma:contentTypeScope="" ma:versionID="0b8aada791da504b347f93081b35f237">
  <xsd:schema xmlns:xsd="http://www.w3.org/2001/XMLSchema" xmlns:xs="http://www.w3.org/2001/XMLSchema" xmlns:p="http://schemas.microsoft.com/office/2006/metadata/properties" xmlns:ns1="http://schemas.microsoft.com/sharepoint/v3" xmlns:ns2="06f3805b-6bb0-4474-b31b-232bfa6c35c5" xmlns:ns3="a7207868-4c20-40d5-af67-e5a7fc1dbea2" targetNamespace="http://schemas.microsoft.com/office/2006/metadata/properties" ma:root="true" ma:fieldsID="4b91b1eeae74bc15b7f4c5a1e59d6c58" ns1:_="" ns2:_="" ns3:_="">
    <xsd:import namespace="http://schemas.microsoft.com/sharepoint/v3"/>
    <xsd:import namespace="06f3805b-6bb0-4474-b31b-232bfa6c35c5"/>
    <xsd:import namespace="a7207868-4c20-40d5-af67-e5a7fc1dbe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f3805b-6bb0-4474-b31b-232bfa6c35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207868-4c20-40d5-af67-e5a7fc1dbea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7F6371E-C360-43BC-94C4-52DE3EB0C11E}"/>
</file>

<file path=customXml/itemProps2.xml><?xml version="1.0" encoding="utf-8"?>
<ds:datastoreItem xmlns:ds="http://schemas.openxmlformats.org/officeDocument/2006/customXml" ds:itemID="{1F8E00E1-7A36-42DF-A898-AB029D5E46DE}"/>
</file>

<file path=customXml/itemProps3.xml><?xml version="1.0" encoding="utf-8"?>
<ds:datastoreItem xmlns:ds="http://schemas.openxmlformats.org/officeDocument/2006/customXml" ds:itemID="{75D6D712-1FC3-476C-963A-D17803AA1B65}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319</TotalTime>
  <Words>536</Words>
  <Application>Microsoft Office PowerPoint</Application>
  <PresentationFormat>Widescreen</PresentationFormat>
  <Paragraphs>54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Tahoma</vt:lpstr>
      <vt:lpstr>Tw Cen MT</vt:lpstr>
      <vt:lpstr>Tw Cen MT Condensed</vt:lpstr>
      <vt:lpstr>Wingdings 3</vt:lpstr>
      <vt:lpstr>Integral</vt:lpstr>
      <vt:lpstr>customer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Puteri Maisarah Haziqah Haris Fadzilah</dc:creator>
  <cp:lastModifiedBy>MUHAMAD AIMAN RAZIQ BIN ABD RAZAK</cp:lastModifiedBy>
  <cp:revision>12</cp:revision>
  <dcterms:created xsi:type="dcterms:W3CDTF">2021-12-09T04:50:43Z</dcterms:created>
  <dcterms:modified xsi:type="dcterms:W3CDTF">2022-01-11T07:35:38Z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0x010100667BA4B81CFD7F47A0BDCF1CCBA79139</vt:lpwstr>
  </property>
</Properties>
</file>