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lay"/>
      <p:regular r:id="rId19"/>
      <p:bold r:id="rId20"/>
    </p:embeddedFont>
    <p:embeddedFont>
      <p:font typeface="Helvetica Neue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ivgAuB1USCOKJAZVrL2eaBEGqN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22" Type="http://schemas.openxmlformats.org/officeDocument/2006/relationships/font" Target="fonts/HelveticaNeue-bold.fntdata"/><Relationship Id="rId21" Type="http://schemas.openxmlformats.org/officeDocument/2006/relationships/font" Target="fonts/HelveticaNeue-regular.fntdata"/><Relationship Id="rId24" Type="http://schemas.openxmlformats.org/officeDocument/2006/relationships/font" Target="fonts/HelveticaNeue-boldItalic.fntdata"/><Relationship Id="rId23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Play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varianteffect.org/veps" TargetMode="External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8.png"/><Relationship Id="rId8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hyperlink" Target="http://cravat.us/CRAVA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"/>
          <p:cNvSpPr txBox="1"/>
          <p:nvPr/>
        </p:nvSpPr>
        <p:spPr>
          <a:xfrm>
            <a:off x="2577951" y="2644050"/>
            <a:ext cx="2002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Clinvar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/>
        </p:nvSpPr>
        <p:spPr>
          <a:xfrm>
            <a:off x="283773" y="189175"/>
            <a:ext cx="7166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the predictors &amp; obtain binary predictions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3"/>
          <p:cNvSpPr txBox="1"/>
          <p:nvPr/>
        </p:nvSpPr>
        <p:spPr>
          <a:xfrm>
            <a:off x="546525" y="725225"/>
            <a:ext cx="11523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problems: predictors have different formats, each case handled separately or by grouping them in similar functions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</a:t>
            </a:r>
            <a:r>
              <a:rPr b="1" i="1" lang="en-ES" sz="1600">
                <a:solidFill>
                  <a:schemeClr val="dk1"/>
                </a:solidFill>
              </a:rPr>
              <a:t>VEP.py</a:t>
            </a: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see the functions if you want to explore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Thresholds source: check the </a:t>
            </a:r>
            <a:r>
              <a:rPr b="1" i="1" lang="en-ES" sz="1600">
                <a:solidFill>
                  <a:schemeClr val="dk1"/>
                </a:solidFill>
              </a:rPr>
              <a:t>Thresholds_log.xlxs</a:t>
            </a:r>
            <a:r>
              <a:rPr i="1"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and the related links like </a:t>
            </a:r>
            <a:r>
              <a:rPr b="0" i="0" lang="en-ES" sz="16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https://www.varianteffect.org/veps</a:t>
            </a:r>
            <a:r>
              <a:rPr b="0" i="0" lang="en-ES" sz="16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175" name="Google Shape;175;p13"/>
          <p:cNvPicPr preferRelativeResize="0"/>
          <p:nvPr/>
        </p:nvPicPr>
        <p:blipFill rotWithShape="1">
          <a:blip r:embed="rId4">
            <a:alphaModFix/>
          </a:blip>
          <a:srcRect b="8977" l="15584" r="20976" t="13988"/>
          <a:stretch/>
        </p:blipFill>
        <p:spPr>
          <a:xfrm>
            <a:off x="546537" y="2424516"/>
            <a:ext cx="2538996" cy="31645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alculator&#10;&#10;Description automatically generated" id="176" name="Google Shape;176;p13"/>
          <p:cNvPicPr preferRelativeResize="0"/>
          <p:nvPr/>
        </p:nvPicPr>
        <p:blipFill rotWithShape="1">
          <a:blip r:embed="rId5">
            <a:alphaModFix/>
          </a:blip>
          <a:srcRect b="13684" l="35697" r="34474" t="14824"/>
          <a:stretch/>
        </p:blipFill>
        <p:spPr>
          <a:xfrm>
            <a:off x="3834021" y="2424516"/>
            <a:ext cx="692335" cy="359714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Description automatically generated" id="177" name="Google Shape;177;p13"/>
          <p:cNvPicPr preferRelativeResize="0"/>
          <p:nvPr/>
        </p:nvPicPr>
        <p:blipFill rotWithShape="1">
          <a:blip r:embed="rId6">
            <a:alphaModFix/>
          </a:blip>
          <a:srcRect b="0" l="13333" r="18046" t="13900"/>
          <a:stretch/>
        </p:blipFill>
        <p:spPr>
          <a:xfrm>
            <a:off x="5164586" y="2424516"/>
            <a:ext cx="3758147" cy="3597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screen&#10;&#10;AI-generated content may be incorrect."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780" y="810732"/>
            <a:ext cx="5605844" cy="592711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4"/>
          <p:cNvSpPr txBox="1"/>
          <p:nvPr/>
        </p:nvSpPr>
        <p:spPr>
          <a:xfrm>
            <a:off x="126125" y="103675"/>
            <a:ext cx="609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Parse the predictors &amp; obtain binary predictions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4"/>
          <p:cNvSpPr txBox="1"/>
          <p:nvPr/>
        </p:nvSpPr>
        <p:spPr>
          <a:xfrm>
            <a:off x="126125" y="472975"/>
            <a:ext cx="505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prints of column names used &amp; created</a:t>
            </a:r>
            <a:endParaRPr/>
          </a:p>
        </p:txBody>
      </p:sp>
      <p:sp>
        <p:nvSpPr>
          <p:cNvPr id="185" name="Google Shape;185;p14"/>
          <p:cNvSpPr txBox="1"/>
          <p:nvPr/>
        </p:nvSpPr>
        <p:spPr>
          <a:xfrm>
            <a:off x="5966050" y="272525"/>
            <a:ext cx="573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with the original clinvar file based on some common columns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5966049" y="1109564"/>
            <a:ext cx="5731967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Again, some variants will be lost bcs the same chr, ref allele, alt allele do not correspond to same amino acid variant in the output file of VEP, so I did an inner merge this time</a:t>
            </a:r>
            <a:endParaRPr/>
          </a:p>
        </p:txBody>
      </p:sp>
      <p:pic>
        <p:nvPicPr>
          <p:cNvPr descr="A white box with black text&#10;&#10;AI-generated content may be incorrect." id="187" name="Google Shape;18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7279" y="2154924"/>
            <a:ext cx="5999045" cy="10202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14"/>
          <p:cNvCxnSpPr/>
          <p:nvPr/>
        </p:nvCxnSpPr>
        <p:spPr>
          <a:xfrm rot="10800000">
            <a:off x="5927836" y="0"/>
            <a:ext cx="0" cy="685800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/>
        </p:nvSpPr>
        <p:spPr>
          <a:xfrm>
            <a:off x="273275" y="204950"/>
            <a:ext cx="11774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for taking canonical only (bcs all our features are calculated for the canonical sequence &amp; structure)</a:t>
            </a:r>
            <a:endParaRPr/>
          </a:p>
        </p:txBody>
      </p:sp>
      <p:pic>
        <p:nvPicPr>
          <p:cNvPr descr="A screenshot of a computer&#10;&#10;Description automatically generated" id="194" name="Google Shape;1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769" y="1355834"/>
            <a:ext cx="2677272" cy="5382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5"/>
          <p:cNvSpPr txBox="1"/>
          <p:nvPr/>
        </p:nvSpPr>
        <p:spPr>
          <a:xfrm>
            <a:off x="273269" y="748712"/>
            <a:ext cx="496088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Originally, Clinvar does not include a straightforward info related to uniprot / canonical information</a:t>
            </a:r>
            <a:endParaRPr/>
          </a:p>
        </p:txBody>
      </p:sp>
      <p:pic>
        <p:nvPicPr>
          <p:cNvPr id="196" name="Google Shape;196;p15"/>
          <p:cNvPicPr preferRelativeResize="0"/>
          <p:nvPr/>
        </p:nvPicPr>
        <p:blipFill rotWithShape="1">
          <a:blip r:embed="rId4">
            <a:alphaModFix/>
          </a:blip>
          <a:srcRect b="0" l="0" r="4700" t="0"/>
          <a:stretch/>
        </p:blipFill>
        <p:spPr>
          <a:xfrm>
            <a:off x="5377291" y="1192443"/>
            <a:ext cx="6541440" cy="2669787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/>
        </p:nvSpPr>
        <p:spPr>
          <a:xfrm>
            <a:off x="5388200" y="871825"/>
            <a:ext cx="692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we have these three columns coming from VEP tool after merging</a:t>
            </a:r>
            <a:endParaRPr/>
          </a:p>
        </p:txBody>
      </p:sp>
      <p:pic>
        <p:nvPicPr>
          <p:cNvPr descr="A screenshot of a computer&#10;&#10;AI-generated content may be incorrect." id="198" name="Google Shape;19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0817" y="3911771"/>
            <a:ext cx="7211484" cy="287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/>
        </p:nvSpPr>
        <p:spPr>
          <a:xfrm>
            <a:off x="231225" y="3269775"/>
            <a:ext cx="6255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pipeline: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Identifies and filters for canonical proteins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Standardizes UniProt IDs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Filters for majority  of “Feature” column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Harmonizes any remaining UniProt discrepancies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detailed statistics at each step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Performs final validation to ensure unique genes match unique UniProt IDs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final result should give you a clean dataset where: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canonical proteins are included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gene has consistent features</a:t>
            </a:r>
            <a:endParaRPr/>
          </a:p>
          <a:p>
            <a:pPr indent="-95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•"/>
            </a:pPr>
            <a:r>
              <a:rPr lang="en-ES" sz="1500"/>
              <a:t> </a:t>
            </a:r>
            <a:r>
              <a:rPr b="0" i="0" lang="en-ES" sz="15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gene maps to exactly one UniProt ID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AI-generated content may be incorrect." id="204" name="Google Shape;2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96" y="399393"/>
            <a:ext cx="6197600" cy="2717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205" name="Google Shape;20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1989" y="687565"/>
            <a:ext cx="4992082" cy="4859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"/>
          <p:cNvSpPr txBox="1"/>
          <p:nvPr/>
        </p:nvSpPr>
        <p:spPr>
          <a:xfrm>
            <a:off x="283149" y="418650"/>
            <a:ext cx="1904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3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ClinVar</a:t>
            </a:r>
            <a:endParaRPr/>
          </a:p>
        </p:txBody>
      </p:sp>
      <p:sp>
        <p:nvSpPr>
          <p:cNvPr id="211" name="Google Shape;211;p18"/>
          <p:cNvSpPr txBox="1"/>
          <p:nvPr/>
        </p:nvSpPr>
        <p:spPr>
          <a:xfrm>
            <a:off x="463075" y="3848550"/>
            <a:ext cx="5148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cleaning &amp; documenting DONE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Obtaining all predictions &amp; cleaning DONE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Filtering out isoforms DONE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1099450" y="1669050"/>
            <a:ext cx="3359400" cy="1477500"/>
          </a:xfrm>
          <a:prstGeom prst="rect">
            <a:avLst/>
          </a:prstGeom>
          <a:solidFill>
            <a:srgbClr val="D8F2C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1860 unique genes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38,264 variants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27,109  Benign</a:t>
            </a:r>
            <a:endParaRPr/>
          </a:p>
          <a:p>
            <a:pPr indent="-285750" lvl="2" marL="12001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11,155 Pathogenic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1016769" y="1274400"/>
            <a:ext cx="293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DATASET</a:t>
            </a:r>
            <a:endParaRPr/>
          </a:p>
        </p:txBody>
      </p:sp>
      <p:pic>
        <p:nvPicPr>
          <p:cNvPr descr="A screenshot of a table&#10;&#10;AI-generated content may be incorrect." id="214" name="Google Shape;214;p18"/>
          <p:cNvPicPr preferRelativeResize="0"/>
          <p:nvPr/>
        </p:nvPicPr>
        <p:blipFill rotWithShape="1">
          <a:blip r:embed="rId3">
            <a:alphaModFix/>
          </a:blip>
          <a:srcRect b="47500" l="0" r="0" t="0"/>
          <a:stretch/>
        </p:blipFill>
        <p:spPr>
          <a:xfrm>
            <a:off x="5451247" y="68196"/>
            <a:ext cx="3236527" cy="67216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3323" y="79771"/>
            <a:ext cx="3073400" cy="64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/>
          <p:nvPr/>
        </p:nvSpPr>
        <p:spPr>
          <a:xfrm>
            <a:off x="1062000" y="202475"/>
            <a:ext cx="10288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Variants from Clinvar were downloaded from its FTP site in 02.09.2024 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0" name="Google Shape;90;p5"/>
          <p:cNvGrpSpPr/>
          <p:nvPr/>
        </p:nvGrpSpPr>
        <p:grpSpPr>
          <a:xfrm>
            <a:off x="1544090" y="815627"/>
            <a:ext cx="8431256" cy="5839890"/>
            <a:chOff x="1472339" y="799820"/>
            <a:chExt cx="8431256" cy="5839890"/>
          </a:xfrm>
        </p:grpSpPr>
        <p:pic>
          <p:nvPicPr>
            <p:cNvPr descr="A screenshot of a computer&#10;&#10;Description automatically generated" id="91" name="Google Shape;91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15846" y="799820"/>
              <a:ext cx="8287749" cy="58398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5"/>
            <p:cNvSpPr/>
            <p:nvPr/>
          </p:nvSpPr>
          <p:spPr>
            <a:xfrm>
              <a:off x="1615846" y="1797803"/>
              <a:ext cx="8287749" cy="3952068"/>
            </a:xfrm>
            <a:prstGeom prst="rect">
              <a:avLst/>
            </a:prstGeom>
            <a:solidFill>
              <a:schemeClr val="lt1">
                <a:alpha val="5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615845" y="5962070"/>
              <a:ext cx="8287749" cy="604972"/>
            </a:xfrm>
            <a:prstGeom prst="rect">
              <a:avLst/>
            </a:prstGeom>
            <a:solidFill>
              <a:schemeClr val="lt1">
                <a:alpha val="52941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472339" y="5641383"/>
              <a:ext cx="8431255" cy="416798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number of patients with a number of numbers&#10;&#10;Description automatically generated with medium confidence" id="99" name="Google Shape;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166" y="1234216"/>
            <a:ext cx="11337667" cy="4982692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 txBox="1"/>
          <p:nvPr/>
        </p:nvSpPr>
        <p:spPr>
          <a:xfrm>
            <a:off x="3645252" y="284200"/>
            <a:ext cx="50238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1, Pejaver et al. 2022</a:t>
            </a:r>
            <a:endParaRPr/>
          </a:p>
        </p:txBody>
      </p:sp>
      <p:sp>
        <p:nvSpPr>
          <p:cNvPr id="101" name="Google Shape;101;p6"/>
          <p:cNvSpPr/>
          <p:nvPr/>
        </p:nvSpPr>
        <p:spPr>
          <a:xfrm>
            <a:off x="360062" y="1112108"/>
            <a:ext cx="691978" cy="69197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353875" y="689800"/>
            <a:ext cx="10929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Pejaver et al. 2022 study filters: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missense variants with an allele frequency (AF) below 0.01 in the Genome Aggregation Database (gnomAD v.2.1) were first retained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Genes with at least one pathogenic variant of any type in ClinVar were first retained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each variant, the gnomAD exomes global AF was used. When this was unavailable, the gnomAD genomes global AF was used.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VUSs, variants with a zero-star review status, i.e., without any detailed review information, and those with </a:t>
            </a:r>
            <a:r>
              <a:rPr lang="en-ES" sz="2000">
                <a:solidFill>
                  <a:schemeClr val="dk1"/>
                </a:solidFill>
              </a:rPr>
              <a:t>conflicting</a:t>
            </a:r>
            <a:r>
              <a:rPr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classifications were excluded.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Additional filter for our study: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E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submissions from 2021 to 2024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 code&#10;&#10;AI-generated content may be incorrect." id="111" name="Google Shape;111;p8"/>
          <p:cNvPicPr preferRelativeResize="0"/>
          <p:nvPr/>
        </p:nvPicPr>
        <p:blipFill rotWithShape="1">
          <a:blip r:embed="rId3">
            <a:alphaModFix/>
          </a:blip>
          <a:srcRect b="0" l="0" r="0" t="808"/>
          <a:stretch/>
        </p:blipFill>
        <p:spPr>
          <a:xfrm>
            <a:off x="188912" y="147144"/>
            <a:ext cx="8828963" cy="225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8"/>
          <p:cNvCxnSpPr/>
          <p:nvPr/>
        </p:nvCxnSpPr>
        <p:spPr>
          <a:xfrm>
            <a:off x="0" y="2591224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omputer program&#10;&#10;AI-generated content may be incorrect." id="113" name="Google Shape;11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912" y="3276214"/>
            <a:ext cx="8481848" cy="297014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188899" y="2937650"/>
            <a:ext cx="801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Filter: Remove if there is no “missense variant” information (NaNs, Ter, 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500" y="354505"/>
            <a:ext cx="4307052" cy="310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5021" y="824843"/>
            <a:ext cx="7772400" cy="4160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5021" y="1905657"/>
            <a:ext cx="7772400" cy="3166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22" name="Google Shape;12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5660" y="2222310"/>
            <a:ext cx="4817264" cy="45570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 code&#10;&#10;AI-generated content may be incorrect." id="123" name="Google Shape;12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57934" y="2360287"/>
            <a:ext cx="5809156" cy="12075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a computer&#10;&#10;AI-generated content may be incorrect." id="124" name="Google Shape;12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457934" y="4687236"/>
            <a:ext cx="6061839" cy="1096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9"/>
          <p:cNvSpPr txBox="1"/>
          <p:nvPr/>
        </p:nvSpPr>
        <p:spPr>
          <a:xfrm>
            <a:off x="5457924" y="4281425"/>
            <a:ext cx="487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Filter: Remove if there is no Chromosome info</a:t>
            </a:r>
            <a:endParaRPr/>
          </a:p>
        </p:txBody>
      </p:sp>
      <p:cxnSp>
        <p:nvCxnSpPr>
          <p:cNvPr id="126" name="Google Shape;126;p9"/>
          <p:cNvCxnSpPr/>
          <p:nvPr/>
        </p:nvCxnSpPr>
        <p:spPr>
          <a:xfrm>
            <a:off x="0" y="166326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" name="Google Shape;127;p9"/>
          <p:cNvCxnSpPr/>
          <p:nvPr/>
        </p:nvCxnSpPr>
        <p:spPr>
          <a:xfrm>
            <a:off x="5355021" y="4123759"/>
            <a:ext cx="6836979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9"/>
          <p:cNvCxnSpPr/>
          <p:nvPr/>
        </p:nvCxnSpPr>
        <p:spPr>
          <a:xfrm rot="10800000">
            <a:off x="5355021" y="2576586"/>
            <a:ext cx="0" cy="4076462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AI-generated content may be incorrect." id="133" name="Google Shape;133;p10"/>
          <p:cNvPicPr preferRelativeResize="0"/>
          <p:nvPr/>
        </p:nvPicPr>
        <p:blipFill rotWithShape="1">
          <a:blip r:embed="rId3">
            <a:alphaModFix/>
          </a:blip>
          <a:srcRect b="24405" l="0" r="0" t="0"/>
          <a:stretch/>
        </p:blipFill>
        <p:spPr>
          <a:xfrm>
            <a:off x="153057" y="46531"/>
            <a:ext cx="7772401" cy="1754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0"/>
          <p:cNvSpPr txBox="1"/>
          <p:nvPr/>
        </p:nvSpPr>
        <p:spPr>
          <a:xfrm>
            <a:off x="0" y="2687256"/>
            <a:ext cx="119548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Filter: Several variants have the same value in “AlleleID” column. The only difference is the Assembly. Drop duplicates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AI-generated content may be incorrect." id="135" name="Google Shape;13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118" y="1825776"/>
            <a:ext cx="4816570" cy="744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118" y="2995236"/>
            <a:ext cx="8559406" cy="9588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0"/>
          <p:cNvSpPr txBox="1"/>
          <p:nvPr/>
        </p:nvSpPr>
        <p:spPr>
          <a:xfrm>
            <a:off x="101118" y="4125977"/>
            <a:ext cx="1037021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i="0" lang="en-ES" sz="1600" u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eparate them before using with VEP (for retrieving gnomAD info). Coordinates info should not be mixed</a:t>
            </a:r>
            <a:endParaRPr b="0" i="0" sz="1600" u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0"/>
          <p:cNvSpPr txBox="1"/>
          <p:nvPr/>
        </p:nvSpPr>
        <p:spPr>
          <a:xfrm>
            <a:off x="332125" y="4694550"/>
            <a:ext cx="281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file_grch38.vcf, file_grch37.vcf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0"/>
          <p:cNvSpPr txBox="1"/>
          <p:nvPr/>
        </p:nvSpPr>
        <p:spPr>
          <a:xfrm>
            <a:off x="153047" y="4447650"/>
            <a:ext cx="253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Prepare input file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3084951" y="4447650"/>
            <a:ext cx="383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run VEP to retrieve gnomAD info </a:t>
            </a:r>
            <a:endParaRPr/>
          </a:p>
        </p:txBody>
      </p:sp>
      <p:sp>
        <p:nvSpPr>
          <p:cNvPr id="141" name="Google Shape;141;p10"/>
          <p:cNvSpPr txBox="1"/>
          <p:nvPr/>
        </p:nvSpPr>
        <p:spPr>
          <a:xfrm>
            <a:off x="7316324" y="4445150"/>
            <a:ext cx="447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merge the output with the original file </a:t>
            </a:r>
            <a:endParaRPr/>
          </a:p>
        </p:txBody>
      </p:sp>
      <p:cxnSp>
        <p:nvCxnSpPr>
          <p:cNvPr id="142" name="Google Shape;142;p10"/>
          <p:cNvCxnSpPr/>
          <p:nvPr/>
        </p:nvCxnSpPr>
        <p:spPr>
          <a:xfrm>
            <a:off x="0" y="264717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10"/>
          <p:cNvCxnSpPr/>
          <p:nvPr/>
        </p:nvCxnSpPr>
        <p:spPr>
          <a:xfrm>
            <a:off x="27348" y="404898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screenshot of a computer code&#10;&#10;AI-generated content may be incorrect." id="144" name="Google Shape;14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3765" y="5310188"/>
            <a:ext cx="8758074" cy="15449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0"/>
          <p:cNvCxnSpPr/>
          <p:nvPr/>
        </p:nvCxnSpPr>
        <p:spPr>
          <a:xfrm>
            <a:off x="18064" y="5031836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6" name="Google Shape;146;p10"/>
          <p:cNvSpPr txBox="1"/>
          <p:nvPr/>
        </p:nvSpPr>
        <p:spPr>
          <a:xfrm>
            <a:off x="115393" y="5063045"/>
            <a:ext cx="267682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Filter: gnomAD frequency</a:t>
            </a:r>
            <a:endParaRPr b="0" i="0" sz="1600" u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creenshot of a computer&#10;&#10;AI-generated content may be incorrect." id="151" name="Google Shape;15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149" y="138824"/>
            <a:ext cx="7398679" cy="37040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" name="Google Shape;152;p11"/>
          <p:cNvCxnSpPr/>
          <p:nvPr/>
        </p:nvCxnSpPr>
        <p:spPr>
          <a:xfrm>
            <a:off x="0" y="391774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11"/>
          <p:cNvSpPr txBox="1"/>
          <p:nvPr/>
        </p:nvSpPr>
        <p:spPr>
          <a:xfrm>
            <a:off x="184150" y="4031428"/>
            <a:ext cx="1097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# To do: we need to filter for canonicals only. But, we will do it after getting the in silico tool predictions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/>
        </p:nvSpPr>
        <p:spPr>
          <a:xfrm>
            <a:off x="189186" y="283780"/>
            <a:ext cx="8563113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Predictor: VEST4 (we run it using the tool’s page because it is not inside the VEP’s tools list)</a:t>
            </a:r>
            <a:endParaRPr/>
          </a:p>
        </p:txBody>
      </p:sp>
      <p:sp>
        <p:nvSpPr>
          <p:cNvPr id="159" name="Google Shape;159;p12"/>
          <p:cNvSpPr txBox="1"/>
          <p:nvPr/>
        </p:nvSpPr>
        <p:spPr>
          <a:xfrm>
            <a:off x="294001" y="1310275"/>
            <a:ext cx="2613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VCF file prepare </a:t>
            </a:r>
            <a:endParaRPr/>
          </a:p>
        </p:txBody>
      </p:sp>
      <p:sp>
        <p:nvSpPr>
          <p:cNvPr id="160" name="Google Shape;160;p12"/>
          <p:cNvSpPr txBox="1"/>
          <p:nvPr/>
        </p:nvSpPr>
        <p:spPr>
          <a:xfrm>
            <a:off x="2611525" y="1310275"/>
            <a:ext cx="1847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Run VEST4 </a:t>
            </a:r>
            <a:endParaRPr/>
          </a:p>
        </p:txBody>
      </p:sp>
      <p:sp>
        <p:nvSpPr>
          <p:cNvPr id="161" name="Google Shape;161;p12"/>
          <p:cNvSpPr txBox="1"/>
          <p:nvPr/>
        </p:nvSpPr>
        <p:spPr>
          <a:xfrm>
            <a:off x="4529677" y="1299775"/>
            <a:ext cx="583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Parse the output to merge with the original file</a:t>
            </a:r>
            <a:endParaRPr/>
          </a:p>
        </p:txBody>
      </p:sp>
      <p:cxnSp>
        <p:nvCxnSpPr>
          <p:cNvPr id="162" name="Google Shape;162;p12"/>
          <p:cNvCxnSpPr/>
          <p:nvPr/>
        </p:nvCxnSpPr>
        <p:spPr>
          <a:xfrm>
            <a:off x="0" y="2937962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AEAEA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p12"/>
          <p:cNvSpPr txBox="1"/>
          <p:nvPr/>
        </p:nvSpPr>
        <p:spPr>
          <a:xfrm>
            <a:off x="293996" y="1897954"/>
            <a:ext cx="11750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problems that need to be filtered: </a:t>
            </a:r>
            <a:r>
              <a:rPr lang="en-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input file might result in different variants, in this case we eliminate them, bcs we prioritize whatever coordinates &amp; variants we have in the clinvar 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104809" y="3332955"/>
            <a:ext cx="285398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Predictors: VEP output parse</a:t>
            </a:r>
            <a:endParaRPr/>
          </a:p>
        </p:txBody>
      </p:sp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808" y="3696795"/>
            <a:ext cx="9186097" cy="72440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2"/>
          <p:cNvSpPr txBox="1"/>
          <p:nvPr/>
        </p:nvSpPr>
        <p:spPr>
          <a:xfrm>
            <a:off x="149201" y="4707025"/>
            <a:ext cx="11056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problems: </a:t>
            </a: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input might not be parsed. In that case we either eliminate them or we run the tool again?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Perhaps the web-based version is more problematic than command-line version?</a:t>
            </a:r>
            <a:endParaRPr/>
          </a:p>
        </p:txBody>
      </p:sp>
      <p:sp>
        <p:nvSpPr>
          <p:cNvPr id="167" name="Google Shape;167;p12"/>
          <p:cNvSpPr txBox="1"/>
          <p:nvPr/>
        </p:nvSpPr>
        <p:spPr>
          <a:xfrm>
            <a:off x="8752299" y="258966"/>
            <a:ext cx="28271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ES" sz="1800" u="sng">
                <a:solidFill>
                  <a:srgbClr val="296EAA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http://cravat.us/CRAVAT/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"/>
          <p:cNvSpPr txBox="1"/>
          <p:nvPr/>
        </p:nvSpPr>
        <p:spPr>
          <a:xfrm>
            <a:off x="8523595" y="605532"/>
            <a:ext cx="352096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ES"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Note: the CRAVAT/VEST4 tool works well if you create an account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2025-01-22T11:50:46Z</dcterms:created>
  <dc:creator>Selen Özkan</dc:creator>
</cp:coreProperties>
</file>