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1e364f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41e364fc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1e364fc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41e364fc8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1e364fc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41e364fc8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e364fc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41e364fc8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1e364fc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41e364fc8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1e364fc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41e364fc8e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1e364fc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41e364fc8e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1e364fc8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41e364fc8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s://ftp.uniprot.org/pub/databases/uniprot/previous_releases/release-2021_02/knowledgebase/" TargetMode="External"/><Relationship Id="rId6" Type="http://schemas.openxmlformats.org/officeDocument/2006/relationships/hyperlink" Target="https://ftp.uniprot.org/pub/databases/uniprot/current_release/knowledgebase/variant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ravat.us/CRAVAT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33463" y="1983038"/>
            <a:ext cx="1809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Hum</a:t>
            </a:r>
            <a:r>
              <a:rPr b="1" lang="en" sz="1900">
                <a:solidFill>
                  <a:schemeClr val="dk1"/>
                </a:solidFill>
              </a:rPr>
              <a:t>s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avar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38000" y="293475"/>
            <a:ext cx="1993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HumSavar</a:t>
            </a:r>
            <a:endParaRPr sz="1100"/>
          </a:p>
        </p:txBody>
      </p:sp>
      <p:pic>
        <p:nvPicPr>
          <p:cNvPr descr="A screenshot of a computer&#10;&#10;Description automatically generated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1215" t="0"/>
          <a:stretch/>
        </p:blipFill>
        <p:spPr>
          <a:xfrm>
            <a:off x="2913932" y="344743"/>
            <a:ext cx="5410201" cy="1743075"/>
          </a:xfrm>
          <a:prstGeom prst="rect">
            <a:avLst/>
          </a:prstGeom>
          <a:noFill/>
          <a:ln cap="flat" cmpd="sng" w="9525">
            <a:solidFill>
              <a:srgbClr val="3A3A3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omputer&#10;&#10;Description automatically generated"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3932" y="2771028"/>
            <a:ext cx="5410200" cy="1714500"/>
          </a:xfrm>
          <a:prstGeom prst="rect">
            <a:avLst/>
          </a:prstGeom>
          <a:noFill/>
          <a:ln cap="flat" cmpd="sng" w="9525">
            <a:solidFill>
              <a:srgbClr val="3A3A3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4"/>
          <p:cNvSpPr/>
          <p:nvPr/>
        </p:nvSpPr>
        <p:spPr>
          <a:xfrm>
            <a:off x="2913932" y="1610594"/>
            <a:ext cx="2382600" cy="349200"/>
          </a:xfrm>
          <a:prstGeom prst="roundRect">
            <a:avLst>
              <a:gd fmla="val 16667" name="adj"/>
            </a:avLst>
          </a:prstGeom>
          <a:solidFill>
            <a:srgbClr val="FF0000">
              <a:alpha val="10590"/>
            </a:srgbClr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913932" y="4007774"/>
            <a:ext cx="2382600" cy="349200"/>
          </a:xfrm>
          <a:prstGeom prst="roundRect">
            <a:avLst>
              <a:gd fmla="val 16667" name="adj"/>
            </a:avLst>
          </a:prstGeom>
          <a:solidFill>
            <a:srgbClr val="FF0000">
              <a:alpha val="10590"/>
            </a:srgbClr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49979" y="1610588"/>
            <a:ext cx="131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data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1949980" y="4043925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 data</a:t>
            </a:r>
            <a:endParaRPr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2772663" y="4658027"/>
            <a:ext cx="5913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https://ftp.uniprot.org/pub/databases/uniprot/previous_releases/release-2021_02/knowledgebase/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43528" y="4634943"/>
            <a:ext cx="140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endParaRPr sz="1100"/>
          </a:p>
        </p:txBody>
      </p:sp>
      <p:sp>
        <p:nvSpPr>
          <p:cNvPr id="68" name="Google Shape;68;p14"/>
          <p:cNvSpPr txBox="1"/>
          <p:nvPr/>
        </p:nvSpPr>
        <p:spPr>
          <a:xfrm>
            <a:off x="1512903" y="2124840"/>
            <a:ext cx="140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endParaRPr sz="1100"/>
          </a:p>
        </p:txBody>
      </p:sp>
      <p:sp>
        <p:nvSpPr>
          <p:cNvPr id="69" name="Google Shape;69;p14"/>
          <p:cNvSpPr txBox="1"/>
          <p:nvPr/>
        </p:nvSpPr>
        <p:spPr>
          <a:xfrm>
            <a:off x="2830468" y="2141640"/>
            <a:ext cx="5262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https://ftp.uniprot.org/pub/databases/uniprot/current_release/knowledgebase/variants/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program&#10;&#10;AI-generated content may be incorrect.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36" y="819971"/>
            <a:ext cx="6804025" cy="19725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73419" y="299550"/>
            <a:ext cx="892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the files do not include any Date information. So many of the variants in 2021 are already included in 2024.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here is keep the dataset with the latest information</a:t>
            </a:r>
            <a:endParaRPr sz="1100"/>
          </a:p>
        </p:txBody>
      </p:sp>
      <p:cxnSp>
        <p:nvCxnSpPr>
          <p:cNvPr id="77" name="Google Shape;77;p15"/>
          <p:cNvCxnSpPr/>
          <p:nvPr/>
        </p:nvCxnSpPr>
        <p:spPr>
          <a:xfrm>
            <a:off x="0" y="297839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omputer&#10;&#10;AI-generated content may be incorrect."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835" y="3392162"/>
            <a:ext cx="7801882" cy="12746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46338" y="3046781"/>
            <a:ext cx="2051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Filter: Remove VUS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code&#10;&#10;AI-generated content may be incorrect.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02" y="639983"/>
            <a:ext cx="6038092" cy="310303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10363" y="212831"/>
            <a:ext cx="696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more information to this dataset by retrieving .json files from Uniprot</a:t>
            </a:r>
            <a:endParaRPr sz="1100"/>
          </a:p>
        </p:txBody>
      </p:sp>
      <p:pic>
        <p:nvPicPr>
          <p:cNvPr descr="A screenshot of a computer&#10;&#10;AI-generated content may be incorrect.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466" y="2324909"/>
            <a:ext cx="5865537" cy="269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41889" y="212835"/>
            <a:ext cx="6422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Predictor: VEST4 (we run it using the tool’s page because it is not inside the VEP’s tools list)</a:t>
            </a:r>
            <a:endParaRPr sz="1100"/>
          </a:p>
        </p:txBody>
      </p:sp>
      <p:sp>
        <p:nvSpPr>
          <p:cNvPr id="92" name="Google Shape;92;p17"/>
          <p:cNvSpPr txBox="1"/>
          <p:nvPr/>
        </p:nvSpPr>
        <p:spPr>
          <a:xfrm>
            <a:off x="141880" y="614850"/>
            <a:ext cx="1793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Prepare input file</a:t>
            </a:r>
            <a:endParaRPr sz="1100"/>
          </a:p>
        </p:txBody>
      </p:sp>
      <p:sp>
        <p:nvSpPr>
          <p:cNvPr id="93" name="Google Shape;93;p17"/>
          <p:cNvSpPr txBox="1"/>
          <p:nvPr/>
        </p:nvSpPr>
        <p:spPr>
          <a:xfrm>
            <a:off x="1880045" y="614850"/>
            <a:ext cx="133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Run VEST4 </a:t>
            </a:r>
            <a:endParaRPr sz="1100"/>
          </a:p>
        </p:txBody>
      </p:sp>
      <p:sp>
        <p:nvSpPr>
          <p:cNvPr id="94" name="Google Shape;94;p17"/>
          <p:cNvSpPr txBox="1"/>
          <p:nvPr/>
        </p:nvSpPr>
        <p:spPr>
          <a:xfrm>
            <a:off x="3318637" y="606975"/>
            <a:ext cx="4305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Parse the output to merge with the original file</a:t>
            </a:r>
            <a:endParaRPr sz="1100"/>
          </a:p>
        </p:txBody>
      </p:sp>
      <p:cxnSp>
        <p:nvCxnSpPr>
          <p:cNvPr id="95" name="Google Shape;95;p17"/>
          <p:cNvCxnSpPr/>
          <p:nvPr/>
        </p:nvCxnSpPr>
        <p:spPr>
          <a:xfrm>
            <a:off x="0" y="166487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141878" y="2003550"/>
            <a:ext cx="2120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Predictors: VEP tool</a:t>
            </a:r>
            <a:endParaRPr sz="1100"/>
          </a:p>
        </p:txBody>
      </p:sp>
      <p:sp>
        <p:nvSpPr>
          <p:cNvPr id="97" name="Google Shape;97;p17"/>
          <p:cNvSpPr txBox="1"/>
          <p:nvPr/>
        </p:nvSpPr>
        <p:spPr>
          <a:xfrm>
            <a:off x="141881" y="2292413"/>
            <a:ext cx="88917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1: Retrieve only those with dbSNP ID number</a:t>
            </a:r>
            <a:endParaRPr sz="1100"/>
          </a:p>
          <a:p>
            <a:pPr indent="-2222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Arial"/>
              <a:buChar char="•"/>
            </a:pPr>
            <a:r>
              <a:rPr i="1" lang="en" sz="11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Option 2: Retrieve nucleotide change information from REVEL downloads </a:t>
            </a:r>
            <a:r>
              <a:rPr b="1" i="1" lang="en" sz="11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(Fail. Revel coverage not wide enough)</a:t>
            </a:r>
            <a:endParaRPr sz="1100"/>
          </a:p>
          <a:p>
            <a:pPr indent="-2222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Arial"/>
              <a:buChar char="•"/>
            </a:pPr>
            <a:r>
              <a:rPr i="1" lang="en" sz="11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Option 3: Try generating VCF file for all those proteins from the transcript/exon information </a:t>
            </a:r>
            <a:r>
              <a:rPr b="1" i="1" lang="en" sz="11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(Time consuming)</a:t>
            </a:r>
            <a:endParaRPr sz="1100"/>
          </a:p>
          <a:p>
            <a:pPr indent="-2222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Arial"/>
              <a:buChar char="•"/>
            </a:pPr>
            <a:r>
              <a:rPr i="1" lang="en" sz="11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Option 4: Select 10 predictors and get predictions separately from each tool </a:t>
            </a:r>
            <a:r>
              <a:rPr b="1" i="1" lang="en" sz="11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(Maybe/ Some tools still require genomic </a:t>
            </a:r>
            <a:r>
              <a:rPr b="1" i="1" lang="en" sz="1100">
                <a:solidFill>
                  <a:srgbClr val="747474"/>
                </a:solidFill>
              </a:rPr>
              <a:t>coordinate</a:t>
            </a:r>
            <a:r>
              <a:rPr b="1" i="1" lang="en" sz="11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format.)</a:t>
            </a:r>
            <a:endParaRPr b="1" sz="110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04951" y="891629"/>
            <a:ext cx="7244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Transcript-coordinate input format: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Variant ID, transcript identifier, amino-acid substitution, and (optional) sample ID, separated by a space or tab.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VAR4 NP_001135977 R641W 1 (substitution)</a:t>
            </a:r>
            <a:endParaRPr sz="1100"/>
          </a:p>
        </p:txBody>
      </p:sp>
      <p:sp>
        <p:nvSpPr>
          <p:cNvPr id="99" name="Google Shape;99;p17"/>
          <p:cNvSpPr txBox="1"/>
          <p:nvPr/>
        </p:nvSpPr>
        <p:spPr>
          <a:xfrm>
            <a:off x="6564224" y="194225"/>
            <a:ext cx="2120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>
                <a:solidFill>
                  <a:srgbClr val="296EAA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http://cravat.us/CRAVAT/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AI-generated content may be incorrect."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114" y="3701585"/>
            <a:ext cx="7263305" cy="13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04956" y="3451631"/>
            <a:ext cx="604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problems: </a:t>
            </a:r>
            <a:r>
              <a:rPr b="1" lang="en" sz="1200">
                <a:solidFill>
                  <a:schemeClr val="dk1"/>
                </a:solidFill>
              </a:rPr>
              <a:t>dbSNP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 is also not clean &amp; unique to variants.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252243" y="222056"/>
            <a:ext cx="893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Predictors: VEP tool (parsing the results obtained from Option 1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(Retrieve only those with dbSNP ID number)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 code&#10;&#10;AI-generated content may be incorrect."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586" y="915500"/>
            <a:ext cx="4631674" cy="183263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52243" y="656325"/>
            <a:ext cx="366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and obtain binary predictions first</a:t>
            </a:r>
            <a:endParaRPr sz="1100"/>
          </a:p>
        </p:txBody>
      </p:sp>
      <p:sp>
        <p:nvSpPr>
          <p:cNvPr id="109" name="Google Shape;109;p18"/>
          <p:cNvSpPr txBox="1"/>
          <p:nvPr/>
        </p:nvSpPr>
        <p:spPr>
          <a:xfrm>
            <a:off x="149776" y="3167700"/>
            <a:ext cx="3518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with original humsavar file</a:t>
            </a:r>
            <a:endParaRPr sz="1100"/>
          </a:p>
        </p:txBody>
      </p:sp>
      <p:cxnSp>
        <p:nvCxnSpPr>
          <p:cNvPr id="110" name="Google Shape;110;p18"/>
          <p:cNvCxnSpPr/>
          <p:nvPr/>
        </p:nvCxnSpPr>
        <p:spPr>
          <a:xfrm>
            <a:off x="0" y="277970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omputer&#10;&#10;AI-generated content may be incorrect."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8490" y="2848976"/>
            <a:ext cx="5199120" cy="2202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149775" y="3842963"/>
            <a:ext cx="3724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problems: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might </a:t>
            </a:r>
            <a:r>
              <a:rPr lang="en" sz="1200">
                <a:solidFill>
                  <a:schemeClr val="dk1"/>
                </a:solidFill>
              </a:rPr>
              <a:t>lose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 variants after the merge…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165538" y="148597"/>
            <a:ext cx="5636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versions of the final HumSavar file: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One: cleaned dataset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Two: cleaned and filtered out for common variants in Clinvar</a:t>
            </a:r>
            <a:endParaRPr sz="1100"/>
          </a:p>
        </p:txBody>
      </p:sp>
      <p:pic>
        <p:nvPicPr>
          <p:cNvPr descr="A screenshot of a computer&#10;&#10;AI-generated content may be incorrect."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38" y="798463"/>
            <a:ext cx="3846789" cy="1090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AI-generated content may be incorrect." id="119" name="Google Shape;1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37" y="2295338"/>
            <a:ext cx="4548351" cy="260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3624" y="4561745"/>
            <a:ext cx="5829301" cy="52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103391" y="150225"/>
            <a:ext cx="2034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HumSavar</a:t>
            </a:r>
            <a:endParaRPr sz="1100"/>
          </a:p>
        </p:txBody>
      </p:sp>
      <p:sp>
        <p:nvSpPr>
          <p:cNvPr id="126" name="Google Shape;126;p20"/>
          <p:cNvSpPr txBox="1"/>
          <p:nvPr/>
        </p:nvSpPr>
        <p:spPr>
          <a:xfrm>
            <a:off x="399726" y="2170738"/>
            <a:ext cx="3735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cleaning &amp; documenting DONE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Obtaining all predictions &amp; cleaning DONE</a:t>
            </a:r>
            <a:endParaRPr sz="1100"/>
          </a:p>
        </p:txBody>
      </p:sp>
      <p:sp>
        <p:nvSpPr>
          <p:cNvPr id="127" name="Google Shape;127;p20"/>
          <p:cNvSpPr txBox="1"/>
          <p:nvPr/>
        </p:nvSpPr>
        <p:spPr>
          <a:xfrm>
            <a:off x="321781" y="1026444"/>
            <a:ext cx="2410800" cy="1146600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840 unique genes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2292 variants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1240 Benign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1052 Pathogenic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59797" y="730456"/>
            <a:ext cx="2193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DATASET</a:t>
            </a:r>
            <a:endParaRPr sz="1100"/>
          </a:p>
        </p:txBody>
      </p:sp>
      <p:sp>
        <p:nvSpPr>
          <p:cNvPr id="129" name="Google Shape;129;p20"/>
          <p:cNvSpPr txBox="1"/>
          <p:nvPr/>
        </p:nvSpPr>
        <p:spPr>
          <a:xfrm>
            <a:off x="259793" y="3443400"/>
            <a:ext cx="2326200" cy="1146600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817 unique genes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2118 variants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1217 Benign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901 Pathogenic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97812" y="3134325"/>
            <a:ext cx="4095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DATASET (</a:t>
            </a:r>
            <a:r>
              <a:rPr b="1"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MINUS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CLINVAR COMMONS)</a:t>
            </a:r>
            <a:endParaRPr sz="1100"/>
          </a:p>
        </p:txBody>
      </p:sp>
      <p:sp>
        <p:nvSpPr>
          <p:cNvPr id="131" name="Google Shape;131;p20"/>
          <p:cNvSpPr txBox="1"/>
          <p:nvPr/>
        </p:nvSpPr>
        <p:spPr>
          <a:xfrm>
            <a:off x="259793" y="4583456"/>
            <a:ext cx="421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Cleaned from Clinvar variants version DONE</a:t>
            </a:r>
            <a:endParaRPr sz="1100"/>
          </a:p>
        </p:txBody>
      </p:sp>
      <p:pic>
        <p:nvPicPr>
          <p:cNvPr descr="A table with numbers and letters&#10;&#10;AI-generated content may be incorrect." id="132" name="Google Shape;132;p20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4312505" y="68743"/>
            <a:ext cx="2410937" cy="491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4633" y="68743"/>
            <a:ext cx="2268401" cy="485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