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85" r:id="rId6"/>
    <p:sldId id="278" r:id="rId7"/>
    <p:sldId id="276" r:id="rId8"/>
    <p:sldId id="263" r:id="rId9"/>
    <p:sldId id="265" r:id="rId10"/>
    <p:sldId id="266" r:id="rId11"/>
    <p:sldId id="270" r:id="rId12"/>
    <p:sldId id="284" r:id="rId13"/>
    <p:sldId id="271" r:id="rId14"/>
    <p:sldId id="283" r:id="rId15"/>
    <p:sldId id="281" r:id="rId16"/>
    <p:sldId id="282" r:id="rId17"/>
    <p:sldId id="273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285A4F1-8418-4E69-86DC-5884BE95F4DF}">
          <p14:sldIdLst>
            <p14:sldId id="256"/>
            <p14:sldId id="257"/>
            <p14:sldId id="258"/>
            <p14:sldId id="277"/>
            <p14:sldId id="285"/>
            <p14:sldId id="278"/>
            <p14:sldId id="276"/>
            <p14:sldId id="263"/>
            <p14:sldId id="265"/>
            <p14:sldId id="266"/>
            <p14:sldId id="270"/>
            <p14:sldId id="284"/>
            <p14:sldId id="271"/>
            <p14:sldId id="283"/>
            <p14:sldId id="281"/>
            <p14:sldId id="28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F78"/>
    <a:srgbClr val="FB6500"/>
    <a:srgbClr val="FFFFFF"/>
    <a:srgbClr val="000000"/>
    <a:srgbClr val="565656"/>
    <a:srgbClr val="006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5226" autoAdjust="0"/>
  </p:normalViewPr>
  <p:slideViewPr>
    <p:cSldViewPr snapToGrid="0" showGuides="1">
      <p:cViewPr>
        <p:scale>
          <a:sx n="75" d="100"/>
          <a:sy n="75" d="100"/>
        </p:scale>
        <p:origin x="43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0"/>
    </p:cViewPr>
  </p:sorterViewPr>
  <p:notesViewPr>
    <p:cSldViewPr snapToGrid="0" showGuides="1">
      <p:cViewPr varScale="1">
        <p:scale>
          <a:sx n="65" d="100"/>
          <a:sy n="65" d="100"/>
        </p:scale>
        <p:origin x="2174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C0AFC-AB1C-401D-86A1-74281B70207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DD003-4868-4651-A021-C93D1F3933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7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151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6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202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2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09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1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9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87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6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56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2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55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D003-4868-4651-A021-C93D1F39333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72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09BEC-0A0D-412F-B89A-1AA85BB0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BAEB0-FCFD-4A50-8E1D-FDBEB573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3C0E5-60C4-4ADA-A7A3-F7F37D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42C-1272-4599-8E67-CFC90084B93E}" type="datetime1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4A3FE-98A5-424B-B914-223A2F37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94A5E-B634-45E3-B425-8E3725EB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1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64988-E4C6-46B0-95A9-10EDE85F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064626-0B3C-4C61-9D39-BEEC35F4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BC69B-30B0-414B-8630-FF63B4D3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F0F0-654C-4BF2-8EDB-44FC59438843}" type="datetime1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852FE-C927-455A-88AC-C68B28F6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E1DFC-AB3C-497A-8C8D-14998B4E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9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EEAEDF-A05E-484D-8BF3-840FEB897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6F1093-4EFF-4F94-9301-628B02E8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D5B26-C544-4F24-A41B-0079E95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83B2-B9D3-41AA-9E99-FFC0C1E26B06}" type="datetime1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8886A-F664-4586-849F-4BE82EE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29913-BE0E-4716-AFDF-006D0E3A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1EAE3-7D71-43F2-A29D-01161A68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08176-9D4E-4AB0-8346-B037CA03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C0406-BB50-4416-ABB0-8EC9CC92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6DD1-156E-46D4-BB45-E7F5C81F3AD3}" type="datetime1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709E5-DD27-499E-9FEE-18EB9734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E0B8E-0EFB-4FC4-B9BB-F536568E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35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D6532-1401-41CF-8DE3-D15F21DA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DFF58-5F00-4BAB-9B02-9F4D50CE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1CD6E-9624-433B-917B-93CE2921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97C3-99FE-4581-829E-278299B152C0}" type="datetime1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1E641-3F48-4D2D-B725-50ED11F1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958BEB-EE0E-4E9D-AB6D-345540E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9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0DBB2-10AF-415B-9C53-6D262F67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FEF4F-30AD-4B8A-8E2D-C0A6A61B5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B92192-F7AF-4FD1-B5F2-06E2C46D8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A61C0-6F8C-4EEC-B3BD-62844AD5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39BD-C763-4CC4-A95C-45E1CE8EFDD9}" type="datetime1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40EE6-D9A9-4719-A44F-89D92597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AE963-9F28-4434-94BD-D77514C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5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F24D5-FF51-4099-B94A-9E9B9078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0CA17-6E84-46D5-B565-1EF9C8BD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A3898B-BF93-4B84-8866-1F32D8017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578048-4BF2-4A57-A6FD-F84A31B47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17BC6-5C84-4522-B7F0-7A076FA55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09798A-2A40-48B4-A2C4-2F67771B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9A05-0E7E-4CFA-92F0-C588BC09D992}" type="datetime1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B87554-5F6F-42C1-A797-B2108F46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7A9073-5E33-4B67-9DCD-14E1D938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7100-6784-473A-B16A-0CE9F3AC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7C61BE-4BED-41C8-BAE2-01E9D0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97A6-9111-4176-99DC-324AE1462A93}" type="datetime1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1841E-C6E6-4D1C-9E5E-0BB7E8AE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8FB34F-FE8B-4152-9A9A-1DE3FF1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8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DDAC82-DC74-47AF-961D-7060C421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D7E6-44DE-4A84-8A1C-2E0800B95665}" type="datetime1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2A4BAD-8387-4F3B-AD20-2CD1D7A5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B0746-A507-4076-9D11-ACC0DC8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7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082D6-2493-49B0-BCF8-A3AF0839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3C5FB-456A-4D72-9B94-618D4A38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EDD884-9798-4C06-A346-04156291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2E67E-100C-40E6-B1FA-8EC5FF93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AFC2-DE65-4BF3-8892-59846EACDC52}" type="datetime1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F57A1-8A31-4E18-83AF-22CDA168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8C4C0-7A06-4D96-8B53-AA5E8BFE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56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605AA-5CFA-4D20-96C8-7DE2F49D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DB964-9851-42B6-BBF9-81595AF47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A686E8-220E-498E-848D-DD63AF91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AAE546-B3CC-47F1-A789-BB1453D8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EAC2-CF1F-4A0D-BE96-1A8A2AD96994}" type="datetime1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5B9FC-B535-4336-82FC-6F1519B3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463BD3-10E7-46D4-99B3-A8CCD61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0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B76912-B03D-4A35-9A97-42EF38B1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438F6-4F4B-499C-B301-65964DCE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2E93D1-AA0D-4BA2-918D-2D78CCE9A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6AD8-0892-430D-94A8-A7564CD34CF0}" type="datetime1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5CC31-EEB8-40ED-AB91-4F43C8BD4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9BEB0-BE6D-43A5-92E5-2C739DBC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2EEC-444B-4E87-9676-F368D4AAD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1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B147F2-88BD-4E5C-8A5A-EEB10F411E8C}"/>
              </a:ext>
            </a:extLst>
          </p:cNvPr>
          <p:cNvSpPr/>
          <p:nvPr/>
        </p:nvSpPr>
        <p:spPr>
          <a:xfrm>
            <a:off x="0" y="-78449"/>
            <a:ext cx="12192000" cy="2450977"/>
          </a:xfrm>
          <a:prstGeom prst="rect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C946-E6A6-4A71-ACD4-881EC3023CC9}"/>
              </a:ext>
            </a:extLst>
          </p:cNvPr>
          <p:cNvSpPr txBox="1"/>
          <p:nvPr/>
        </p:nvSpPr>
        <p:spPr>
          <a:xfrm>
            <a:off x="128839" y="169539"/>
            <a:ext cx="70802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B0604020202020204" pitchFamily="18" charset="0"/>
              </a:rPr>
              <a:t>TIMESHEET MANAGEMENT MOBILE APPLICATION </a:t>
            </a:r>
            <a:endParaRPr lang="fr-FR" sz="4400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3C3AAC-D752-4BF4-89ED-B588CC94B11B}"/>
              </a:ext>
            </a:extLst>
          </p:cNvPr>
          <p:cNvSpPr txBox="1"/>
          <p:nvPr/>
        </p:nvSpPr>
        <p:spPr>
          <a:xfrm>
            <a:off x="1220385" y="2651061"/>
            <a:ext cx="464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632A"/>
                </a:solidFill>
              </a:rPr>
              <a:t>Internship Presentation</a:t>
            </a:r>
            <a:endParaRPr lang="fr-FR" sz="3600" dirty="0">
              <a:solidFill>
                <a:srgbClr val="00632A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BABCBBA-9281-4321-A6FD-4A981476C834}"/>
              </a:ext>
            </a:extLst>
          </p:cNvPr>
          <p:cNvCxnSpPr>
            <a:cxnSpLocks/>
          </p:cNvCxnSpPr>
          <p:nvPr/>
        </p:nvCxnSpPr>
        <p:spPr>
          <a:xfrm>
            <a:off x="1220385" y="3312619"/>
            <a:ext cx="4642105" cy="0"/>
          </a:xfrm>
          <a:prstGeom prst="line">
            <a:avLst/>
          </a:prstGeom>
          <a:ln w="38100">
            <a:solidFill>
              <a:srgbClr val="006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39AB447-C366-4C6E-BB84-B5E5A4A77270}"/>
              </a:ext>
            </a:extLst>
          </p:cNvPr>
          <p:cNvSpPr txBox="1"/>
          <p:nvPr/>
        </p:nvSpPr>
        <p:spPr>
          <a:xfrm>
            <a:off x="128839" y="5710019"/>
            <a:ext cx="5058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Presented By:    Mohammed Ait El Qadi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Supervised By:  Dr. Kettani </a:t>
            </a:r>
            <a:r>
              <a:rPr lang="en-US" dirty="0" err="1">
                <a:latin typeface="Amasis MT Pro Black" panose="02040A04050005020304" pitchFamily="18" charset="0"/>
              </a:rPr>
              <a:t>Driss</a:t>
            </a:r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		Mr. Marouane </a:t>
            </a:r>
            <a:r>
              <a:rPr lang="en-US" dirty="0" err="1">
                <a:latin typeface="Amasis MT Pro Black" panose="02040A04050005020304" pitchFamily="18" charset="0"/>
              </a:rPr>
              <a:t>Bouzoubaa</a:t>
            </a:r>
            <a:endParaRPr lang="fr-FR" dirty="0">
              <a:latin typeface="Amasis MT Pro Black" panose="02040A04050005020304" pitchFamily="18" charset="0"/>
            </a:endParaRPr>
          </a:p>
        </p:txBody>
      </p:sp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5BC3F1BE-CA66-47A4-891D-9C8414CD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84" y="3411939"/>
            <a:ext cx="1788718" cy="1069969"/>
          </a:xfrm>
          <a:prstGeom prst="rect">
            <a:avLst/>
          </a:prstGeom>
        </p:spPr>
      </p:pic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4FA18A11-3F88-4C38-947D-66B1B55E2BB9}"/>
              </a:ext>
            </a:extLst>
          </p:cNvPr>
          <p:cNvCxnSpPr>
            <a:cxnSpLocks/>
          </p:cNvCxnSpPr>
          <p:nvPr/>
        </p:nvCxnSpPr>
        <p:spPr>
          <a:xfrm>
            <a:off x="3468609" y="3421010"/>
            <a:ext cx="0" cy="1085048"/>
          </a:xfrm>
          <a:prstGeom prst="line">
            <a:avLst/>
          </a:prstGeom>
          <a:ln w="57150">
            <a:solidFill>
              <a:srgbClr val="15633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5218DBAE-499B-4C59-97C6-BD98A992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0A5AB0-364B-2D5B-3BDE-C8C557D8E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68" y="2994423"/>
            <a:ext cx="1905000" cy="1905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BD86F51-23BD-997D-38E8-12B168E618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36525"/>
            <a:ext cx="3124248" cy="654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545FE1-254C-7B67-B9F9-0B11D96F3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15" y="136531"/>
            <a:ext cx="3124249" cy="65424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DECFB1-122D-ADBB-F95A-B5ECF519EEDB}"/>
              </a:ext>
            </a:extLst>
          </p:cNvPr>
          <p:cNvSpPr txBox="1"/>
          <p:nvPr/>
        </p:nvSpPr>
        <p:spPr>
          <a:xfrm>
            <a:off x="128839" y="651918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Summer 2022</a:t>
            </a:r>
          </a:p>
        </p:txBody>
      </p:sp>
    </p:spTree>
    <p:extLst>
      <p:ext uri="{BB962C8B-B14F-4D97-AF65-F5344CB8AC3E}">
        <p14:creationId xmlns:p14="http://schemas.microsoft.com/office/powerpoint/2010/main" val="200863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exagone 16">
            <a:extLst>
              <a:ext uri="{FF2B5EF4-FFF2-40B4-BE49-F238E27FC236}">
                <a16:creationId xmlns:a16="http://schemas.microsoft.com/office/drawing/2014/main" id="{BC77DE41-5074-8AA1-88F6-62EFD30C002A}"/>
              </a:ext>
            </a:extLst>
          </p:cNvPr>
          <p:cNvSpPr/>
          <p:nvPr/>
        </p:nvSpPr>
        <p:spPr>
          <a:xfrm>
            <a:off x="212467" y="3228977"/>
            <a:ext cx="4289257" cy="3566820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object 2">
            <a:extLst>
              <a:ext uri="{FF2B5EF4-FFF2-40B4-BE49-F238E27FC236}">
                <a16:creationId xmlns:a16="http://schemas.microsoft.com/office/drawing/2014/main" id="{19785606-20FA-3F7A-8DEB-122C5FD5D6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347" y="3618705"/>
            <a:ext cx="2733040" cy="271938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39FDA8-E9C4-4E68-8C6B-87FE28D3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10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E8962-C1BF-473E-9B2C-FFB2AC480202}"/>
              </a:ext>
            </a:extLst>
          </p:cNvPr>
          <p:cNvSpPr/>
          <p:nvPr/>
        </p:nvSpPr>
        <p:spPr>
          <a:xfrm>
            <a:off x="3126482" y="17476"/>
            <a:ext cx="5939036" cy="1346835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3E0C68-D6DC-4950-BC80-13D365DD6DA0}"/>
              </a:ext>
            </a:extLst>
          </p:cNvPr>
          <p:cNvSpPr txBox="1"/>
          <p:nvPr/>
        </p:nvSpPr>
        <p:spPr>
          <a:xfrm>
            <a:off x="3372491" y="356907"/>
            <a:ext cx="5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345F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Technology Stack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9F2D3BA-64F7-4FC7-AB56-85C49193FF74}"/>
              </a:ext>
            </a:extLst>
          </p:cNvPr>
          <p:cNvCxnSpPr>
            <a:cxnSpLocks/>
          </p:cNvCxnSpPr>
          <p:nvPr/>
        </p:nvCxnSpPr>
        <p:spPr>
          <a:xfrm>
            <a:off x="3372491" y="18836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ABA7675-ABD7-3511-C8E9-13EF74B5BF38}"/>
              </a:ext>
            </a:extLst>
          </p:cNvPr>
          <p:cNvCxnSpPr>
            <a:cxnSpLocks/>
          </p:cNvCxnSpPr>
          <p:nvPr/>
        </p:nvCxnSpPr>
        <p:spPr>
          <a:xfrm>
            <a:off x="8733226" y="10708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e 12">
            <a:extLst>
              <a:ext uri="{FF2B5EF4-FFF2-40B4-BE49-F238E27FC236}">
                <a16:creationId xmlns:a16="http://schemas.microsoft.com/office/drawing/2014/main" id="{0E879B73-8AB2-405E-A84C-C675B1113013}"/>
              </a:ext>
            </a:extLst>
          </p:cNvPr>
          <p:cNvSpPr/>
          <p:nvPr/>
        </p:nvSpPr>
        <p:spPr>
          <a:xfrm>
            <a:off x="7702394" y="2294205"/>
            <a:ext cx="2524189" cy="2142465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BCE046DB-FD95-8AA3-A527-956EB117E342}"/>
              </a:ext>
            </a:extLst>
          </p:cNvPr>
          <p:cNvSpPr/>
          <p:nvPr/>
        </p:nvSpPr>
        <p:spPr>
          <a:xfrm>
            <a:off x="4313493" y="4579010"/>
            <a:ext cx="2524189" cy="2142465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>
            <a:extLst>
              <a:ext uri="{FF2B5EF4-FFF2-40B4-BE49-F238E27FC236}">
                <a16:creationId xmlns:a16="http://schemas.microsoft.com/office/drawing/2014/main" id="{194D0392-8090-E521-70DD-A3B2D11E0A5D}"/>
              </a:ext>
            </a:extLst>
          </p:cNvPr>
          <p:cNvSpPr/>
          <p:nvPr/>
        </p:nvSpPr>
        <p:spPr>
          <a:xfrm>
            <a:off x="2275867" y="1721460"/>
            <a:ext cx="1701229" cy="1346835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>
            <a:extLst>
              <a:ext uri="{FF2B5EF4-FFF2-40B4-BE49-F238E27FC236}">
                <a16:creationId xmlns:a16="http://schemas.microsoft.com/office/drawing/2014/main" id="{30F37F44-BBF3-FFCF-D4D1-BADA18BBE1A4}"/>
              </a:ext>
            </a:extLst>
          </p:cNvPr>
          <p:cNvSpPr/>
          <p:nvPr/>
        </p:nvSpPr>
        <p:spPr>
          <a:xfrm>
            <a:off x="0" y="2113608"/>
            <a:ext cx="2524189" cy="2142465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726492E7-CDC6-44A6-74AF-C3833E0A140F}"/>
              </a:ext>
            </a:extLst>
          </p:cNvPr>
          <p:cNvSpPr/>
          <p:nvPr/>
        </p:nvSpPr>
        <p:spPr>
          <a:xfrm>
            <a:off x="9829201" y="3429000"/>
            <a:ext cx="2362799" cy="2142465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Hexagone 18">
            <a:extLst>
              <a:ext uri="{FF2B5EF4-FFF2-40B4-BE49-F238E27FC236}">
                <a16:creationId xmlns:a16="http://schemas.microsoft.com/office/drawing/2014/main" id="{F6F32AF4-1F91-EA74-4FFF-90DEA4F6082D}"/>
              </a:ext>
            </a:extLst>
          </p:cNvPr>
          <p:cNvSpPr/>
          <p:nvPr/>
        </p:nvSpPr>
        <p:spPr>
          <a:xfrm>
            <a:off x="7702395" y="4563795"/>
            <a:ext cx="2524189" cy="2142465"/>
          </a:xfrm>
          <a:prstGeom prst="hexagon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object 11">
            <a:extLst>
              <a:ext uri="{FF2B5EF4-FFF2-40B4-BE49-F238E27FC236}">
                <a16:creationId xmlns:a16="http://schemas.microsoft.com/office/drawing/2014/main" id="{6E64BDB5-7CDF-B3B9-806D-7D6C625432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3637" y="1919369"/>
            <a:ext cx="985688" cy="917460"/>
          </a:xfrm>
          <a:prstGeom prst="rect">
            <a:avLst/>
          </a:prstGeom>
        </p:spPr>
      </p:pic>
      <p:pic>
        <p:nvPicPr>
          <p:cNvPr id="22" name="object 3">
            <a:extLst>
              <a:ext uri="{FF2B5EF4-FFF2-40B4-BE49-F238E27FC236}">
                <a16:creationId xmlns:a16="http://schemas.microsoft.com/office/drawing/2014/main" id="{3E26F1FF-C0CF-0F89-BE03-F209F500B4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9955" y="4978400"/>
            <a:ext cx="1669145" cy="1468742"/>
          </a:xfrm>
          <a:prstGeom prst="rect">
            <a:avLst/>
          </a:prstGeom>
        </p:spPr>
      </p:pic>
      <p:pic>
        <p:nvPicPr>
          <p:cNvPr id="23" name="object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6258B35-038D-5B86-4147-A5887E5725A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289" y="2781911"/>
            <a:ext cx="1701229" cy="643424"/>
          </a:xfrm>
          <a:prstGeom prst="rect">
            <a:avLst/>
          </a:prstGeom>
        </p:spPr>
      </p:pic>
      <p:pic>
        <p:nvPicPr>
          <p:cNvPr id="24" name="Image 23" descr="Node.js SVG Vector Logos - Vector Logo Zone">
            <a:extLst>
              <a:ext uri="{FF2B5EF4-FFF2-40B4-BE49-F238E27FC236}">
                <a16:creationId xmlns:a16="http://schemas.microsoft.com/office/drawing/2014/main" id="{4A93BCCA-591A-86E8-7172-7EA5624D65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68" y="2875078"/>
            <a:ext cx="1962840" cy="98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75C220-2E7D-8FD5-0A67-3D7A08839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98" y="4044914"/>
            <a:ext cx="1799216" cy="904138"/>
          </a:xfrm>
          <a:prstGeom prst="rect">
            <a:avLst/>
          </a:prstGeom>
        </p:spPr>
      </p:pic>
      <p:pic>
        <p:nvPicPr>
          <p:cNvPr id="26" name="Image 25" descr="How to Call REST API in SSIS - Read JSON / XML / CSV | ZappySys Blog">
            <a:extLst>
              <a:ext uri="{FF2B5EF4-FFF2-40B4-BE49-F238E27FC236}">
                <a16:creationId xmlns:a16="http://schemas.microsoft.com/office/drawing/2014/main" id="{6F45558B-A33C-47E5-7D23-6B2900F59D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68" y="4756811"/>
            <a:ext cx="1666240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EFC0A0-C07B-6761-150E-577E9541267F}"/>
              </a:ext>
            </a:extLst>
          </p:cNvPr>
          <p:cNvSpPr txBox="1"/>
          <p:nvPr/>
        </p:nvSpPr>
        <p:spPr>
          <a:xfrm>
            <a:off x="409278" y="1457704"/>
            <a:ext cx="1749197" cy="461665"/>
          </a:xfrm>
          <a:prstGeom prst="rect">
            <a:avLst/>
          </a:prstGeom>
          <a:ln w="28575">
            <a:solidFill>
              <a:srgbClr val="FB65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Front-End</a:t>
            </a:r>
            <a:endParaRPr lang="fr-FR" sz="240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9CED70F-0F7E-E58F-0E39-C76E94D7C5B2}"/>
              </a:ext>
            </a:extLst>
          </p:cNvPr>
          <p:cNvSpPr txBox="1"/>
          <p:nvPr/>
        </p:nvSpPr>
        <p:spPr>
          <a:xfrm>
            <a:off x="9945908" y="1495975"/>
            <a:ext cx="1662635" cy="461665"/>
          </a:xfrm>
          <a:prstGeom prst="rect">
            <a:avLst/>
          </a:prstGeom>
          <a:ln w="28575">
            <a:solidFill>
              <a:srgbClr val="FB65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Back-End</a:t>
            </a:r>
            <a:endParaRPr lang="fr-FR" sz="240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9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2CB5A9-067D-4BE9-B5C7-79CD1ED7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BE81B6-861D-B2CB-D76B-8B9808A61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93" y="2087863"/>
            <a:ext cx="8949814" cy="3804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63A120-8948-10E1-6D50-42F1EC4CFC75}"/>
              </a:ext>
            </a:extLst>
          </p:cNvPr>
          <p:cNvSpPr/>
          <p:nvPr/>
        </p:nvSpPr>
        <p:spPr>
          <a:xfrm>
            <a:off x="3126482" y="17476"/>
            <a:ext cx="5939036" cy="1346835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D8C132-4111-20EE-2B08-B2C80378D32B}"/>
              </a:ext>
            </a:extLst>
          </p:cNvPr>
          <p:cNvSpPr txBox="1"/>
          <p:nvPr/>
        </p:nvSpPr>
        <p:spPr>
          <a:xfrm>
            <a:off x="3372491" y="356907"/>
            <a:ext cx="5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345F78"/>
                </a:solidFill>
                <a:latin typeface="Amasis MT Pro Black" panose="02040A04050005020304" pitchFamily="18" charset="0"/>
              </a:rPr>
              <a:t>System Architecture</a:t>
            </a:r>
            <a:endParaRPr lang="fr-FR" sz="3600" dirty="0">
              <a:solidFill>
                <a:srgbClr val="345F78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05AB583-1F4B-A8F7-3D0C-5A3D4158A8AE}"/>
              </a:ext>
            </a:extLst>
          </p:cNvPr>
          <p:cNvCxnSpPr>
            <a:cxnSpLocks/>
          </p:cNvCxnSpPr>
          <p:nvPr/>
        </p:nvCxnSpPr>
        <p:spPr>
          <a:xfrm>
            <a:off x="3372491" y="18836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52ED4C-03D6-CE5A-D54D-E305D82FAD15}"/>
              </a:ext>
            </a:extLst>
          </p:cNvPr>
          <p:cNvCxnSpPr>
            <a:cxnSpLocks/>
          </p:cNvCxnSpPr>
          <p:nvPr/>
        </p:nvCxnSpPr>
        <p:spPr>
          <a:xfrm>
            <a:off x="8733226" y="10708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2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645701-BEF2-2E95-5C19-EF9711775E91}"/>
              </a:ext>
            </a:extLst>
          </p:cNvPr>
          <p:cNvSpPr/>
          <p:nvPr/>
        </p:nvSpPr>
        <p:spPr>
          <a:xfrm>
            <a:off x="3126482" y="17476"/>
            <a:ext cx="5939036" cy="1346835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044256-6C36-F1AC-EEE1-623E0727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D68DBB-722C-1345-49B7-A79805DA6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49" y="1418465"/>
            <a:ext cx="7546684" cy="51204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D1086C-D2C9-99DD-BFA9-D43F2D7856D5}"/>
              </a:ext>
            </a:extLst>
          </p:cNvPr>
          <p:cNvSpPr txBox="1"/>
          <p:nvPr/>
        </p:nvSpPr>
        <p:spPr>
          <a:xfrm>
            <a:off x="3372491" y="356907"/>
            <a:ext cx="5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345F78"/>
                </a:solidFill>
                <a:latin typeface="Amasis MT Pro Black" panose="02040A04050005020304" pitchFamily="18" charset="0"/>
              </a:rPr>
              <a:t>Use-Case Diagram</a:t>
            </a:r>
            <a:endParaRPr lang="fr-FR" sz="3600" dirty="0">
              <a:solidFill>
                <a:srgbClr val="345F78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E5F57EE-7BA0-09B1-E70D-717007092720}"/>
              </a:ext>
            </a:extLst>
          </p:cNvPr>
          <p:cNvCxnSpPr>
            <a:cxnSpLocks/>
          </p:cNvCxnSpPr>
          <p:nvPr/>
        </p:nvCxnSpPr>
        <p:spPr>
          <a:xfrm>
            <a:off x="3372491" y="18836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9465BAE-085A-E250-ED08-7C8AB7D00754}"/>
              </a:ext>
            </a:extLst>
          </p:cNvPr>
          <p:cNvCxnSpPr>
            <a:cxnSpLocks/>
          </p:cNvCxnSpPr>
          <p:nvPr/>
        </p:nvCxnSpPr>
        <p:spPr>
          <a:xfrm>
            <a:off x="8733226" y="10708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3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3CE352-3AC3-4C78-B914-9B853C21D1D2}"/>
              </a:ext>
            </a:extLst>
          </p:cNvPr>
          <p:cNvSpPr txBox="1"/>
          <p:nvPr/>
        </p:nvSpPr>
        <p:spPr>
          <a:xfrm>
            <a:off x="63738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345F78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Conceptual Process Model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6A1997-5B2F-C4E2-C8DB-DB828BE0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0" y="51819"/>
            <a:ext cx="7386915" cy="6592822"/>
          </a:xfrm>
          <a:prstGeom prst="rect">
            <a:avLst/>
          </a:prstGeom>
          <a:solidFill>
            <a:srgbClr val="FB6500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B3F6CC-9408-4A6A-BA99-3CD81707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02EEC-444B-4E87-9676-F368D4AAD5F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7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8000">
              <a:srgbClr val="345F78"/>
            </a:gs>
            <a:gs pos="100000">
              <a:srgbClr val="345F78"/>
            </a:gs>
            <a:gs pos="0">
              <a:srgbClr val="FFFFFF"/>
            </a:gs>
            <a:gs pos="100000">
              <a:srgbClr val="FFFFFF"/>
            </a:gs>
            <a:gs pos="87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C37F14-FF95-8FF2-B1DF-340BC82C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  <a:ln>
            <a:solidFill>
              <a:srgbClr val="FB6500"/>
            </a:solidFill>
          </a:ln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502EEC-444B-4E87-9676-F368D4AAD5FA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6AA30-65C5-55C8-A558-4C8862201557}"/>
              </a:ext>
            </a:extLst>
          </p:cNvPr>
          <p:cNvSpPr/>
          <p:nvPr/>
        </p:nvSpPr>
        <p:spPr>
          <a:xfrm>
            <a:off x="0" y="157265"/>
            <a:ext cx="12192000" cy="1614099"/>
          </a:xfrm>
          <a:prstGeom prst="rect">
            <a:avLst/>
          </a:prstGeom>
          <a:solidFill>
            <a:srgbClr val="345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89B1FE-4DBC-1FE3-CA68-7A2EFC6BD23E}"/>
              </a:ext>
            </a:extLst>
          </p:cNvPr>
          <p:cNvSpPr txBox="1"/>
          <p:nvPr/>
        </p:nvSpPr>
        <p:spPr>
          <a:xfrm>
            <a:off x="4934148" y="489497"/>
            <a:ext cx="7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Lessons Learned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7499BD-2437-2A07-5669-18F6A6AD8190}"/>
              </a:ext>
            </a:extLst>
          </p:cNvPr>
          <p:cNvSpPr txBox="1"/>
          <p:nvPr/>
        </p:nvSpPr>
        <p:spPr>
          <a:xfrm>
            <a:off x="3560324" y="328301"/>
            <a:ext cx="135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05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88E2BF-CDDF-0D89-BFF4-20FB8DCDFDA2}"/>
              </a:ext>
            </a:extLst>
          </p:cNvPr>
          <p:cNvCxnSpPr>
            <a:cxnSpLocks/>
          </p:cNvCxnSpPr>
          <p:nvPr/>
        </p:nvCxnSpPr>
        <p:spPr>
          <a:xfrm>
            <a:off x="4845377" y="210407"/>
            <a:ext cx="0" cy="120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435A47E-93B1-8D73-7A0E-89E979622153}"/>
              </a:ext>
            </a:extLst>
          </p:cNvPr>
          <p:cNvSpPr txBox="1"/>
          <p:nvPr/>
        </p:nvSpPr>
        <p:spPr>
          <a:xfrm>
            <a:off x="2380835" y="1522614"/>
            <a:ext cx="1750800" cy="461665"/>
          </a:xfrm>
          <a:prstGeom prst="rect">
            <a:avLst/>
          </a:prstGeom>
          <a:ln w="28575">
            <a:solidFill>
              <a:srgbClr val="FB65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Soft Skills</a:t>
            </a:r>
            <a:endParaRPr lang="fr-FR" sz="240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712962-4F00-9E03-7B25-DDAD7285D978}"/>
              </a:ext>
            </a:extLst>
          </p:cNvPr>
          <p:cNvSpPr txBox="1"/>
          <p:nvPr/>
        </p:nvSpPr>
        <p:spPr>
          <a:xfrm>
            <a:off x="8060365" y="1525815"/>
            <a:ext cx="1901483" cy="461665"/>
          </a:xfrm>
          <a:prstGeom prst="rect">
            <a:avLst/>
          </a:prstGeom>
          <a:ln w="28575">
            <a:solidFill>
              <a:srgbClr val="FB65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Hard Skills</a:t>
            </a:r>
            <a:endParaRPr lang="fr-FR" sz="240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6322C9B-7DFD-CA43-E275-7FA3D090034E}"/>
              </a:ext>
            </a:extLst>
          </p:cNvPr>
          <p:cNvSpPr txBox="1"/>
          <p:nvPr/>
        </p:nvSpPr>
        <p:spPr>
          <a:xfrm>
            <a:off x="926427" y="2450688"/>
            <a:ext cx="4659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Strong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Time-Management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Critical Thinking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Adaptability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Self-Learning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Decision making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3F4D216-419D-9E07-E662-1E93FC77F2BF}"/>
              </a:ext>
            </a:extLst>
          </p:cNvPr>
          <p:cNvSpPr txBox="1"/>
          <p:nvPr/>
        </p:nvSpPr>
        <p:spPr>
          <a:xfrm>
            <a:off x="6384040" y="2450688"/>
            <a:ext cx="4659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REST architecture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Web Services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JWT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New  JS frameworks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Security Aspects</a:t>
            </a:r>
          </a:p>
        </p:txBody>
      </p:sp>
    </p:spTree>
    <p:extLst>
      <p:ext uri="{BB962C8B-B14F-4D97-AF65-F5344CB8AC3E}">
        <p14:creationId xmlns:p14="http://schemas.microsoft.com/office/powerpoint/2010/main" val="145844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7853CF-BA8A-3941-D5D2-0A055D549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955" y="1751549"/>
            <a:ext cx="2198792" cy="4604800"/>
          </a:xfrm>
          <a:prstGeom prst="rect">
            <a:avLst/>
          </a:prstGeom>
          <a:noFill/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9BF4C38-CA48-4707-D1BD-2F2E371E27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2277" y="1751549"/>
            <a:ext cx="2198792" cy="4604800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A6B6C5-7974-6E51-0B09-C4554A65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502EEC-444B-4E87-9676-F368D4AAD5FA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153ED6-09FF-A1EA-772C-5501F064B757}"/>
              </a:ext>
            </a:extLst>
          </p:cNvPr>
          <p:cNvSpPr/>
          <p:nvPr/>
        </p:nvSpPr>
        <p:spPr>
          <a:xfrm>
            <a:off x="0" y="0"/>
            <a:ext cx="12192000" cy="1369674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C5B49D7-0F08-B48A-E5E5-C5741C993AFB}"/>
              </a:ext>
            </a:extLst>
          </p:cNvPr>
          <p:cNvSpPr txBox="1"/>
          <p:nvPr/>
        </p:nvSpPr>
        <p:spPr>
          <a:xfrm>
            <a:off x="3166308" y="444249"/>
            <a:ext cx="775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Screenshots of the application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CE8940-B3B3-F6F5-22C8-7E7FE8531C68}"/>
              </a:ext>
            </a:extLst>
          </p:cNvPr>
          <p:cNvSpPr txBox="1"/>
          <p:nvPr/>
        </p:nvSpPr>
        <p:spPr>
          <a:xfrm>
            <a:off x="1792484" y="283053"/>
            <a:ext cx="144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06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5414FC8-CAEC-360F-7E56-F9EF9C742BB6}"/>
              </a:ext>
            </a:extLst>
          </p:cNvPr>
          <p:cNvCxnSpPr>
            <a:cxnSpLocks/>
          </p:cNvCxnSpPr>
          <p:nvPr/>
        </p:nvCxnSpPr>
        <p:spPr>
          <a:xfrm>
            <a:off x="3077537" y="94202"/>
            <a:ext cx="0" cy="120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9AD1A75E-5208-F3E5-9962-06FF1EE4D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255" y="1751549"/>
            <a:ext cx="2290886" cy="46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723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équipement électronique, ipod, capture d’écran&#10;&#10;Description générée automatiquement">
            <a:extLst>
              <a:ext uri="{FF2B5EF4-FFF2-40B4-BE49-F238E27FC236}">
                <a16:creationId xmlns:a16="http://schemas.microsoft.com/office/drawing/2014/main" id="{CF9C15EC-E2B4-1D1D-1B0D-7F0C6D607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3475" y="1751549"/>
            <a:ext cx="2198792" cy="4604800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5DB1CCA-EEF7-C4D6-1390-DE7AB63E1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9632" y="1751549"/>
            <a:ext cx="2198792" cy="4604800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0A9B362-1EC6-1EF5-0264-7692923B23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1180" y="1751550"/>
            <a:ext cx="2198792" cy="4604800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66BBA6-AC6E-0983-0B1A-C318C040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502EEC-444B-4E87-9676-F368D4AAD5FA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C7675-5EFF-5862-0E31-17C7793D7608}"/>
              </a:ext>
            </a:extLst>
          </p:cNvPr>
          <p:cNvSpPr/>
          <p:nvPr/>
        </p:nvSpPr>
        <p:spPr>
          <a:xfrm>
            <a:off x="0" y="0"/>
            <a:ext cx="12192000" cy="1346835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6F457C-FEFA-CB83-555F-DBA1816BC557}"/>
              </a:ext>
            </a:extLst>
          </p:cNvPr>
          <p:cNvSpPr txBox="1"/>
          <p:nvPr/>
        </p:nvSpPr>
        <p:spPr>
          <a:xfrm>
            <a:off x="3166307" y="444250"/>
            <a:ext cx="902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Screenshots of the application (Cont.)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E45952-908C-6AAB-142C-EC5544377E26}"/>
              </a:ext>
            </a:extLst>
          </p:cNvPr>
          <p:cNvSpPr txBox="1"/>
          <p:nvPr/>
        </p:nvSpPr>
        <p:spPr>
          <a:xfrm>
            <a:off x="1792484" y="283054"/>
            <a:ext cx="144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06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6D7FB2-A2F7-0E9D-3586-010D9155F7DF}"/>
              </a:ext>
            </a:extLst>
          </p:cNvPr>
          <p:cNvCxnSpPr>
            <a:cxnSpLocks/>
          </p:cNvCxnSpPr>
          <p:nvPr/>
        </p:nvCxnSpPr>
        <p:spPr>
          <a:xfrm>
            <a:off x="3077537" y="165160"/>
            <a:ext cx="0" cy="100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6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F5EB8F-98E6-453B-A1CA-DB8104E9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232A5E-997F-47B3-A0BE-572741622A19}"/>
              </a:ext>
            </a:extLst>
          </p:cNvPr>
          <p:cNvSpPr txBox="1"/>
          <p:nvPr/>
        </p:nvSpPr>
        <p:spPr>
          <a:xfrm>
            <a:off x="471680" y="2529993"/>
            <a:ext cx="6833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internship experience was a great opportunity for me to apply all the concepts that I learned during my undergraduate studies to create a solution that is going to be used in a professional workplace. Other than that, I realized that the soft skills that we acquired at university are very important to success in the professional world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F3DAF9A-97BE-4449-8BA6-73714E8E051C}"/>
              </a:ext>
            </a:extLst>
          </p:cNvPr>
          <p:cNvCxnSpPr/>
          <p:nvPr/>
        </p:nvCxnSpPr>
        <p:spPr>
          <a:xfrm>
            <a:off x="7609840" y="2212277"/>
            <a:ext cx="0" cy="43266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51500F0-F205-4DEC-A28E-C7D72EAB2252}"/>
              </a:ext>
            </a:extLst>
          </p:cNvPr>
          <p:cNvSpPr txBox="1"/>
          <p:nvPr/>
        </p:nvSpPr>
        <p:spPr>
          <a:xfrm>
            <a:off x="7754982" y="3020428"/>
            <a:ext cx="4111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Challenges: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Debugging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Time Management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Lack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skills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4698C-565E-666E-5560-6A418E570BC6}"/>
              </a:ext>
            </a:extLst>
          </p:cNvPr>
          <p:cNvSpPr/>
          <p:nvPr/>
        </p:nvSpPr>
        <p:spPr>
          <a:xfrm>
            <a:off x="0" y="136525"/>
            <a:ext cx="12192000" cy="1614099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08DAEB-D99D-68E7-C90B-D99E52F1131B}"/>
              </a:ext>
            </a:extLst>
          </p:cNvPr>
          <p:cNvSpPr txBox="1"/>
          <p:nvPr/>
        </p:nvSpPr>
        <p:spPr>
          <a:xfrm>
            <a:off x="6183828" y="529699"/>
            <a:ext cx="775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Conclusion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C2C44A-7DA4-447C-F35C-8801FDFE7C86}"/>
              </a:ext>
            </a:extLst>
          </p:cNvPr>
          <p:cNvSpPr txBox="1"/>
          <p:nvPr/>
        </p:nvSpPr>
        <p:spPr>
          <a:xfrm>
            <a:off x="4810004" y="368503"/>
            <a:ext cx="144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07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65F5676-A67B-7FA6-DE79-436B967D3AAF}"/>
              </a:ext>
            </a:extLst>
          </p:cNvPr>
          <p:cNvCxnSpPr>
            <a:cxnSpLocks/>
          </p:cNvCxnSpPr>
          <p:nvPr/>
        </p:nvCxnSpPr>
        <p:spPr>
          <a:xfrm>
            <a:off x="6095057" y="250609"/>
            <a:ext cx="0" cy="120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7CDD4D-D0A0-4C2D-832E-B07CEE1C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550F65-281C-453F-BE30-BB531B5D3813}"/>
              </a:ext>
            </a:extLst>
          </p:cNvPr>
          <p:cNvSpPr txBox="1"/>
          <p:nvPr/>
        </p:nvSpPr>
        <p:spPr>
          <a:xfrm>
            <a:off x="2824897" y="2294693"/>
            <a:ext cx="6542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345F78"/>
                </a:solidFill>
                <a:latin typeface="Montserrat ExtraBold" panose="00000900000000000000" pitchFamily="2" charset="0"/>
              </a:rPr>
              <a:t>THANK YOU !</a:t>
            </a:r>
            <a:endParaRPr lang="fr-FR" sz="6000" dirty="0">
              <a:solidFill>
                <a:srgbClr val="345F78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D5B08FD-8998-4C42-BB41-90AD36E1141A}"/>
              </a:ext>
            </a:extLst>
          </p:cNvPr>
          <p:cNvCxnSpPr/>
          <p:nvPr/>
        </p:nvCxnSpPr>
        <p:spPr>
          <a:xfrm>
            <a:off x="3376365" y="3310356"/>
            <a:ext cx="5439266" cy="0"/>
          </a:xfrm>
          <a:prstGeom prst="line">
            <a:avLst/>
          </a:prstGeom>
          <a:ln w="76200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376FCED-BF7F-4669-8167-8226C43EB43D}"/>
              </a:ext>
            </a:extLst>
          </p:cNvPr>
          <p:cNvSpPr txBox="1"/>
          <p:nvPr/>
        </p:nvSpPr>
        <p:spPr>
          <a:xfrm>
            <a:off x="4286051" y="3547644"/>
            <a:ext cx="361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ExtraBold" panose="00000900000000000000" pitchFamily="2" charset="0"/>
              </a:rPr>
              <a:t>ANY QUESTIONS?</a:t>
            </a:r>
            <a:endParaRPr lang="fr-FR" sz="2400" dirty="0"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FB12B8-06A2-41F2-B738-A416CFD5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3EE7A-D580-4F19-AC19-1E3CC0FECFEB}"/>
              </a:ext>
            </a:extLst>
          </p:cNvPr>
          <p:cNvSpPr/>
          <p:nvPr/>
        </p:nvSpPr>
        <p:spPr>
          <a:xfrm>
            <a:off x="0" y="2"/>
            <a:ext cx="12192000" cy="1325216"/>
          </a:xfrm>
          <a:prstGeom prst="rect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Table Of Contents</a:t>
            </a:r>
            <a:endParaRPr lang="fr-FR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144F2AD-95BF-42AD-ACBE-F61EA756385E}"/>
              </a:ext>
            </a:extLst>
          </p:cNvPr>
          <p:cNvCxnSpPr/>
          <p:nvPr/>
        </p:nvCxnSpPr>
        <p:spPr>
          <a:xfrm>
            <a:off x="3783496" y="1033670"/>
            <a:ext cx="462500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>
            <a:extLst>
              <a:ext uri="{FF2B5EF4-FFF2-40B4-BE49-F238E27FC236}">
                <a16:creationId xmlns:a16="http://schemas.microsoft.com/office/drawing/2014/main" id="{259BAA1C-479F-4FB6-B8CF-F255FFB36599}"/>
              </a:ext>
            </a:extLst>
          </p:cNvPr>
          <p:cNvSpPr txBox="1"/>
          <p:nvPr/>
        </p:nvSpPr>
        <p:spPr>
          <a:xfrm>
            <a:off x="386056" y="3484075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1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11" name="TextBox 45">
            <a:extLst>
              <a:ext uri="{FF2B5EF4-FFF2-40B4-BE49-F238E27FC236}">
                <a16:creationId xmlns:a16="http://schemas.microsoft.com/office/drawing/2014/main" id="{41E25CB9-3952-4A36-B849-60D874CDF877}"/>
              </a:ext>
            </a:extLst>
          </p:cNvPr>
          <p:cNvSpPr txBox="1"/>
          <p:nvPr/>
        </p:nvSpPr>
        <p:spPr>
          <a:xfrm>
            <a:off x="3842437" y="3484075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3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12" name="TextBox 49">
            <a:extLst>
              <a:ext uri="{FF2B5EF4-FFF2-40B4-BE49-F238E27FC236}">
                <a16:creationId xmlns:a16="http://schemas.microsoft.com/office/drawing/2014/main" id="{67133608-DD40-44EB-BDAA-8DB4E10293E0}"/>
              </a:ext>
            </a:extLst>
          </p:cNvPr>
          <p:cNvSpPr txBox="1"/>
          <p:nvPr/>
        </p:nvSpPr>
        <p:spPr>
          <a:xfrm>
            <a:off x="7207720" y="3467250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5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E664A2E3-4DB4-4F45-8AB1-4CD9BDD925EA}"/>
              </a:ext>
            </a:extLst>
          </p:cNvPr>
          <p:cNvSpPr txBox="1"/>
          <p:nvPr/>
        </p:nvSpPr>
        <p:spPr>
          <a:xfrm>
            <a:off x="10609811" y="3484075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7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14" name="TextBox 73">
            <a:extLst>
              <a:ext uri="{FF2B5EF4-FFF2-40B4-BE49-F238E27FC236}">
                <a16:creationId xmlns:a16="http://schemas.microsoft.com/office/drawing/2014/main" id="{84720388-4E3F-48EA-BEEE-A801867F76B9}"/>
              </a:ext>
            </a:extLst>
          </p:cNvPr>
          <p:cNvSpPr txBox="1"/>
          <p:nvPr/>
        </p:nvSpPr>
        <p:spPr>
          <a:xfrm>
            <a:off x="2147450" y="3484075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2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15" name="TextBox 77">
            <a:extLst>
              <a:ext uri="{FF2B5EF4-FFF2-40B4-BE49-F238E27FC236}">
                <a16:creationId xmlns:a16="http://schemas.microsoft.com/office/drawing/2014/main" id="{0BF07BC5-3C30-4813-A144-51A302D805B5}"/>
              </a:ext>
            </a:extLst>
          </p:cNvPr>
          <p:cNvSpPr txBox="1"/>
          <p:nvPr/>
        </p:nvSpPr>
        <p:spPr>
          <a:xfrm>
            <a:off x="5443621" y="3484076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4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76B15540-2226-4F6C-A32B-7F219655F6F4}"/>
              </a:ext>
            </a:extLst>
          </p:cNvPr>
          <p:cNvSpPr txBox="1"/>
          <p:nvPr/>
        </p:nvSpPr>
        <p:spPr>
          <a:xfrm>
            <a:off x="8845712" y="3488295"/>
            <a:ext cx="132379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345F78"/>
                </a:solidFill>
              </a:rPr>
              <a:t>0</a:t>
            </a:r>
            <a:r>
              <a:rPr lang="id-ID" sz="4400" b="1" dirty="0">
                <a:solidFill>
                  <a:srgbClr val="345F78"/>
                </a:solidFill>
              </a:rPr>
              <a:t>6</a:t>
            </a:r>
            <a:endParaRPr lang="en-US" sz="4400" b="1" dirty="0">
              <a:solidFill>
                <a:srgbClr val="345F78"/>
              </a:solidFill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5D7C2E25-096A-456F-BBCE-DB216891058B}"/>
              </a:ext>
            </a:extLst>
          </p:cNvPr>
          <p:cNvSpPr txBox="1"/>
          <p:nvPr/>
        </p:nvSpPr>
        <p:spPr>
          <a:xfrm>
            <a:off x="190828" y="4453124"/>
            <a:ext cx="184372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INTRODUCTION</a:t>
            </a:r>
          </a:p>
          <a:p>
            <a:pPr algn="ctr"/>
            <a:endParaRPr lang="en-US" sz="2000" b="1" dirty="0">
              <a:latin typeface="Montserrat ExtraBold" panose="00000900000000000000" pitchFamily="2" charset="0"/>
            </a:endParaRP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F18B78D7-95EA-4565-843B-C61DA1F26384}"/>
              </a:ext>
            </a:extLst>
          </p:cNvPr>
          <p:cNvSpPr txBox="1"/>
          <p:nvPr/>
        </p:nvSpPr>
        <p:spPr>
          <a:xfrm>
            <a:off x="3471244" y="4437736"/>
            <a:ext cx="184372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Internship Plan</a:t>
            </a: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DB77D237-D37A-47D5-A4D5-AD9533582A1A}"/>
              </a:ext>
            </a:extLst>
          </p:cNvPr>
          <p:cNvSpPr txBox="1"/>
          <p:nvPr/>
        </p:nvSpPr>
        <p:spPr>
          <a:xfrm>
            <a:off x="1885913" y="2659056"/>
            <a:ext cx="184372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Internship Objectives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66338D1E-510C-471A-83BA-DB978BE719E2}"/>
              </a:ext>
            </a:extLst>
          </p:cNvPr>
          <p:cNvSpPr txBox="1"/>
          <p:nvPr/>
        </p:nvSpPr>
        <p:spPr>
          <a:xfrm>
            <a:off x="5163302" y="2666033"/>
            <a:ext cx="184372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Internship Results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00AD711D-F7B2-4425-AC76-D2696D19137A}"/>
              </a:ext>
            </a:extLst>
          </p:cNvPr>
          <p:cNvSpPr txBox="1"/>
          <p:nvPr/>
        </p:nvSpPr>
        <p:spPr>
          <a:xfrm>
            <a:off x="6946183" y="4408392"/>
            <a:ext cx="184372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Lessons Learned</a:t>
            </a: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73F0740D-6964-418E-9CCA-354F2C28AB8F}"/>
              </a:ext>
            </a:extLst>
          </p:cNvPr>
          <p:cNvSpPr txBox="1"/>
          <p:nvPr/>
        </p:nvSpPr>
        <p:spPr>
          <a:xfrm>
            <a:off x="8584175" y="2659056"/>
            <a:ext cx="184372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Screenshots of the application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175F3400-E877-469C-AD7C-4EC63401AFB9}"/>
              </a:ext>
            </a:extLst>
          </p:cNvPr>
          <p:cNvSpPr txBox="1"/>
          <p:nvPr/>
        </p:nvSpPr>
        <p:spPr>
          <a:xfrm>
            <a:off x="10348274" y="4437736"/>
            <a:ext cx="184372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>
                <a:latin typeface="Montserrat ExtraBold" panose="00000900000000000000" pitchFamily="2" charset="0"/>
              </a:rPr>
              <a:t>Conclusion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8FF1468-5556-424E-8D3B-8C326BEB15A5}"/>
              </a:ext>
            </a:extLst>
          </p:cNvPr>
          <p:cNvCxnSpPr/>
          <p:nvPr/>
        </p:nvCxnSpPr>
        <p:spPr>
          <a:xfrm>
            <a:off x="675594" y="4243962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A072971-8322-43CD-9B5A-7D3E347A6D95}"/>
              </a:ext>
            </a:extLst>
          </p:cNvPr>
          <p:cNvCxnSpPr/>
          <p:nvPr/>
        </p:nvCxnSpPr>
        <p:spPr>
          <a:xfrm>
            <a:off x="10899349" y="4253516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3F364C5-CA73-49F8-8FB3-C515F17C3A0B}"/>
              </a:ext>
            </a:extLst>
          </p:cNvPr>
          <p:cNvCxnSpPr/>
          <p:nvPr/>
        </p:nvCxnSpPr>
        <p:spPr>
          <a:xfrm>
            <a:off x="9135250" y="4243962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5B1B84C-7B9E-420C-A76A-D2171EDBA5B7}"/>
              </a:ext>
            </a:extLst>
          </p:cNvPr>
          <p:cNvCxnSpPr/>
          <p:nvPr/>
        </p:nvCxnSpPr>
        <p:spPr>
          <a:xfrm>
            <a:off x="7497258" y="4243962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EFFEE9D-47D1-417F-9E55-0F425B51CAB9}"/>
              </a:ext>
            </a:extLst>
          </p:cNvPr>
          <p:cNvCxnSpPr/>
          <p:nvPr/>
        </p:nvCxnSpPr>
        <p:spPr>
          <a:xfrm>
            <a:off x="5733159" y="4243962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824D78A-1B57-4A2B-887B-36683068C1DE}"/>
              </a:ext>
            </a:extLst>
          </p:cNvPr>
          <p:cNvCxnSpPr/>
          <p:nvPr/>
        </p:nvCxnSpPr>
        <p:spPr>
          <a:xfrm>
            <a:off x="4072499" y="4234865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F4C4475-C2C7-453D-AC71-17FE6271BEE8}"/>
              </a:ext>
            </a:extLst>
          </p:cNvPr>
          <p:cNvCxnSpPr/>
          <p:nvPr/>
        </p:nvCxnSpPr>
        <p:spPr>
          <a:xfrm>
            <a:off x="2436988" y="4236691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C488293-5ADF-484D-9EE0-7E020B326205}"/>
              </a:ext>
            </a:extLst>
          </p:cNvPr>
          <p:cNvCxnSpPr/>
          <p:nvPr/>
        </p:nvCxnSpPr>
        <p:spPr>
          <a:xfrm>
            <a:off x="674023" y="3484075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29B972A-27C9-4EEB-B9B5-7E7B79F17E70}"/>
              </a:ext>
            </a:extLst>
          </p:cNvPr>
          <p:cNvCxnSpPr/>
          <p:nvPr/>
        </p:nvCxnSpPr>
        <p:spPr>
          <a:xfrm>
            <a:off x="10897778" y="3493629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FC32973-C7A2-44CB-A426-4A81712E8C92}"/>
              </a:ext>
            </a:extLst>
          </p:cNvPr>
          <p:cNvCxnSpPr/>
          <p:nvPr/>
        </p:nvCxnSpPr>
        <p:spPr>
          <a:xfrm>
            <a:off x="9133679" y="3484075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050594D-BFB2-44B8-BB49-3469BB03B253}"/>
              </a:ext>
            </a:extLst>
          </p:cNvPr>
          <p:cNvCxnSpPr/>
          <p:nvPr/>
        </p:nvCxnSpPr>
        <p:spPr>
          <a:xfrm>
            <a:off x="7495687" y="3484075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1497336-D470-4979-B9BF-58758AF672A5}"/>
              </a:ext>
            </a:extLst>
          </p:cNvPr>
          <p:cNvCxnSpPr/>
          <p:nvPr/>
        </p:nvCxnSpPr>
        <p:spPr>
          <a:xfrm>
            <a:off x="5731588" y="3484075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7B68DE1-67A3-4F63-A087-BB07FF1EB38D}"/>
              </a:ext>
            </a:extLst>
          </p:cNvPr>
          <p:cNvCxnSpPr/>
          <p:nvPr/>
        </p:nvCxnSpPr>
        <p:spPr>
          <a:xfrm>
            <a:off x="4070928" y="3474978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94EF7AF-8590-4808-9E4B-8B8D90C98452}"/>
              </a:ext>
            </a:extLst>
          </p:cNvPr>
          <p:cNvCxnSpPr/>
          <p:nvPr/>
        </p:nvCxnSpPr>
        <p:spPr>
          <a:xfrm>
            <a:off x="2435417" y="3476804"/>
            <a:ext cx="744718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6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6500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9"/>
            <a:ext cx="117348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7790E2-6869-C81C-7110-618855165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9" y="2022539"/>
            <a:ext cx="6192798" cy="382405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EDF95D-139B-4B1D-8253-50B0C84C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02EEC-444B-4E87-9676-F368D4AAD5FA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19A5A7-F52D-17F4-9DB7-7554C19F249C}"/>
              </a:ext>
            </a:extLst>
          </p:cNvPr>
          <p:cNvSpPr/>
          <p:nvPr/>
        </p:nvSpPr>
        <p:spPr>
          <a:xfrm>
            <a:off x="0" y="0"/>
            <a:ext cx="12192000" cy="1529780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5F78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E3C05B7-0050-3738-F43B-68BBA643FEA8}"/>
              </a:ext>
            </a:extLst>
          </p:cNvPr>
          <p:cNvSpPr txBox="1"/>
          <p:nvPr/>
        </p:nvSpPr>
        <p:spPr>
          <a:xfrm>
            <a:off x="5516185" y="544583"/>
            <a:ext cx="7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0C027B-9D41-9C50-39B3-F46C61407589}"/>
              </a:ext>
            </a:extLst>
          </p:cNvPr>
          <p:cNvSpPr txBox="1"/>
          <p:nvPr/>
        </p:nvSpPr>
        <p:spPr>
          <a:xfrm>
            <a:off x="4142361" y="383387"/>
            <a:ext cx="135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01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7100D-B983-61FD-EBE8-B4DD581018D9}"/>
              </a:ext>
            </a:extLst>
          </p:cNvPr>
          <p:cNvCxnSpPr>
            <a:cxnSpLocks/>
          </p:cNvCxnSpPr>
          <p:nvPr/>
        </p:nvCxnSpPr>
        <p:spPr>
          <a:xfrm>
            <a:off x="5417686" y="225753"/>
            <a:ext cx="0" cy="102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3571B66-B792-B486-D160-E57577AD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57" y="1819668"/>
            <a:ext cx="4123933" cy="41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0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1">
            <a:extLst>
              <a:ext uri="{FF2B5EF4-FFF2-40B4-BE49-F238E27FC236}">
                <a16:creationId xmlns:a16="http://schemas.microsoft.com/office/drawing/2014/main" id="{178D5A59-B3D1-AFC1-F4BB-5769E9DE9B9D}"/>
              </a:ext>
            </a:extLst>
          </p:cNvPr>
          <p:cNvSpPr/>
          <p:nvPr/>
        </p:nvSpPr>
        <p:spPr>
          <a:xfrm rot="16200000">
            <a:off x="-1326343" y="2876009"/>
            <a:ext cx="5308336" cy="2655646"/>
          </a:xfrm>
          <a:custGeom>
            <a:avLst/>
            <a:gdLst>
              <a:gd name="connsiteX0" fmla="*/ 6476714 w 6476714"/>
              <a:gd name="connsiteY0" fmla="*/ 0 h 6301449"/>
              <a:gd name="connsiteX1" fmla="*/ 6476714 w 6476714"/>
              <a:gd name="connsiteY1" fmla="*/ 2685145 h 6301449"/>
              <a:gd name="connsiteX2" fmla="*/ 6476711 w 6476714"/>
              <a:gd name="connsiteY2" fmla="*/ 2685145 h 6301449"/>
              <a:gd name="connsiteX3" fmla="*/ 6476711 w 6476714"/>
              <a:gd name="connsiteY3" fmla="*/ 4945601 h 6301449"/>
              <a:gd name="connsiteX4" fmla="*/ 6452822 w 6476714"/>
              <a:gd name="connsiteY4" fmla="*/ 4976001 h 6301449"/>
              <a:gd name="connsiteX5" fmla="*/ 3642270 w 6476714"/>
              <a:gd name="connsiteY5" fmla="*/ 6301449 h 6301449"/>
              <a:gd name="connsiteX6" fmla="*/ 4740 w 6476714"/>
              <a:gd name="connsiteY6" fmla="*/ 2846610 h 6301449"/>
              <a:gd name="connsiteX7" fmla="*/ 657 w 6476714"/>
              <a:gd name="connsiteY7" fmla="*/ 2685145 h 6301449"/>
              <a:gd name="connsiteX8" fmla="*/ 3 w 6476714"/>
              <a:gd name="connsiteY8" fmla="*/ 2685145 h 6301449"/>
              <a:gd name="connsiteX9" fmla="*/ 3 w 6476714"/>
              <a:gd name="connsiteY9" fmla="*/ 2659278 h 6301449"/>
              <a:gd name="connsiteX10" fmla="*/ 0 w 6476714"/>
              <a:gd name="connsiteY10" fmla="*/ 2659179 h 6301449"/>
              <a:gd name="connsiteX11" fmla="*/ 3 w 6476714"/>
              <a:gd name="connsiteY11" fmla="*/ 2659080 h 6301449"/>
              <a:gd name="connsiteX12" fmla="*/ 3 w 6476714"/>
              <a:gd name="connsiteY12" fmla="*/ 0 h 630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76714" h="6301449">
                <a:moveTo>
                  <a:pt x="6476714" y="0"/>
                </a:moveTo>
                <a:lnTo>
                  <a:pt x="6476714" y="2685145"/>
                </a:lnTo>
                <a:lnTo>
                  <a:pt x="6476711" y="2685145"/>
                </a:lnTo>
                <a:lnTo>
                  <a:pt x="6476711" y="4945601"/>
                </a:lnTo>
                <a:lnTo>
                  <a:pt x="6452822" y="4976001"/>
                </a:lnTo>
                <a:cubicBezTo>
                  <a:pt x="5784776" y="5785486"/>
                  <a:pt x="4773778" y="6301449"/>
                  <a:pt x="3642270" y="6301449"/>
                </a:cubicBezTo>
                <a:cubicBezTo>
                  <a:pt x="1693561" y="6301449"/>
                  <a:pt x="102291" y="4771075"/>
                  <a:pt x="4740" y="2846610"/>
                </a:cubicBezTo>
                <a:lnTo>
                  <a:pt x="657" y="2685145"/>
                </a:lnTo>
                <a:lnTo>
                  <a:pt x="3" y="2685145"/>
                </a:lnTo>
                <a:lnTo>
                  <a:pt x="3" y="2659278"/>
                </a:lnTo>
                <a:lnTo>
                  <a:pt x="0" y="2659179"/>
                </a:lnTo>
                <a:lnTo>
                  <a:pt x="3" y="2659080"/>
                </a:lnTo>
                <a:lnTo>
                  <a:pt x="3" y="0"/>
                </a:lnTo>
                <a:close/>
              </a:path>
            </a:pathLst>
          </a:custGeom>
          <a:gradFill>
            <a:gsLst>
              <a:gs pos="0">
                <a:srgbClr val="FB6500"/>
              </a:gs>
              <a:gs pos="100000">
                <a:srgbClr val="FB6500"/>
              </a:gs>
              <a:gs pos="48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FA374F-5C53-4CC7-939D-F9E83325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4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C1CE8-1552-42FC-ACA8-524684451C42}"/>
              </a:ext>
            </a:extLst>
          </p:cNvPr>
          <p:cNvSpPr/>
          <p:nvPr/>
        </p:nvSpPr>
        <p:spPr>
          <a:xfrm>
            <a:off x="0" y="12306"/>
            <a:ext cx="12192000" cy="1537358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45F78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DA398E-AD44-41CB-9A3E-D5C9557C2DAE}"/>
              </a:ext>
            </a:extLst>
          </p:cNvPr>
          <p:cNvSpPr txBox="1"/>
          <p:nvPr/>
        </p:nvSpPr>
        <p:spPr>
          <a:xfrm>
            <a:off x="3864106" y="418685"/>
            <a:ext cx="7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Internship Objectives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B81989-4E10-4647-9D46-A99AC80536A9}"/>
              </a:ext>
            </a:extLst>
          </p:cNvPr>
          <p:cNvSpPr txBox="1"/>
          <p:nvPr/>
        </p:nvSpPr>
        <p:spPr>
          <a:xfrm>
            <a:off x="2490282" y="257489"/>
            <a:ext cx="135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92664D1-8CD6-4519-BB6B-ACFC22174C2D}"/>
              </a:ext>
            </a:extLst>
          </p:cNvPr>
          <p:cNvCxnSpPr>
            <a:cxnSpLocks/>
          </p:cNvCxnSpPr>
          <p:nvPr/>
        </p:nvCxnSpPr>
        <p:spPr>
          <a:xfrm>
            <a:off x="3765607" y="99855"/>
            <a:ext cx="0" cy="1331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45">
            <a:extLst>
              <a:ext uri="{FF2B5EF4-FFF2-40B4-BE49-F238E27FC236}">
                <a16:creationId xmlns:a16="http://schemas.microsoft.com/office/drawing/2014/main" id="{4A5A439B-EB02-47CC-19CF-A63013BD5EF3}"/>
              </a:ext>
            </a:extLst>
          </p:cNvPr>
          <p:cNvSpPr/>
          <p:nvPr/>
        </p:nvSpPr>
        <p:spPr>
          <a:xfrm>
            <a:off x="1327824" y="2325113"/>
            <a:ext cx="10058400" cy="102628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45F78"/>
              </a:gs>
              <a:gs pos="100000">
                <a:srgbClr val="345F78"/>
              </a:gs>
              <a:gs pos="48000">
                <a:srgbClr val="FFFFFF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632A"/>
                </a:solidFill>
                <a:latin typeface="Montserrat ExtraBold" panose="00000900000000000000" pitchFamily="2" charset="0"/>
              </a:rPr>
              <a:t>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ExtraBold" panose="00000900000000000000" pitchFamily="2" charset="0"/>
              </a:rPr>
              <a:t>WORK IN A PROFESSIONAL ENVIRONMENT ON REAL-LIFE PROJECTS</a:t>
            </a:r>
          </a:p>
        </p:txBody>
      </p:sp>
      <p:sp>
        <p:nvSpPr>
          <p:cNvPr id="10" name="Rectangle: Rounded Corners 45">
            <a:extLst>
              <a:ext uri="{FF2B5EF4-FFF2-40B4-BE49-F238E27FC236}">
                <a16:creationId xmlns:a16="http://schemas.microsoft.com/office/drawing/2014/main" id="{792FA875-6DFE-5EC8-F86F-50BDF57546D1}"/>
              </a:ext>
            </a:extLst>
          </p:cNvPr>
          <p:cNvSpPr/>
          <p:nvPr/>
        </p:nvSpPr>
        <p:spPr>
          <a:xfrm>
            <a:off x="1327824" y="3627911"/>
            <a:ext cx="10058400" cy="102628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45F78"/>
              </a:gs>
              <a:gs pos="100000">
                <a:srgbClr val="345F78"/>
              </a:gs>
              <a:gs pos="48000">
                <a:srgbClr val="FFFFFF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	APPLY WHAT I HAVE LEARNED DURING MY STUDIES</a:t>
            </a:r>
          </a:p>
        </p:txBody>
      </p:sp>
      <p:sp>
        <p:nvSpPr>
          <p:cNvPr id="11" name="Rectangle: Rounded Corners 45">
            <a:extLst>
              <a:ext uri="{FF2B5EF4-FFF2-40B4-BE49-F238E27FC236}">
                <a16:creationId xmlns:a16="http://schemas.microsoft.com/office/drawing/2014/main" id="{F95F04F5-A7D5-5C16-0D78-EAB7F1E5E95C}"/>
              </a:ext>
            </a:extLst>
          </p:cNvPr>
          <p:cNvSpPr/>
          <p:nvPr/>
        </p:nvSpPr>
        <p:spPr>
          <a:xfrm>
            <a:off x="1327824" y="4929303"/>
            <a:ext cx="10058400" cy="102628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45F78"/>
              </a:gs>
              <a:gs pos="100000">
                <a:srgbClr val="345F78"/>
              </a:gs>
              <a:gs pos="48000">
                <a:srgbClr val="FFFFFF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ontserrat ExtraBold" panose="00000900000000000000" pitchFamily="2" charset="0"/>
              </a:rPr>
              <a:t>IMPROVE MY SOFT AND HARD SKILLS</a:t>
            </a:r>
          </a:p>
        </p:txBody>
      </p:sp>
      <p:sp>
        <p:nvSpPr>
          <p:cNvPr id="12" name="Oval 42">
            <a:extLst>
              <a:ext uri="{FF2B5EF4-FFF2-40B4-BE49-F238E27FC236}">
                <a16:creationId xmlns:a16="http://schemas.microsoft.com/office/drawing/2014/main" id="{B9936277-8383-F2A9-3DCE-728E648D5CB6}"/>
              </a:ext>
            </a:extLst>
          </p:cNvPr>
          <p:cNvSpPr/>
          <p:nvPr/>
        </p:nvSpPr>
        <p:spPr>
          <a:xfrm>
            <a:off x="1562710" y="2444911"/>
            <a:ext cx="782239" cy="782239"/>
          </a:xfrm>
          <a:prstGeom prst="ellipse">
            <a:avLst/>
          </a:prstGeom>
          <a:solidFill>
            <a:srgbClr val="FB65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483EDEB2-9603-ACCE-7DB5-B52259BDDCBA}"/>
              </a:ext>
            </a:extLst>
          </p:cNvPr>
          <p:cNvSpPr/>
          <p:nvPr/>
        </p:nvSpPr>
        <p:spPr>
          <a:xfrm>
            <a:off x="1562710" y="5051326"/>
            <a:ext cx="782239" cy="782239"/>
          </a:xfrm>
          <a:prstGeom prst="ellipse">
            <a:avLst/>
          </a:prstGeom>
          <a:solidFill>
            <a:srgbClr val="FB65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42">
            <a:extLst>
              <a:ext uri="{FF2B5EF4-FFF2-40B4-BE49-F238E27FC236}">
                <a16:creationId xmlns:a16="http://schemas.microsoft.com/office/drawing/2014/main" id="{77E209F0-1D45-0052-73D8-50A06DC6F016}"/>
              </a:ext>
            </a:extLst>
          </p:cNvPr>
          <p:cNvSpPr/>
          <p:nvPr/>
        </p:nvSpPr>
        <p:spPr>
          <a:xfrm>
            <a:off x="1562786" y="3753714"/>
            <a:ext cx="782239" cy="782239"/>
          </a:xfrm>
          <a:prstGeom prst="ellipse">
            <a:avLst/>
          </a:prstGeom>
          <a:solidFill>
            <a:srgbClr val="FB65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60">
            <a:extLst>
              <a:ext uri="{FF2B5EF4-FFF2-40B4-BE49-F238E27FC236}">
                <a16:creationId xmlns:a16="http://schemas.microsoft.com/office/drawing/2014/main" id="{A953243F-5DEA-9EA2-CE09-7ACC4A408781}"/>
              </a:ext>
            </a:extLst>
          </p:cNvPr>
          <p:cNvSpPr txBox="1"/>
          <p:nvPr/>
        </p:nvSpPr>
        <p:spPr>
          <a:xfrm>
            <a:off x="1600455" y="3774161"/>
            <a:ext cx="721351" cy="76944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</a:rPr>
              <a:t>02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id="{74A660BA-0E4C-FBB9-E906-6D298A84AA55}"/>
              </a:ext>
            </a:extLst>
          </p:cNvPr>
          <p:cNvSpPr txBox="1"/>
          <p:nvPr/>
        </p:nvSpPr>
        <p:spPr>
          <a:xfrm>
            <a:off x="1642480" y="2417609"/>
            <a:ext cx="637300" cy="76944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</a:rPr>
              <a:t>0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60">
            <a:extLst>
              <a:ext uri="{FF2B5EF4-FFF2-40B4-BE49-F238E27FC236}">
                <a16:creationId xmlns:a16="http://schemas.microsoft.com/office/drawing/2014/main" id="{D061C0AA-A532-F749-4420-34B4537A946E}"/>
              </a:ext>
            </a:extLst>
          </p:cNvPr>
          <p:cNvSpPr txBox="1"/>
          <p:nvPr/>
        </p:nvSpPr>
        <p:spPr>
          <a:xfrm>
            <a:off x="1593153" y="5064124"/>
            <a:ext cx="721351" cy="76944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</a:rPr>
              <a:t>0</a:t>
            </a:r>
            <a:r>
              <a:rPr lang="en-US" sz="3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820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E45C076-A814-F2CB-64AB-1DCC514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D8B63-F278-7330-99DC-688B1156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5" y="2123441"/>
            <a:ext cx="11882330" cy="4227271"/>
          </a:xfrm>
          <a:prstGeom prst="rect">
            <a:avLst/>
          </a:prstGeom>
          <a:noFill/>
          <a:ln w="28575" cap="flat" cmpd="sng" algn="ctr">
            <a:solidFill>
              <a:srgbClr val="345F78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80DAF2-9643-38E6-60AB-F6C197426D5F}"/>
              </a:ext>
            </a:extLst>
          </p:cNvPr>
          <p:cNvSpPr/>
          <p:nvPr/>
        </p:nvSpPr>
        <p:spPr>
          <a:xfrm>
            <a:off x="2712720" y="434036"/>
            <a:ext cx="6766560" cy="1346835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FA8BFC-F560-6BAC-02BE-ADABD63F7D3C}"/>
              </a:ext>
            </a:extLst>
          </p:cNvPr>
          <p:cNvSpPr txBox="1"/>
          <p:nvPr/>
        </p:nvSpPr>
        <p:spPr>
          <a:xfrm>
            <a:off x="3292629" y="507288"/>
            <a:ext cx="5606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345F78"/>
                </a:solidFill>
                <a:latin typeface="Amasis MT Pro Black" panose="02040A04050005020304" pitchFamily="18" charset="0"/>
              </a:rPr>
              <a:t>What Problem does the Application Solve ?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6509790-DA41-CB1C-2C2C-186D5D2B57F0}"/>
              </a:ext>
            </a:extLst>
          </p:cNvPr>
          <p:cNvCxnSpPr>
            <a:cxnSpLocks/>
          </p:cNvCxnSpPr>
          <p:nvPr/>
        </p:nvCxnSpPr>
        <p:spPr>
          <a:xfrm>
            <a:off x="2996571" y="60492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09830CF-3974-B3D9-7590-C45E388B1938}"/>
              </a:ext>
            </a:extLst>
          </p:cNvPr>
          <p:cNvCxnSpPr>
            <a:cxnSpLocks/>
          </p:cNvCxnSpPr>
          <p:nvPr/>
        </p:nvCxnSpPr>
        <p:spPr>
          <a:xfrm>
            <a:off x="9159946" y="604920"/>
            <a:ext cx="0" cy="1005069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4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B65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17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ipod&#10;&#10;Description générée automatiquement">
            <a:extLst>
              <a:ext uri="{FF2B5EF4-FFF2-40B4-BE49-F238E27FC236}">
                <a16:creationId xmlns:a16="http://schemas.microsoft.com/office/drawing/2014/main" id="{7061B878-6B1E-77B4-6ED7-11E1FCED7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8" y="1930915"/>
            <a:ext cx="5451673" cy="4225047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C7637-DE1C-B123-91F3-8210A8B8E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6796" y="3524378"/>
            <a:ext cx="5509473" cy="1817703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B7D0B6-DB50-3F36-67F0-D0D29AA2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02EEC-444B-4E87-9676-F368D4AAD5F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186E9-3BB3-6774-375F-FD65EC3A62A2}"/>
              </a:ext>
            </a:extLst>
          </p:cNvPr>
          <p:cNvSpPr/>
          <p:nvPr/>
        </p:nvSpPr>
        <p:spPr>
          <a:xfrm>
            <a:off x="0" y="2180"/>
            <a:ext cx="12192000" cy="1614099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16A886-F647-8858-B741-8AAF7CA29184}"/>
              </a:ext>
            </a:extLst>
          </p:cNvPr>
          <p:cNvSpPr txBox="1"/>
          <p:nvPr/>
        </p:nvSpPr>
        <p:spPr>
          <a:xfrm>
            <a:off x="4934148" y="571008"/>
            <a:ext cx="7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Internship Plan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AAE22E-8C45-4CB9-1C4C-CE6E81C6E3FA}"/>
              </a:ext>
            </a:extLst>
          </p:cNvPr>
          <p:cNvSpPr txBox="1"/>
          <p:nvPr/>
        </p:nvSpPr>
        <p:spPr>
          <a:xfrm>
            <a:off x="3560324" y="409812"/>
            <a:ext cx="135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03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ECEB96-3B48-A714-07B7-2AEEE7DE65C1}"/>
              </a:ext>
            </a:extLst>
          </p:cNvPr>
          <p:cNvCxnSpPr>
            <a:cxnSpLocks/>
          </p:cNvCxnSpPr>
          <p:nvPr/>
        </p:nvCxnSpPr>
        <p:spPr>
          <a:xfrm>
            <a:off x="4845377" y="291918"/>
            <a:ext cx="0" cy="120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07F98CD-2907-793C-3538-6E5E3EBD1B6D}"/>
              </a:ext>
            </a:extLst>
          </p:cNvPr>
          <p:cNvSpPr txBox="1"/>
          <p:nvPr/>
        </p:nvSpPr>
        <p:spPr>
          <a:xfrm>
            <a:off x="1352853" y="1868518"/>
            <a:ext cx="3425361" cy="4616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Project Methodology</a:t>
            </a:r>
            <a:endParaRPr lang="fr-FR" sz="240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0E2A694-C898-8B05-20F0-9664A1F0856A}"/>
              </a:ext>
            </a:extLst>
          </p:cNvPr>
          <p:cNvSpPr txBox="1"/>
          <p:nvPr/>
        </p:nvSpPr>
        <p:spPr>
          <a:xfrm>
            <a:off x="7611455" y="1868518"/>
            <a:ext cx="2900153" cy="46166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masis MT Pro Black" panose="02040A04050005020304" pitchFamily="18" charset="0"/>
              </a:rPr>
              <a:t>SE Process Model</a:t>
            </a:r>
            <a:endParaRPr lang="fr-FR" sz="2400" b="1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FA374F-5C53-4CC7-939D-F9E83325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7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C1CE8-1552-42FC-ACA8-524684451C42}"/>
              </a:ext>
            </a:extLst>
          </p:cNvPr>
          <p:cNvSpPr/>
          <p:nvPr/>
        </p:nvSpPr>
        <p:spPr>
          <a:xfrm>
            <a:off x="0" y="2474372"/>
            <a:ext cx="12192000" cy="1614099"/>
          </a:xfrm>
          <a:prstGeom prst="rect">
            <a:avLst/>
          </a:prstGeom>
          <a:solidFill>
            <a:srgbClr val="345F7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32A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DA398E-AD44-41CB-9A3E-D5C9557C2DAE}"/>
              </a:ext>
            </a:extLst>
          </p:cNvPr>
          <p:cNvSpPr txBox="1"/>
          <p:nvPr/>
        </p:nvSpPr>
        <p:spPr>
          <a:xfrm>
            <a:off x="4934148" y="2908855"/>
            <a:ext cx="7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Internship Results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B81989-4E10-4647-9D46-A99AC80536A9}"/>
              </a:ext>
            </a:extLst>
          </p:cNvPr>
          <p:cNvSpPr txBox="1"/>
          <p:nvPr/>
        </p:nvSpPr>
        <p:spPr>
          <a:xfrm>
            <a:off x="3560324" y="2747659"/>
            <a:ext cx="135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6500"/>
                </a:solidFill>
                <a:latin typeface="Montserrat ExtraBold" panose="00000900000000000000" pitchFamily="2" charset="0"/>
              </a:rPr>
              <a:t>04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92664D1-8CD6-4519-BB6B-ACFC22174C2D}"/>
              </a:ext>
            </a:extLst>
          </p:cNvPr>
          <p:cNvCxnSpPr>
            <a:cxnSpLocks/>
          </p:cNvCxnSpPr>
          <p:nvPr/>
        </p:nvCxnSpPr>
        <p:spPr>
          <a:xfrm>
            <a:off x="4845377" y="2629765"/>
            <a:ext cx="0" cy="120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9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B39D1A-5EF3-48CE-971E-8E36151B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40A0D0-B233-4792-9A0F-EDDC8BCBC9BC}"/>
              </a:ext>
            </a:extLst>
          </p:cNvPr>
          <p:cNvSpPr txBox="1"/>
          <p:nvPr/>
        </p:nvSpPr>
        <p:spPr>
          <a:xfrm>
            <a:off x="3019804" y="729676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45F78"/>
                </a:solidFill>
                <a:latin typeface="Amasis MT Pro Black" panose="02040A04050005020304" pitchFamily="18" charset="0"/>
              </a:rPr>
              <a:t>Employee Functionalities</a:t>
            </a:r>
            <a:endParaRPr lang="fr-FR" sz="3600" dirty="0">
              <a:solidFill>
                <a:srgbClr val="345F78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6245B26-D42A-4C80-8CB5-9F2171774949}"/>
              </a:ext>
            </a:extLst>
          </p:cNvPr>
          <p:cNvCxnSpPr/>
          <p:nvPr/>
        </p:nvCxnSpPr>
        <p:spPr>
          <a:xfrm>
            <a:off x="3658702" y="1421670"/>
            <a:ext cx="4609707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A3DA68A-7AC3-4D54-AEBF-6B4AC07A2ECC}"/>
              </a:ext>
            </a:extLst>
          </p:cNvPr>
          <p:cNvSpPr/>
          <p:nvPr/>
        </p:nvSpPr>
        <p:spPr>
          <a:xfrm>
            <a:off x="568392" y="2853965"/>
            <a:ext cx="1187777" cy="1150070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22B37DE-26F7-43F5-A52F-48E7061C9C89}"/>
              </a:ext>
            </a:extLst>
          </p:cNvPr>
          <p:cNvSpPr/>
          <p:nvPr/>
        </p:nvSpPr>
        <p:spPr>
          <a:xfrm>
            <a:off x="8004748" y="2853965"/>
            <a:ext cx="1187777" cy="1150070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C98862-43F1-49F3-B7F2-3F17A11EB779}"/>
              </a:ext>
            </a:extLst>
          </p:cNvPr>
          <p:cNvSpPr/>
          <p:nvPr/>
        </p:nvSpPr>
        <p:spPr>
          <a:xfrm>
            <a:off x="5502111" y="2853965"/>
            <a:ext cx="1187777" cy="1150070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FF482B6-53C1-4955-A31D-0A0AC8CCC8E7}"/>
              </a:ext>
            </a:extLst>
          </p:cNvPr>
          <p:cNvSpPr/>
          <p:nvPr/>
        </p:nvSpPr>
        <p:spPr>
          <a:xfrm>
            <a:off x="3035251" y="2853965"/>
            <a:ext cx="1187777" cy="1150070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75B85C4-891B-4E68-BECB-3573E21981CE}"/>
              </a:ext>
            </a:extLst>
          </p:cNvPr>
          <p:cNvSpPr/>
          <p:nvPr/>
        </p:nvSpPr>
        <p:spPr>
          <a:xfrm>
            <a:off x="10507386" y="2853965"/>
            <a:ext cx="1187777" cy="1150070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6" name="Picture 10" descr="Authentication Icon #189891 - Free Icons Library">
            <a:extLst>
              <a:ext uri="{FF2B5EF4-FFF2-40B4-BE49-F238E27FC236}">
                <a16:creationId xmlns:a16="http://schemas.microsoft.com/office/drawing/2014/main" id="{8E19E068-66AD-4F40-B8CD-53750F03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7" y="2956317"/>
            <a:ext cx="945365" cy="9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C86E14F-2189-484D-BA5D-3F54425F35B8}"/>
              </a:ext>
            </a:extLst>
          </p:cNvPr>
          <p:cNvSpPr txBox="1"/>
          <p:nvPr/>
        </p:nvSpPr>
        <p:spPr>
          <a:xfrm>
            <a:off x="310544" y="4299487"/>
            <a:ext cx="170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Authenticate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6B8FAFB-34D1-48F7-879F-0922FDB82BEA}"/>
              </a:ext>
            </a:extLst>
          </p:cNvPr>
          <p:cNvSpPr txBox="1"/>
          <p:nvPr/>
        </p:nvSpPr>
        <p:spPr>
          <a:xfrm>
            <a:off x="3035251" y="4138486"/>
            <a:ext cx="170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Month Selection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13AA045-8D16-40FA-973C-3F207B26F202}"/>
              </a:ext>
            </a:extLst>
          </p:cNvPr>
          <p:cNvSpPr txBox="1"/>
          <p:nvPr/>
        </p:nvSpPr>
        <p:spPr>
          <a:xfrm>
            <a:off x="5516949" y="4138486"/>
            <a:ext cx="170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Monthly Absences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56F9F25-BD9F-455F-86CC-F7138D7BA321}"/>
              </a:ext>
            </a:extLst>
          </p:cNvPr>
          <p:cNvSpPr txBox="1"/>
          <p:nvPr/>
        </p:nvSpPr>
        <p:spPr>
          <a:xfrm>
            <a:off x="7998647" y="4106385"/>
            <a:ext cx="1703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Monthly Activity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4574D26-7BEF-4A3F-9A32-E2D2331132E4}"/>
              </a:ext>
            </a:extLst>
          </p:cNvPr>
          <p:cNvSpPr txBox="1"/>
          <p:nvPr/>
        </p:nvSpPr>
        <p:spPr>
          <a:xfrm>
            <a:off x="10032935" y="4145599"/>
            <a:ext cx="226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Submit Monthly Activity Report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E0D95A-E438-4F6E-9246-CDC0B8E5BF4A}"/>
              </a:ext>
            </a:extLst>
          </p:cNvPr>
          <p:cNvCxnSpPr/>
          <p:nvPr/>
        </p:nvCxnSpPr>
        <p:spPr>
          <a:xfrm>
            <a:off x="689597" y="4930218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5B5DBC2-B36F-4FED-BBE1-DC0CCA7D3D79}"/>
              </a:ext>
            </a:extLst>
          </p:cNvPr>
          <p:cNvCxnSpPr/>
          <p:nvPr/>
        </p:nvCxnSpPr>
        <p:spPr>
          <a:xfrm>
            <a:off x="10736639" y="4890939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F6F888-A857-4553-B010-E399D2DC1130}"/>
              </a:ext>
            </a:extLst>
          </p:cNvPr>
          <p:cNvCxnSpPr/>
          <p:nvPr/>
        </p:nvCxnSpPr>
        <p:spPr>
          <a:xfrm>
            <a:off x="8251648" y="4898795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675AEA6-E188-41C0-B545-23D0BFC8C30B}"/>
              </a:ext>
            </a:extLst>
          </p:cNvPr>
          <p:cNvCxnSpPr/>
          <p:nvPr/>
        </p:nvCxnSpPr>
        <p:spPr>
          <a:xfrm>
            <a:off x="5681498" y="4898795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1FC0F5B-A89B-4FC8-A967-88E321711680}"/>
              </a:ext>
            </a:extLst>
          </p:cNvPr>
          <p:cNvCxnSpPr/>
          <p:nvPr/>
        </p:nvCxnSpPr>
        <p:spPr>
          <a:xfrm>
            <a:off x="3200938" y="4890939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Date Selection Icon Svg Png Icon Free Download (#78511) - OnlineWebFonts.COM">
            <a:extLst>
              <a:ext uri="{FF2B5EF4-FFF2-40B4-BE49-F238E27FC236}">
                <a16:creationId xmlns:a16="http://schemas.microsoft.com/office/drawing/2014/main" id="{85B9861C-8E5D-0588-AF12-BD21168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3024660"/>
            <a:ext cx="719111" cy="80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Add Activity Svg Png Icon Free Download (#367612) - OnlineWebFonts.COM">
            <a:extLst>
              <a:ext uri="{FF2B5EF4-FFF2-40B4-BE49-F238E27FC236}">
                <a16:creationId xmlns:a16="http://schemas.microsoft.com/office/drawing/2014/main" id="{D7A47E61-C6F3-AF60-8076-14C7D564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09" y="2963750"/>
            <a:ext cx="754453" cy="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ttendance Management Svg Png Icon Free Download (#383254) -  OnlineWebFonts.COM">
            <a:extLst>
              <a:ext uri="{FF2B5EF4-FFF2-40B4-BE49-F238E27FC236}">
                <a16:creationId xmlns:a16="http://schemas.microsoft.com/office/drawing/2014/main" id="{8F08B6AE-3D5A-ECE0-8B21-8388A703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9" y="2903530"/>
            <a:ext cx="1043125" cy="10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ubmit - Free marketing icons">
            <a:extLst>
              <a:ext uri="{FF2B5EF4-FFF2-40B4-BE49-F238E27FC236}">
                <a16:creationId xmlns:a16="http://schemas.microsoft.com/office/drawing/2014/main" id="{41DBC78D-D603-7D7A-6CDA-97C21FA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67" y="3042214"/>
            <a:ext cx="932213" cy="932213"/>
          </a:xfrm>
          <a:prstGeom prst="rect">
            <a:avLst/>
          </a:prstGeom>
          <a:noFill/>
          <a:effectLst>
            <a:outerShdw dist="50800" dir="8340000" sx="200000" sy="2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B39D1A-5EF3-48CE-971E-8E36151B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2EEC-444B-4E87-9676-F368D4AAD5FA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40A0D0-B233-4792-9A0F-EDDC8BCBC9BC}"/>
              </a:ext>
            </a:extLst>
          </p:cNvPr>
          <p:cNvSpPr txBox="1"/>
          <p:nvPr/>
        </p:nvSpPr>
        <p:spPr>
          <a:xfrm>
            <a:off x="2587528" y="781053"/>
            <a:ext cx="7197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45F78"/>
                </a:solidFill>
                <a:latin typeface="Amasis MT Pro Black" panose="02040A04050005020304" pitchFamily="18" charset="0"/>
              </a:rPr>
              <a:t>Non-Functional Requirements</a:t>
            </a:r>
            <a:endParaRPr lang="fr-FR" sz="3600" dirty="0">
              <a:solidFill>
                <a:srgbClr val="345F78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6245B26-D42A-4C80-8CB5-9F2171774949}"/>
              </a:ext>
            </a:extLst>
          </p:cNvPr>
          <p:cNvCxnSpPr/>
          <p:nvPr/>
        </p:nvCxnSpPr>
        <p:spPr>
          <a:xfrm>
            <a:off x="3875106" y="1504798"/>
            <a:ext cx="4609707" cy="0"/>
          </a:xfrm>
          <a:prstGeom prst="line">
            <a:avLst/>
          </a:prstGeom>
          <a:ln w="28575">
            <a:solidFill>
              <a:srgbClr val="FB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13AA045-8D16-40FA-973C-3F207B26F202}"/>
              </a:ext>
            </a:extLst>
          </p:cNvPr>
          <p:cNvSpPr txBox="1"/>
          <p:nvPr/>
        </p:nvSpPr>
        <p:spPr>
          <a:xfrm>
            <a:off x="3931883" y="4381442"/>
            <a:ext cx="170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Security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56F9F25-BD9F-455F-86CC-F7138D7BA321}"/>
              </a:ext>
            </a:extLst>
          </p:cNvPr>
          <p:cNvSpPr txBox="1"/>
          <p:nvPr/>
        </p:nvSpPr>
        <p:spPr>
          <a:xfrm>
            <a:off x="9959593" y="4316267"/>
            <a:ext cx="170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Usability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F6F888-A857-4553-B010-E399D2DC1130}"/>
              </a:ext>
            </a:extLst>
          </p:cNvPr>
          <p:cNvCxnSpPr/>
          <p:nvPr/>
        </p:nvCxnSpPr>
        <p:spPr>
          <a:xfrm>
            <a:off x="10122835" y="4912362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675AEA6-E188-41C0-B545-23D0BFC8C30B}"/>
              </a:ext>
            </a:extLst>
          </p:cNvPr>
          <p:cNvCxnSpPr/>
          <p:nvPr/>
        </p:nvCxnSpPr>
        <p:spPr>
          <a:xfrm>
            <a:off x="4052129" y="5000268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8A95BA97-3A6D-492B-B061-C33726F81406}"/>
              </a:ext>
            </a:extLst>
          </p:cNvPr>
          <p:cNvSpPr/>
          <p:nvPr/>
        </p:nvSpPr>
        <p:spPr>
          <a:xfrm>
            <a:off x="3662167" y="2380847"/>
            <a:ext cx="1673055" cy="1655346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436EB8-5DA3-4753-8DC2-CE01543773A2}"/>
              </a:ext>
            </a:extLst>
          </p:cNvPr>
          <p:cNvSpPr/>
          <p:nvPr/>
        </p:nvSpPr>
        <p:spPr>
          <a:xfrm>
            <a:off x="9680745" y="2334626"/>
            <a:ext cx="1673055" cy="1655346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object 5">
            <a:extLst>
              <a:ext uri="{FF2B5EF4-FFF2-40B4-BE49-F238E27FC236}">
                <a16:creationId xmlns:a16="http://schemas.microsoft.com/office/drawing/2014/main" id="{61B33924-A698-4112-89FC-31D5D3E21FD6}"/>
              </a:ext>
            </a:extLst>
          </p:cNvPr>
          <p:cNvPicPr/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5310" y="2672506"/>
            <a:ext cx="923924" cy="1009649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07416DD-ABFE-4215-A06A-C6AA3129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361" y="2548956"/>
            <a:ext cx="1133199" cy="11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D8ACA29B-EF1F-9A78-A525-C9F7E4E596C5}"/>
              </a:ext>
            </a:extLst>
          </p:cNvPr>
          <p:cNvSpPr/>
          <p:nvPr/>
        </p:nvSpPr>
        <p:spPr>
          <a:xfrm>
            <a:off x="578929" y="2380847"/>
            <a:ext cx="1673055" cy="1655346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B7A741-B741-3F5C-F789-5D9C9301F3D9}"/>
              </a:ext>
            </a:extLst>
          </p:cNvPr>
          <p:cNvSpPr txBox="1"/>
          <p:nvPr/>
        </p:nvSpPr>
        <p:spPr>
          <a:xfrm>
            <a:off x="530007" y="4381442"/>
            <a:ext cx="1860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Performance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CB21998-C335-8118-F055-95DD870C1FDD}"/>
              </a:ext>
            </a:extLst>
          </p:cNvPr>
          <p:cNvCxnSpPr/>
          <p:nvPr/>
        </p:nvCxnSpPr>
        <p:spPr>
          <a:xfrm>
            <a:off x="885180" y="4945020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4" descr="Performance Icon #73617 - Free Icons Library">
            <a:extLst>
              <a:ext uri="{FF2B5EF4-FFF2-40B4-BE49-F238E27FC236}">
                <a16:creationId xmlns:a16="http://schemas.microsoft.com/office/drawing/2014/main" id="{84FE36F0-BDF0-8290-A42E-267A2587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3207"/>
            <a:ext cx="1154512" cy="11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3D8BC6F0-0813-F148-DB03-76CC72A8E304}"/>
              </a:ext>
            </a:extLst>
          </p:cNvPr>
          <p:cNvSpPr txBox="1"/>
          <p:nvPr/>
        </p:nvSpPr>
        <p:spPr>
          <a:xfrm>
            <a:off x="6907131" y="4366410"/>
            <a:ext cx="170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Scalability</a:t>
            </a:r>
            <a:endParaRPr lang="fr-F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B41823B-E6EC-8883-3E0B-A66704AA6918}"/>
              </a:ext>
            </a:extLst>
          </p:cNvPr>
          <p:cNvCxnSpPr/>
          <p:nvPr/>
        </p:nvCxnSpPr>
        <p:spPr>
          <a:xfrm>
            <a:off x="7286184" y="4929988"/>
            <a:ext cx="8563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E81F8250-55B4-BA88-E76B-44DD95C16B68}"/>
              </a:ext>
            </a:extLst>
          </p:cNvPr>
          <p:cNvSpPr/>
          <p:nvPr/>
        </p:nvSpPr>
        <p:spPr>
          <a:xfrm>
            <a:off x="6811540" y="2380847"/>
            <a:ext cx="1673055" cy="1655346"/>
          </a:xfrm>
          <a:prstGeom prst="ellipse">
            <a:avLst/>
          </a:prstGeom>
          <a:solidFill>
            <a:srgbClr val="345F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90B94551-F3DF-E8D0-3CEB-DCF96042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7" y="2699030"/>
            <a:ext cx="1014314" cy="10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15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7579</TotalTime>
  <Words>288</Words>
  <Application>Microsoft Office PowerPoint</Application>
  <PresentationFormat>Grand écran</PresentationFormat>
  <Paragraphs>114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Aharoni</vt:lpstr>
      <vt:lpstr>Amasis MT Pro Black</vt:lpstr>
      <vt:lpstr>Arial</vt:lpstr>
      <vt:lpstr>Calibri</vt:lpstr>
      <vt:lpstr>Calibri Light</vt:lpstr>
      <vt:lpstr>Montserrat ExtraBold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Ait el qadi &lt; 76975 &gt;</dc:creator>
  <cp:lastModifiedBy>Mohammed Ait el qadi &lt; 76975 &gt;</cp:lastModifiedBy>
  <cp:revision>34</cp:revision>
  <dcterms:created xsi:type="dcterms:W3CDTF">2022-04-21T08:06:45Z</dcterms:created>
  <dcterms:modified xsi:type="dcterms:W3CDTF">2022-07-20T09:03:55Z</dcterms:modified>
</cp:coreProperties>
</file>