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2"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69D0E-E4DD-E9BD-A0B4-6657DF1BD7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2B4D02-60B9-F555-F345-C8F5904130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9A452C-6EFB-9D3E-0FE3-4257E1595E89}"/>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5" name="Footer Placeholder 4">
            <a:extLst>
              <a:ext uri="{FF2B5EF4-FFF2-40B4-BE49-F238E27FC236}">
                <a16:creationId xmlns:a16="http://schemas.microsoft.com/office/drawing/2014/main" id="{C70C7F6C-DAE0-E5BE-C49E-080AD9B25C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ADA49F-180C-2F79-FC0A-A96F7F47CBD7}"/>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266272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1663-137B-F7E1-092A-D8D2FE9540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893845-512B-0632-F2FC-D1651B795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21F257-9CB4-6B3B-B1C6-DBD9762DC1BF}"/>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5" name="Footer Placeholder 4">
            <a:extLst>
              <a:ext uri="{FF2B5EF4-FFF2-40B4-BE49-F238E27FC236}">
                <a16:creationId xmlns:a16="http://schemas.microsoft.com/office/drawing/2014/main" id="{9E1169A7-DD4E-7478-1D18-7AD16B29A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5A0E4-0AC2-553D-9C6A-3B63BDB174F6}"/>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1448639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F76764-05F5-85F0-CC75-3562BDD68B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B01CA6-5B01-50DC-4B2F-AAC175F89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53375C-6691-8C2F-EABD-4AB0E7BF678D}"/>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5" name="Footer Placeholder 4">
            <a:extLst>
              <a:ext uri="{FF2B5EF4-FFF2-40B4-BE49-F238E27FC236}">
                <a16:creationId xmlns:a16="http://schemas.microsoft.com/office/drawing/2014/main" id="{2B394304-9790-B4F8-2B2B-B8FDDDB85F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1BFD7-C12E-E523-D3F3-B746627E2275}"/>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1898315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30DDB-36C8-1F67-F796-23741E7A57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4E37D4-C256-70CD-1C70-B9C0D1C194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098EEA-991A-7CE7-1A4C-0CF34A76CE2A}"/>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5" name="Footer Placeholder 4">
            <a:extLst>
              <a:ext uri="{FF2B5EF4-FFF2-40B4-BE49-F238E27FC236}">
                <a16:creationId xmlns:a16="http://schemas.microsoft.com/office/drawing/2014/main" id="{2E26EE45-2112-21B1-ED52-804064601A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2C51B2-AEEE-A46E-5CBD-4616A6D1BF8D}"/>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285892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82BD-465E-4692-E5B3-74835223A2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2577CF-FBC8-42CF-BCB4-20ECFEFAF2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EEBBE0-51F6-87ED-A784-027FD86A0EE1}"/>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5" name="Footer Placeholder 4">
            <a:extLst>
              <a:ext uri="{FF2B5EF4-FFF2-40B4-BE49-F238E27FC236}">
                <a16:creationId xmlns:a16="http://schemas.microsoft.com/office/drawing/2014/main" id="{2609B9AE-007E-7E21-9C94-C0820E456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8DE4EB-F117-2B19-28DB-11A9B7C1174E}"/>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1900264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DE991-9862-937C-5986-F3D238DA9C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508DD-0B2F-AEA0-9C78-471241EB57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B96240-A283-DA14-A303-349DF797F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B7E895-EBF3-1901-58B0-1EFA89AA5B4F}"/>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6" name="Footer Placeholder 5">
            <a:extLst>
              <a:ext uri="{FF2B5EF4-FFF2-40B4-BE49-F238E27FC236}">
                <a16:creationId xmlns:a16="http://schemas.microsoft.com/office/drawing/2014/main" id="{CAC3F530-E3D3-AEC3-1AC9-403DAB1C54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6D3877-DFAC-C768-9EAB-8DB86BD2F965}"/>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4217461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9A7B-38F3-EB40-BF2F-BCFF432362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D41534-1FD4-B771-064C-A45AE29081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FA381-E30C-2235-1124-D76BE6A694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F3A45C-4294-6AEC-7588-76D816F353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F988D-DD4F-97FA-B73C-2A43313A1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FBDFC2-4B15-0442-1F8A-702FF8252429}"/>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8" name="Footer Placeholder 7">
            <a:extLst>
              <a:ext uri="{FF2B5EF4-FFF2-40B4-BE49-F238E27FC236}">
                <a16:creationId xmlns:a16="http://schemas.microsoft.com/office/drawing/2014/main" id="{0580A280-8924-D11E-F020-EDF9B77F9F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AAA0B2-DDEE-36DF-DB73-209138D86673}"/>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1467316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EE77-C13E-E448-204D-24D4CF42FB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E8B2EB-0240-6EBC-CB50-A59493A2FF50}"/>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4" name="Footer Placeholder 3">
            <a:extLst>
              <a:ext uri="{FF2B5EF4-FFF2-40B4-BE49-F238E27FC236}">
                <a16:creationId xmlns:a16="http://schemas.microsoft.com/office/drawing/2014/main" id="{6D88B157-605A-2C25-42FA-28488F352E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AC45A1-0B9F-36BB-3A28-896E3BD19B1D}"/>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3018989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9A72F-13F8-2006-C209-6446C27F77CE}"/>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3" name="Footer Placeholder 2">
            <a:extLst>
              <a:ext uri="{FF2B5EF4-FFF2-40B4-BE49-F238E27FC236}">
                <a16:creationId xmlns:a16="http://schemas.microsoft.com/office/drawing/2014/main" id="{D1CD48E8-704E-0BFF-DE9F-07B624F2D7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971B78-BFAB-0FA3-9E22-4C530262B5E3}"/>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289313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3BAA-4CEC-A6B1-97E4-392CCAA07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721367-861A-B7EF-A0CD-A38321F533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00A82F-82FC-87B3-F9BD-269CDC9900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CA47B-BC34-AC93-B852-06F66490E79D}"/>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6" name="Footer Placeholder 5">
            <a:extLst>
              <a:ext uri="{FF2B5EF4-FFF2-40B4-BE49-F238E27FC236}">
                <a16:creationId xmlns:a16="http://schemas.microsoft.com/office/drawing/2014/main" id="{E3B5D767-A013-F10F-27C7-CC91809154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C6AEB-9E13-F30E-9255-FE4E733F2AB9}"/>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64527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EF50D-EDAC-99CF-4AB1-F1C13D6CE0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57B610-7483-5109-9022-F725E6338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9ED35B1-3307-927A-28DF-28BEDBAF0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13E74-88E0-20E5-D8D5-B4C537314FE1}"/>
              </a:ext>
            </a:extLst>
          </p:cNvPr>
          <p:cNvSpPr>
            <a:spLocks noGrp="1"/>
          </p:cNvSpPr>
          <p:nvPr>
            <p:ph type="dt" sz="half" idx="10"/>
          </p:nvPr>
        </p:nvSpPr>
        <p:spPr/>
        <p:txBody>
          <a:bodyPr/>
          <a:lstStyle/>
          <a:p>
            <a:fld id="{A9041739-F4C7-40F1-88AB-5D50213F06FE}" type="datetimeFigureOut">
              <a:rPr lang="en-IN" smtClean="0"/>
              <a:t>29-08-2023</a:t>
            </a:fld>
            <a:endParaRPr lang="en-IN"/>
          </a:p>
        </p:txBody>
      </p:sp>
      <p:sp>
        <p:nvSpPr>
          <p:cNvPr id="6" name="Footer Placeholder 5">
            <a:extLst>
              <a:ext uri="{FF2B5EF4-FFF2-40B4-BE49-F238E27FC236}">
                <a16:creationId xmlns:a16="http://schemas.microsoft.com/office/drawing/2014/main" id="{07909431-1621-33BC-52CC-E0C9970BD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44C595-2BE4-C595-A341-84229DAFA4AE}"/>
              </a:ext>
            </a:extLst>
          </p:cNvPr>
          <p:cNvSpPr>
            <a:spLocks noGrp="1"/>
          </p:cNvSpPr>
          <p:nvPr>
            <p:ph type="sldNum" sz="quarter" idx="12"/>
          </p:nvPr>
        </p:nvSpPr>
        <p:spPr/>
        <p:txBody>
          <a:bodyPr/>
          <a:lstStyle/>
          <a:p>
            <a:fld id="{574D77D3-0FD1-40B5-885E-91B906E52D13}" type="slidenum">
              <a:rPr lang="en-IN" smtClean="0"/>
              <a:t>‹#›</a:t>
            </a:fld>
            <a:endParaRPr lang="en-IN"/>
          </a:p>
        </p:txBody>
      </p:sp>
    </p:spTree>
    <p:extLst>
      <p:ext uri="{BB962C8B-B14F-4D97-AF65-F5344CB8AC3E}">
        <p14:creationId xmlns:p14="http://schemas.microsoft.com/office/powerpoint/2010/main" val="239322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0745C9-B2A9-54BF-02F3-E2DBC61E5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9AC723-5595-07DA-99A1-A3D3B8ADD0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E30E7-6675-D3B4-9132-45AF97457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41739-F4C7-40F1-88AB-5D50213F06FE}" type="datetimeFigureOut">
              <a:rPr lang="en-IN" smtClean="0"/>
              <a:t>29-08-2023</a:t>
            </a:fld>
            <a:endParaRPr lang="en-IN"/>
          </a:p>
        </p:txBody>
      </p:sp>
      <p:sp>
        <p:nvSpPr>
          <p:cNvPr id="5" name="Footer Placeholder 4">
            <a:extLst>
              <a:ext uri="{FF2B5EF4-FFF2-40B4-BE49-F238E27FC236}">
                <a16:creationId xmlns:a16="http://schemas.microsoft.com/office/drawing/2014/main" id="{14FA100F-CBA5-8A97-64DE-EB6CF7F92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0F22DE7-65FA-67C5-74FA-2FF5BE9A53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D77D3-0FD1-40B5-885E-91B906E52D13}" type="slidenum">
              <a:rPr lang="en-IN" smtClean="0"/>
              <a:t>‹#›</a:t>
            </a:fld>
            <a:endParaRPr lang="en-IN"/>
          </a:p>
        </p:txBody>
      </p:sp>
    </p:spTree>
    <p:extLst>
      <p:ext uri="{BB962C8B-B14F-4D97-AF65-F5344CB8AC3E}">
        <p14:creationId xmlns:p14="http://schemas.microsoft.com/office/powerpoint/2010/main" val="76132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D1591-C49E-A597-F1D3-904CE4344138}"/>
              </a:ext>
            </a:extLst>
          </p:cNvPr>
          <p:cNvSpPr>
            <a:spLocks noGrp="1"/>
          </p:cNvSpPr>
          <p:nvPr>
            <p:ph type="ctrTitle"/>
          </p:nvPr>
        </p:nvSpPr>
        <p:spPr/>
        <p:txBody>
          <a:bodyPr/>
          <a:lstStyle/>
          <a:p>
            <a:r>
              <a:rPr lang="en-US" b="1" dirty="0"/>
              <a:t>CI/CD Pipelines</a:t>
            </a:r>
            <a:endParaRPr lang="en-IN" dirty="0"/>
          </a:p>
        </p:txBody>
      </p:sp>
      <p:sp>
        <p:nvSpPr>
          <p:cNvPr id="3" name="Subtitle 2">
            <a:extLst>
              <a:ext uri="{FF2B5EF4-FFF2-40B4-BE49-F238E27FC236}">
                <a16:creationId xmlns:a16="http://schemas.microsoft.com/office/drawing/2014/main" id="{0E8618E6-3BC6-BEC2-D0EA-DB7482815345}"/>
              </a:ext>
            </a:extLst>
          </p:cNvPr>
          <p:cNvSpPr>
            <a:spLocks noGrp="1"/>
          </p:cNvSpPr>
          <p:nvPr>
            <p:ph type="subTitle" idx="1"/>
          </p:nvPr>
        </p:nvSpPr>
        <p:spPr>
          <a:xfrm>
            <a:off x="7329267" y="5202238"/>
            <a:ext cx="4529797" cy="1100088"/>
          </a:xfrm>
        </p:spPr>
        <p:txBody>
          <a:bodyPr/>
          <a:lstStyle/>
          <a:p>
            <a:r>
              <a:rPr lang="en-US" dirty="0"/>
              <a:t>By </a:t>
            </a:r>
            <a:br>
              <a:rPr lang="en-US" dirty="0"/>
            </a:br>
            <a:r>
              <a:rPr lang="en-US" dirty="0"/>
              <a:t>Jayaram Aita</a:t>
            </a:r>
            <a:endParaRPr lang="en-IN" dirty="0"/>
          </a:p>
        </p:txBody>
      </p:sp>
    </p:spTree>
    <p:extLst>
      <p:ext uri="{BB962C8B-B14F-4D97-AF65-F5344CB8AC3E}">
        <p14:creationId xmlns:p14="http://schemas.microsoft.com/office/powerpoint/2010/main" val="109986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A888-758E-11C0-B545-E0F9F79BA08B}"/>
              </a:ext>
            </a:extLst>
          </p:cNvPr>
          <p:cNvSpPr>
            <a:spLocks noGrp="1"/>
          </p:cNvSpPr>
          <p:nvPr>
            <p:ph type="ctrTitle"/>
          </p:nvPr>
        </p:nvSpPr>
        <p:spPr>
          <a:xfrm>
            <a:off x="637736" y="1150498"/>
            <a:ext cx="4243754" cy="1128468"/>
          </a:xfrm>
        </p:spPr>
        <p:txBody>
          <a:bodyPr/>
          <a:lstStyle/>
          <a:p>
            <a:r>
              <a:rPr lang="en-US" b="1" dirty="0"/>
              <a:t>Agenda</a:t>
            </a:r>
            <a:endParaRPr lang="en-IN" b="1" dirty="0"/>
          </a:p>
        </p:txBody>
      </p:sp>
      <p:sp>
        <p:nvSpPr>
          <p:cNvPr id="3" name="Subtitle 2">
            <a:extLst>
              <a:ext uri="{FF2B5EF4-FFF2-40B4-BE49-F238E27FC236}">
                <a16:creationId xmlns:a16="http://schemas.microsoft.com/office/drawing/2014/main" id="{5C996B5E-397A-1A05-8D96-7105A9768EE2}"/>
              </a:ext>
            </a:extLst>
          </p:cNvPr>
          <p:cNvSpPr>
            <a:spLocks noGrp="1"/>
          </p:cNvSpPr>
          <p:nvPr>
            <p:ph type="subTitle" idx="1"/>
          </p:nvPr>
        </p:nvSpPr>
        <p:spPr>
          <a:xfrm>
            <a:off x="1524000" y="2799471"/>
            <a:ext cx="9144000" cy="2458329"/>
          </a:xfrm>
        </p:spPr>
        <p:txBody>
          <a:bodyPr/>
          <a:lstStyle/>
          <a:p>
            <a:pPr marL="342900" indent="-342900" algn="l">
              <a:buFont typeface="Wingdings" panose="05000000000000000000" pitchFamily="2" charset="2"/>
              <a:buChar char="v"/>
            </a:pPr>
            <a:r>
              <a:rPr lang="en-US" dirty="0"/>
              <a:t>What is CI</a:t>
            </a:r>
          </a:p>
          <a:p>
            <a:pPr marL="342900" indent="-342900" algn="l">
              <a:buFont typeface="Wingdings" panose="05000000000000000000" pitchFamily="2" charset="2"/>
              <a:buChar char="v"/>
            </a:pPr>
            <a:r>
              <a:rPr lang="en-US" dirty="0"/>
              <a:t>What is CD</a:t>
            </a:r>
          </a:p>
          <a:p>
            <a:pPr marL="342900" indent="-342900" algn="l">
              <a:buFont typeface="Wingdings" panose="05000000000000000000" pitchFamily="2" charset="2"/>
              <a:buChar char="v"/>
            </a:pPr>
            <a:r>
              <a:rPr lang="en-US" dirty="0"/>
              <a:t>Benefit</a:t>
            </a:r>
            <a:endParaRPr lang="en-IN" dirty="0"/>
          </a:p>
        </p:txBody>
      </p:sp>
    </p:spTree>
    <p:extLst>
      <p:ext uri="{BB962C8B-B14F-4D97-AF65-F5344CB8AC3E}">
        <p14:creationId xmlns:p14="http://schemas.microsoft.com/office/powerpoint/2010/main" val="1068969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178F-432B-C02F-2FCA-B4AE666E8E74}"/>
              </a:ext>
            </a:extLst>
          </p:cNvPr>
          <p:cNvSpPr>
            <a:spLocks noGrp="1"/>
          </p:cNvSpPr>
          <p:nvPr>
            <p:ph type="title"/>
          </p:nvPr>
        </p:nvSpPr>
        <p:spPr/>
        <p:txBody>
          <a:bodyPr/>
          <a:lstStyle/>
          <a:p>
            <a:r>
              <a:rPr lang="en-US" b="1" dirty="0"/>
              <a:t>What is CI</a:t>
            </a:r>
            <a:br>
              <a:rPr lang="en-US" b="1" dirty="0"/>
            </a:br>
            <a:endParaRPr lang="en-IN" b="1" dirty="0"/>
          </a:p>
        </p:txBody>
      </p:sp>
      <p:sp>
        <p:nvSpPr>
          <p:cNvPr id="3" name="Content Placeholder 2">
            <a:extLst>
              <a:ext uri="{FF2B5EF4-FFF2-40B4-BE49-F238E27FC236}">
                <a16:creationId xmlns:a16="http://schemas.microsoft.com/office/drawing/2014/main" id="{5D35B61D-8406-4BF2-3E44-950366235B53}"/>
              </a:ext>
            </a:extLst>
          </p:cNvPr>
          <p:cNvSpPr>
            <a:spLocks noGrp="1"/>
          </p:cNvSpPr>
          <p:nvPr>
            <p:ph idx="1"/>
          </p:nvPr>
        </p:nvSpPr>
        <p:spPr>
          <a:xfrm>
            <a:off x="838200" y="1350498"/>
            <a:ext cx="10515600" cy="5036234"/>
          </a:xfrm>
        </p:spPr>
        <p:txBody>
          <a:bodyPr>
            <a:noAutofit/>
          </a:bodyPr>
          <a:lstStyle/>
          <a:p>
            <a:r>
              <a:rPr lang="en-US" sz="2200" dirty="0"/>
              <a:t>Continuous integration is all about the source code.</a:t>
            </a:r>
          </a:p>
          <a:p>
            <a:r>
              <a:rPr lang="en-US" sz="2200" dirty="0"/>
              <a:t>New changes to the code need to be validated, verified, exercised, worked over, massaged and squeezed to see if there are leaks. We do this by compiling, transpiling, linting, running unit tests, performing static analysis, checking dependencies for security vulnerabilities and other things.</a:t>
            </a:r>
          </a:p>
          <a:p>
            <a:r>
              <a:rPr lang="en-US" sz="2200" dirty="0"/>
              <a:t>Example:</a:t>
            </a:r>
          </a:p>
          <a:p>
            <a:pPr marL="457200" lvl="1" indent="0">
              <a:buNone/>
            </a:pPr>
            <a:r>
              <a:rPr lang="en-US" sz="2200" dirty="0"/>
              <a:t>When multiple developers are working on same project we would end up multiple working copies. All these copies of the code are integrated into a single mainline. This process is called Continuous Integration. </a:t>
            </a:r>
          </a:p>
          <a:p>
            <a:pPr marL="457200" lvl="1" indent="0">
              <a:buNone/>
            </a:pPr>
            <a:r>
              <a:rPr lang="en-US" sz="2200" dirty="0"/>
              <a:t>Some command CI-related might include </a:t>
            </a:r>
          </a:p>
          <a:p>
            <a:pPr marL="457200" lvl="1" indent="0">
              <a:buNone/>
            </a:pPr>
            <a:r>
              <a:rPr lang="en-US" sz="2200" dirty="0"/>
              <a:t>• Compile </a:t>
            </a:r>
          </a:p>
          <a:p>
            <a:pPr marL="457200" lvl="1" indent="0">
              <a:buNone/>
            </a:pPr>
            <a:r>
              <a:rPr lang="en-US" sz="2200" dirty="0"/>
              <a:t>• Unit Test </a:t>
            </a:r>
          </a:p>
          <a:p>
            <a:pPr marL="457200" lvl="1" indent="0">
              <a:buNone/>
            </a:pPr>
            <a:r>
              <a:rPr lang="en-US" sz="2200" dirty="0"/>
              <a:t>• Static Analysis</a:t>
            </a:r>
          </a:p>
          <a:p>
            <a:pPr marL="457200" lvl="1" indent="0">
              <a:buNone/>
            </a:pPr>
            <a:r>
              <a:rPr lang="en-US" sz="2200" dirty="0"/>
              <a:t> • Dependency vulnerability testing</a:t>
            </a:r>
          </a:p>
          <a:p>
            <a:pPr marL="457200" lvl="1" indent="0">
              <a:buNone/>
            </a:pPr>
            <a:r>
              <a:rPr lang="en-US" sz="2200" dirty="0"/>
              <a:t> • Store artifact</a:t>
            </a:r>
            <a:endParaRPr lang="en-IN" sz="2200" dirty="0"/>
          </a:p>
        </p:txBody>
      </p:sp>
    </p:spTree>
    <p:extLst>
      <p:ext uri="{BB962C8B-B14F-4D97-AF65-F5344CB8AC3E}">
        <p14:creationId xmlns:p14="http://schemas.microsoft.com/office/powerpoint/2010/main" val="1311713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5178F-432B-C02F-2FCA-B4AE666E8E74}"/>
              </a:ext>
            </a:extLst>
          </p:cNvPr>
          <p:cNvSpPr>
            <a:spLocks noGrp="1"/>
          </p:cNvSpPr>
          <p:nvPr>
            <p:ph type="title"/>
          </p:nvPr>
        </p:nvSpPr>
        <p:spPr/>
        <p:txBody>
          <a:bodyPr/>
          <a:lstStyle/>
          <a:p>
            <a:r>
              <a:rPr lang="en-US" b="1" dirty="0"/>
              <a:t>What is CD</a:t>
            </a:r>
            <a:br>
              <a:rPr lang="en-US" b="1" dirty="0"/>
            </a:br>
            <a:endParaRPr lang="en-IN" b="1" dirty="0"/>
          </a:p>
        </p:txBody>
      </p:sp>
      <p:sp>
        <p:nvSpPr>
          <p:cNvPr id="3" name="Content Placeholder 2">
            <a:extLst>
              <a:ext uri="{FF2B5EF4-FFF2-40B4-BE49-F238E27FC236}">
                <a16:creationId xmlns:a16="http://schemas.microsoft.com/office/drawing/2014/main" id="{5D35B61D-8406-4BF2-3E44-950366235B53}"/>
              </a:ext>
            </a:extLst>
          </p:cNvPr>
          <p:cNvSpPr>
            <a:spLocks noGrp="1"/>
          </p:cNvSpPr>
          <p:nvPr>
            <p:ph idx="1"/>
          </p:nvPr>
        </p:nvSpPr>
        <p:spPr>
          <a:xfrm>
            <a:off x="838200" y="1350498"/>
            <a:ext cx="10515600" cy="5036234"/>
          </a:xfrm>
        </p:spPr>
        <p:txBody>
          <a:bodyPr>
            <a:normAutofit/>
          </a:bodyPr>
          <a:lstStyle/>
          <a:p>
            <a:r>
              <a:rPr lang="en-US" sz="2400" dirty="0"/>
              <a:t>Continuous deployment is all about built code and deployment.</a:t>
            </a:r>
          </a:p>
          <a:p>
            <a:r>
              <a:rPr lang="en-US" sz="2400" dirty="0"/>
              <a:t>Once the source code has been built in CI, we're ready to ship it to servers and devices either in the same network or elsewhere. Depending on your team's delivery process and deployment strategy, you might deploy to a staging or pre-production server for final testing or you might deploy to production right away. </a:t>
            </a:r>
          </a:p>
          <a:p>
            <a:r>
              <a:rPr lang="en-US" sz="2400" dirty="0"/>
              <a:t>Before doing so, CD can run scripts to prepare the infrastructure, run smoke tests, and handle rollbacks and reverts if something doesn't go as planned.</a:t>
            </a:r>
            <a:endParaRPr lang="en-IN" sz="2400" dirty="0"/>
          </a:p>
        </p:txBody>
      </p:sp>
    </p:spTree>
    <p:extLst>
      <p:ext uri="{BB962C8B-B14F-4D97-AF65-F5344CB8AC3E}">
        <p14:creationId xmlns:p14="http://schemas.microsoft.com/office/powerpoint/2010/main" val="223647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E157C1C-8B48-7769-971E-016C53E4EBC7}"/>
              </a:ext>
            </a:extLst>
          </p:cNvPr>
          <p:cNvSpPr>
            <a:spLocks noGrp="1"/>
          </p:cNvSpPr>
          <p:nvPr>
            <p:ph type="subTitle" idx="1"/>
          </p:nvPr>
        </p:nvSpPr>
        <p:spPr>
          <a:xfrm>
            <a:off x="1524000" y="5008097"/>
            <a:ext cx="9144000" cy="910883"/>
          </a:xfrm>
        </p:spPr>
        <p:txBody>
          <a:bodyPr/>
          <a:lstStyle/>
          <a:p>
            <a:r>
              <a:rPr lang="en-US" dirty="0"/>
              <a:t>CI/CD Phases/Flow</a:t>
            </a:r>
            <a:endParaRPr lang="en-IN" dirty="0"/>
          </a:p>
        </p:txBody>
      </p:sp>
      <p:pic>
        <p:nvPicPr>
          <p:cNvPr id="7" name="Picture 6">
            <a:extLst>
              <a:ext uri="{FF2B5EF4-FFF2-40B4-BE49-F238E27FC236}">
                <a16:creationId xmlns:a16="http://schemas.microsoft.com/office/drawing/2014/main" id="{002DD021-3FEA-F051-D2B8-C886E305BAA8}"/>
              </a:ext>
            </a:extLst>
          </p:cNvPr>
          <p:cNvPicPr>
            <a:picLocks noChangeAspect="1"/>
          </p:cNvPicPr>
          <p:nvPr/>
        </p:nvPicPr>
        <p:blipFill>
          <a:blip r:embed="rId2"/>
          <a:stretch>
            <a:fillRect/>
          </a:stretch>
        </p:blipFill>
        <p:spPr>
          <a:xfrm>
            <a:off x="2166425" y="1547447"/>
            <a:ext cx="8271803" cy="3165230"/>
          </a:xfrm>
          <a:prstGeom prst="rect">
            <a:avLst/>
          </a:prstGeom>
        </p:spPr>
      </p:pic>
    </p:spTree>
    <p:extLst>
      <p:ext uri="{BB962C8B-B14F-4D97-AF65-F5344CB8AC3E}">
        <p14:creationId xmlns:p14="http://schemas.microsoft.com/office/powerpoint/2010/main" val="95803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7F2E4-C794-3CED-A704-5708781B7775}"/>
              </a:ext>
            </a:extLst>
          </p:cNvPr>
          <p:cNvSpPr>
            <a:spLocks noGrp="1"/>
          </p:cNvSpPr>
          <p:nvPr>
            <p:ph type="ctrTitle"/>
          </p:nvPr>
        </p:nvSpPr>
        <p:spPr>
          <a:xfrm>
            <a:off x="1411457" y="2039816"/>
            <a:ext cx="7831015" cy="4304714"/>
          </a:xfrm>
        </p:spPr>
        <p:txBody>
          <a:bodyPr>
            <a:noAutofit/>
          </a:bodyPr>
          <a:lstStyle/>
          <a:p>
            <a:pPr marL="342900" indent="-342900" algn="l">
              <a:buFont typeface="Wingdings" panose="05000000000000000000" pitchFamily="2" charset="2"/>
              <a:buChar char="§"/>
            </a:pPr>
            <a:r>
              <a:rPr lang="en-US" sz="2000" b="1" dirty="0">
                <a:latin typeface="+mn-lt"/>
              </a:rPr>
              <a:t>Benefits:</a:t>
            </a:r>
            <a:br>
              <a:rPr lang="en-US" sz="2000" b="1" dirty="0">
                <a:latin typeface="+mn-lt"/>
              </a:rPr>
            </a:br>
            <a:br>
              <a:rPr lang="en-US" sz="2000" b="1" dirty="0">
                <a:latin typeface="+mn-lt"/>
              </a:rPr>
            </a:br>
            <a:r>
              <a:rPr lang="en-US" sz="2000" dirty="0">
                <a:latin typeface="+mn-lt"/>
              </a:rPr>
              <a:t>Highest Priority When the Build is Broken</a:t>
            </a:r>
            <a:br>
              <a:rPr lang="en-US" sz="2000" dirty="0">
                <a:latin typeface="+mn-lt"/>
              </a:rPr>
            </a:br>
            <a:r>
              <a:rPr lang="en-US" sz="2000" dirty="0">
                <a:latin typeface="+mn-lt"/>
              </a:rPr>
              <a:t>Trusted Members of the Team</a:t>
            </a:r>
            <a:br>
              <a:rPr lang="en-US" sz="2000" dirty="0">
                <a:latin typeface="+mn-lt"/>
              </a:rPr>
            </a:br>
            <a:r>
              <a:rPr lang="en-US" sz="2000" dirty="0">
                <a:latin typeface="+mn-lt"/>
              </a:rPr>
              <a:t>Have the Same Abilities as any Member of the Team</a:t>
            </a:r>
            <a:br>
              <a:rPr lang="en-US" sz="2000" dirty="0">
                <a:latin typeface="+mn-lt"/>
              </a:rPr>
            </a:br>
            <a:r>
              <a:rPr lang="en-US" sz="2000" dirty="0">
                <a:latin typeface="+mn-lt"/>
              </a:rPr>
              <a:t>Enforce Team Quality Rules</a:t>
            </a:r>
            <a:br>
              <a:rPr lang="en-US" sz="2000" dirty="0">
                <a:latin typeface="+mn-lt"/>
              </a:rPr>
            </a:br>
            <a:r>
              <a:rPr lang="en-US" sz="2000" dirty="0">
                <a:latin typeface="+mn-lt"/>
              </a:rPr>
              <a:t>Communicate Useful Information</a:t>
            </a:r>
            <a:br>
              <a:rPr lang="en-US" sz="2000" dirty="0">
                <a:latin typeface="+mn-lt"/>
              </a:rPr>
            </a:br>
            <a:r>
              <a:rPr lang="en-US" sz="2000" dirty="0">
                <a:latin typeface="+mn-lt"/>
              </a:rPr>
              <a:t>Shorten Feedback Loops</a:t>
            </a:r>
            <a:br>
              <a:rPr lang="en-US" sz="2000" dirty="0">
                <a:latin typeface="+mn-lt"/>
              </a:rPr>
            </a:br>
            <a:r>
              <a:rPr lang="en-US" sz="2000" dirty="0">
                <a:latin typeface="+mn-lt"/>
              </a:rPr>
              <a:t>Don't Require Stacks of Documentation</a:t>
            </a:r>
            <a:br>
              <a:rPr lang="en-US" sz="2000" dirty="0">
                <a:latin typeface="+mn-lt"/>
              </a:rPr>
            </a:br>
            <a:r>
              <a:rPr lang="en-US" sz="2000" dirty="0">
                <a:latin typeface="+mn-lt"/>
              </a:rPr>
              <a:t>We no longer need to rely on humans to perform the job of gatekeeper.</a:t>
            </a:r>
            <a:br>
              <a:rPr lang="en-US" sz="2000" dirty="0">
                <a:latin typeface="+mn-lt"/>
              </a:rPr>
            </a:br>
            <a:r>
              <a:rPr lang="en-US" sz="2000" dirty="0">
                <a:latin typeface="+mn-lt"/>
              </a:rPr>
              <a:t>Reduce the gaps between different teams and avoid any miscommunication between them 	 	 </a:t>
            </a:r>
            <a:br>
              <a:rPr lang="en-US" sz="2000" dirty="0">
                <a:latin typeface="+mn-lt"/>
              </a:rPr>
            </a:br>
            <a:r>
              <a:rPr lang="en-US" sz="2000" dirty="0">
                <a:latin typeface="+mn-lt"/>
              </a:rPr>
              <a:t>( developers and operations teams)</a:t>
            </a:r>
            <a:br>
              <a:rPr lang="en-US" sz="2000" dirty="0">
                <a:latin typeface="+mn-lt"/>
              </a:rPr>
            </a:br>
            <a:r>
              <a:rPr lang="en-US" sz="2000" dirty="0">
                <a:latin typeface="+mn-lt"/>
              </a:rPr>
              <a:t>    We would have transparency on tools and versions of the code. </a:t>
            </a:r>
            <a:br>
              <a:rPr lang="en-US" sz="2000" dirty="0">
                <a:latin typeface="+mn-lt"/>
              </a:rPr>
            </a:br>
            <a:r>
              <a:rPr lang="en-US" sz="2000" dirty="0">
                <a:latin typeface="+mn-lt"/>
              </a:rPr>
              <a:t>    We would know the if the tests has passed. </a:t>
            </a:r>
            <a:br>
              <a:rPr lang="en-US" sz="2000" dirty="0">
                <a:latin typeface="+mn-lt"/>
              </a:rPr>
            </a:br>
            <a:r>
              <a:rPr lang="en-US" sz="2000" dirty="0">
                <a:latin typeface="+mn-lt"/>
              </a:rPr>
              <a:t>    We would know the current state of production. </a:t>
            </a:r>
            <a:br>
              <a:rPr lang="en-US" sz="2000" dirty="0">
                <a:latin typeface="+mn-lt"/>
              </a:rPr>
            </a:br>
            <a:r>
              <a:rPr lang="en-US" sz="2000" dirty="0">
                <a:latin typeface="+mn-lt"/>
              </a:rPr>
              <a:t>    Control to define the process in the production. </a:t>
            </a:r>
            <a:br>
              <a:rPr lang="en-US" sz="2000" dirty="0">
                <a:latin typeface="+mn-lt"/>
              </a:rPr>
            </a:br>
            <a:r>
              <a:rPr lang="en-US" sz="2000" dirty="0">
                <a:latin typeface="+mn-lt"/>
              </a:rPr>
              <a:t>Clarity on above items provides the confidence to move into production with  confidence. </a:t>
            </a:r>
            <a:endParaRPr lang="en-IN" sz="2000" dirty="0">
              <a:latin typeface="+mn-lt"/>
            </a:endParaRPr>
          </a:p>
        </p:txBody>
      </p:sp>
    </p:spTree>
    <p:extLst>
      <p:ext uri="{BB962C8B-B14F-4D97-AF65-F5344CB8AC3E}">
        <p14:creationId xmlns:p14="http://schemas.microsoft.com/office/powerpoint/2010/main" val="3927173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400</Words>
  <Application>Microsoft Office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CI/CD Pipelines</vt:lpstr>
      <vt:lpstr>Agenda</vt:lpstr>
      <vt:lpstr>What is CI </vt:lpstr>
      <vt:lpstr>What is CD </vt:lpstr>
      <vt:lpstr>PowerPoint Presentation</vt:lpstr>
      <vt:lpstr>Benefits:  Highest Priority When the Build is Broken Trusted Members of the Team Have the Same Abilities as any Member of the Team Enforce Team Quality Rules Communicate Useful Information Shorten Feedback Loops Don't Require Stacks of Documentation We no longer need to rely on humans to perform the job of gatekeeper. Reduce the gaps between different teams and avoid any miscommunication between them      ( developers and operations teams)     We would have transparency on tools and versions of the code.      We would know the if the tests has passed.      We would know the current state of production.      Control to define the process in the production.  Clarity on above items provides the confidence to move into production with  confidence.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Pipelines</dc:title>
  <dc:creator>Jayaram Aita</dc:creator>
  <cp:lastModifiedBy>Jayaram Aita</cp:lastModifiedBy>
  <cp:revision>1</cp:revision>
  <dcterms:created xsi:type="dcterms:W3CDTF">2023-08-29T10:20:56Z</dcterms:created>
  <dcterms:modified xsi:type="dcterms:W3CDTF">2023-08-29T10:42:23Z</dcterms:modified>
</cp:coreProperties>
</file>