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502400"/>
  <p:notesSz cx="11430000" cy="6502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88" y="6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989C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D6E5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989C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D6E5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989C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F989C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9525"/>
            <a:ext cx="11430000" cy="6429375"/>
          </a:xfrm>
          <a:custGeom>
            <a:avLst/>
            <a:gdLst/>
            <a:ahLst/>
            <a:cxnLst/>
            <a:rect l="l" t="t" r="r" b="b"/>
            <a:pathLst>
              <a:path w="11430000" h="6429375">
                <a:moveTo>
                  <a:pt x="11430000" y="0"/>
                </a:moveTo>
                <a:lnTo>
                  <a:pt x="0" y="0"/>
                </a:lnTo>
                <a:lnTo>
                  <a:pt x="0" y="6429375"/>
                </a:lnTo>
                <a:lnTo>
                  <a:pt x="11430000" y="6429375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41846" y="521843"/>
            <a:ext cx="3455670" cy="527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F989C7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9511" y="2177192"/>
            <a:ext cx="4925695" cy="2921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D6E5E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846" y="2090515"/>
            <a:ext cx="4205605" cy="10966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70"/>
              </a:spcBef>
            </a:pPr>
            <a:r>
              <a:rPr sz="3450" spc="285" dirty="0"/>
              <a:t>Indian-</a:t>
            </a:r>
            <a:r>
              <a:rPr sz="3450" spc="190" dirty="0"/>
              <a:t>language </a:t>
            </a:r>
            <a:r>
              <a:rPr sz="3450" spc="290" dirty="0"/>
              <a:t>Community</a:t>
            </a:r>
            <a:r>
              <a:rPr sz="3450" spc="150" dirty="0"/>
              <a:t> </a:t>
            </a:r>
            <a:r>
              <a:rPr sz="3450" spc="229" dirty="0"/>
              <a:t>Chatbot</a:t>
            </a:r>
            <a:endParaRPr sz="3450" dirty="0"/>
          </a:p>
        </p:txBody>
      </p:sp>
      <p:sp>
        <p:nvSpPr>
          <p:cNvPr id="4" name="object 4"/>
          <p:cNvSpPr txBox="1"/>
          <p:nvPr/>
        </p:nvSpPr>
        <p:spPr>
          <a:xfrm>
            <a:off x="641846" y="3505549"/>
            <a:ext cx="5009515" cy="772006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Presented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by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lang="en-US" sz="1450" spc="-20" dirty="0">
                <a:solidFill>
                  <a:srgbClr val="D6E5EF"/>
                </a:solidFill>
                <a:latin typeface="Tahoma"/>
                <a:cs typeface="Tahoma"/>
              </a:rPr>
              <a:t>Aitha Shivani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from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60" dirty="0">
                <a:solidFill>
                  <a:srgbClr val="D6E5EF"/>
                </a:solidFill>
                <a:latin typeface="Tahoma"/>
                <a:cs typeface="Tahoma"/>
              </a:rPr>
              <a:t>SR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University,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6E5EF"/>
                </a:solidFill>
                <a:latin typeface="Tahoma"/>
                <a:cs typeface="Tahoma"/>
              </a:rPr>
              <a:t>June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lang="en-IN" sz="1450" spc="-10" dirty="0">
                <a:solidFill>
                  <a:srgbClr val="D6E5EF"/>
                </a:solidFill>
                <a:latin typeface="Tahoma"/>
                <a:cs typeface="Tahoma"/>
              </a:rPr>
              <a:t>2025.</a:t>
            </a:r>
            <a:endParaRPr lang="en-IN" sz="145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endParaRPr lang="en-IN" sz="1450" b="1" spc="-135" dirty="0">
              <a:solidFill>
                <a:srgbClr val="D6E5EF"/>
              </a:solidFill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IN" sz="1850" b="1" spc="-135" dirty="0">
                <a:solidFill>
                  <a:srgbClr val="D6E5EF"/>
                </a:solidFill>
                <a:latin typeface="Tahoma"/>
                <a:cs typeface="Tahoma"/>
              </a:rPr>
              <a:t>AITHA SHIVANI</a:t>
            </a:r>
            <a:endParaRPr lang="en-IN" sz="18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846" y="880840"/>
            <a:ext cx="4803140" cy="553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50" spc="229" dirty="0"/>
              <a:t>Challenges</a:t>
            </a:r>
            <a:r>
              <a:rPr sz="3450" spc="165" dirty="0"/>
              <a:t> </a:t>
            </a:r>
            <a:r>
              <a:rPr sz="3450" dirty="0"/>
              <a:t>&amp;</a:t>
            </a:r>
            <a:r>
              <a:rPr sz="3450" spc="170" dirty="0"/>
              <a:t> </a:t>
            </a:r>
            <a:r>
              <a:rPr sz="3450" spc="250" dirty="0"/>
              <a:t>Learnings</a:t>
            </a:r>
            <a:endParaRPr sz="3450"/>
          </a:p>
        </p:txBody>
      </p:sp>
      <p:grpSp>
        <p:nvGrpSpPr>
          <p:cNvPr id="4" name="object 4"/>
          <p:cNvGrpSpPr/>
          <p:nvPr/>
        </p:nvGrpSpPr>
        <p:grpSpPr>
          <a:xfrm>
            <a:off x="656405" y="1733549"/>
            <a:ext cx="962660" cy="3295650"/>
            <a:chOff x="656405" y="1733549"/>
            <a:chExt cx="962660" cy="3295650"/>
          </a:xfrm>
        </p:grpSpPr>
        <p:sp>
          <p:nvSpPr>
            <p:cNvPr id="5" name="object 5"/>
            <p:cNvSpPr/>
            <p:nvPr/>
          </p:nvSpPr>
          <p:spPr>
            <a:xfrm>
              <a:off x="866775" y="1733549"/>
              <a:ext cx="751840" cy="3295650"/>
            </a:xfrm>
            <a:custGeom>
              <a:avLst/>
              <a:gdLst/>
              <a:ahLst/>
              <a:cxnLst/>
              <a:rect l="l" t="t" r="r" b="b"/>
              <a:pathLst>
                <a:path w="751840" h="3295650">
                  <a:moveTo>
                    <a:pt x="19050" y="6896"/>
                  </a:moveTo>
                  <a:lnTo>
                    <a:pt x="18122" y="4648"/>
                  </a:lnTo>
                  <a:lnTo>
                    <a:pt x="14401" y="927"/>
                  </a:lnTo>
                  <a:lnTo>
                    <a:pt x="12153" y="0"/>
                  </a:lnTo>
                  <a:lnTo>
                    <a:pt x="6896" y="0"/>
                  </a:lnTo>
                  <a:lnTo>
                    <a:pt x="4648" y="927"/>
                  </a:lnTo>
                  <a:lnTo>
                    <a:pt x="927" y="4648"/>
                  </a:lnTo>
                  <a:lnTo>
                    <a:pt x="0" y="6896"/>
                  </a:lnTo>
                  <a:lnTo>
                    <a:pt x="0" y="3286125"/>
                  </a:lnTo>
                  <a:lnTo>
                    <a:pt x="0" y="3288754"/>
                  </a:lnTo>
                  <a:lnTo>
                    <a:pt x="927" y="3291014"/>
                  </a:lnTo>
                  <a:lnTo>
                    <a:pt x="4648" y="3294723"/>
                  </a:lnTo>
                  <a:lnTo>
                    <a:pt x="6896" y="3295650"/>
                  </a:lnTo>
                  <a:lnTo>
                    <a:pt x="12153" y="3295650"/>
                  </a:lnTo>
                  <a:lnTo>
                    <a:pt x="14401" y="3294723"/>
                  </a:lnTo>
                  <a:lnTo>
                    <a:pt x="18122" y="3291014"/>
                  </a:lnTo>
                  <a:lnTo>
                    <a:pt x="19050" y="3288754"/>
                  </a:lnTo>
                  <a:lnTo>
                    <a:pt x="19050" y="6896"/>
                  </a:lnTo>
                  <a:close/>
                </a:path>
                <a:path w="751840" h="3295650">
                  <a:moveTo>
                    <a:pt x="751649" y="206921"/>
                  </a:moveTo>
                  <a:lnTo>
                    <a:pt x="750735" y="204673"/>
                  </a:lnTo>
                  <a:lnTo>
                    <a:pt x="747014" y="200952"/>
                  </a:lnTo>
                  <a:lnTo>
                    <a:pt x="744766" y="200025"/>
                  </a:lnTo>
                  <a:lnTo>
                    <a:pt x="196570" y="200025"/>
                  </a:lnTo>
                  <a:lnTo>
                    <a:pt x="194322" y="200952"/>
                  </a:lnTo>
                  <a:lnTo>
                    <a:pt x="190601" y="204673"/>
                  </a:lnTo>
                  <a:lnTo>
                    <a:pt x="189674" y="206921"/>
                  </a:lnTo>
                  <a:lnTo>
                    <a:pt x="189674" y="209550"/>
                  </a:lnTo>
                  <a:lnTo>
                    <a:pt x="189674" y="212178"/>
                  </a:lnTo>
                  <a:lnTo>
                    <a:pt x="190601" y="214426"/>
                  </a:lnTo>
                  <a:lnTo>
                    <a:pt x="194322" y="218147"/>
                  </a:lnTo>
                  <a:lnTo>
                    <a:pt x="196570" y="219075"/>
                  </a:lnTo>
                  <a:lnTo>
                    <a:pt x="744766" y="219075"/>
                  </a:lnTo>
                  <a:lnTo>
                    <a:pt x="747014" y="218147"/>
                  </a:lnTo>
                  <a:lnTo>
                    <a:pt x="750735" y="214426"/>
                  </a:lnTo>
                  <a:lnTo>
                    <a:pt x="751649" y="212178"/>
                  </a:lnTo>
                  <a:lnTo>
                    <a:pt x="751649" y="206921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6405" y="1733549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98825" y="0"/>
                  </a:moveTo>
                  <a:lnTo>
                    <a:pt x="20275" y="0"/>
                  </a:lnTo>
                  <a:lnTo>
                    <a:pt x="17294" y="596"/>
                  </a:lnTo>
                  <a:lnTo>
                    <a:pt x="0" y="20281"/>
                  </a:lnTo>
                  <a:lnTo>
                    <a:pt x="0" y="395719"/>
                  </a:lnTo>
                  <a:lnTo>
                    <a:pt x="0" y="398818"/>
                  </a:lnTo>
                  <a:lnTo>
                    <a:pt x="20275" y="419100"/>
                  </a:lnTo>
                  <a:lnTo>
                    <a:pt x="398825" y="419100"/>
                  </a:lnTo>
                  <a:lnTo>
                    <a:pt x="419100" y="398818"/>
                  </a:lnTo>
                  <a:lnTo>
                    <a:pt x="419100" y="20281"/>
                  </a:lnTo>
                  <a:lnTo>
                    <a:pt x="401806" y="596"/>
                  </a:lnTo>
                  <a:lnTo>
                    <a:pt x="398825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03993" y="1749139"/>
            <a:ext cx="12192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-345" dirty="0">
                <a:solidFill>
                  <a:srgbClr val="D6E5EF"/>
                </a:solidFill>
                <a:latin typeface="Calibri"/>
                <a:cs typeface="Calibri"/>
              </a:rPr>
              <a:t>1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87226" y="1767620"/>
            <a:ext cx="4084954" cy="969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10" dirty="0">
                <a:solidFill>
                  <a:srgbClr val="D6E5EF"/>
                </a:solidFill>
                <a:latin typeface="Calibri"/>
                <a:cs typeface="Calibri"/>
              </a:rPr>
              <a:t>Regional</a:t>
            </a:r>
            <a:r>
              <a:rPr sz="1700" spc="10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10" dirty="0">
                <a:solidFill>
                  <a:srgbClr val="D6E5EF"/>
                </a:solidFill>
                <a:latin typeface="Calibri"/>
                <a:cs typeface="Calibri"/>
              </a:rPr>
              <a:t>Tokenization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33600"/>
              </a:lnSpc>
              <a:spcBef>
                <a:spcPts val="700"/>
              </a:spcBef>
            </a:pP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Overcoming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complexities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of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diverse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Indian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language structures.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656405" y="3152774"/>
            <a:ext cx="962660" cy="419100"/>
            <a:chOff x="656405" y="3152774"/>
            <a:chExt cx="962660" cy="419100"/>
          </a:xfrm>
        </p:grpSpPr>
        <p:sp>
          <p:nvSpPr>
            <p:cNvPr id="10" name="object 10"/>
            <p:cNvSpPr/>
            <p:nvPr/>
          </p:nvSpPr>
          <p:spPr>
            <a:xfrm>
              <a:off x="1056455" y="3352799"/>
              <a:ext cx="562610" cy="19050"/>
            </a:xfrm>
            <a:custGeom>
              <a:avLst/>
              <a:gdLst/>
              <a:ahLst/>
              <a:cxnLst/>
              <a:rect l="l" t="t" r="r" b="b"/>
              <a:pathLst>
                <a:path w="562610" h="19050">
                  <a:moveTo>
                    <a:pt x="555085" y="0"/>
                  </a:moveTo>
                  <a:lnTo>
                    <a:pt x="6896" y="0"/>
                  </a:lnTo>
                  <a:lnTo>
                    <a:pt x="4649" y="927"/>
                  </a:lnTo>
                  <a:lnTo>
                    <a:pt x="928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8" y="14401"/>
                  </a:lnTo>
                  <a:lnTo>
                    <a:pt x="4649" y="18122"/>
                  </a:lnTo>
                  <a:lnTo>
                    <a:pt x="6896" y="19050"/>
                  </a:lnTo>
                  <a:lnTo>
                    <a:pt x="555085" y="19050"/>
                  </a:lnTo>
                  <a:lnTo>
                    <a:pt x="557333" y="18122"/>
                  </a:lnTo>
                  <a:lnTo>
                    <a:pt x="561054" y="14401"/>
                  </a:lnTo>
                  <a:lnTo>
                    <a:pt x="561981" y="12153"/>
                  </a:lnTo>
                  <a:lnTo>
                    <a:pt x="561981" y="6896"/>
                  </a:lnTo>
                  <a:lnTo>
                    <a:pt x="561054" y="4648"/>
                  </a:lnTo>
                  <a:lnTo>
                    <a:pt x="557333" y="927"/>
                  </a:lnTo>
                  <a:lnTo>
                    <a:pt x="555085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56405" y="3152774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98825" y="0"/>
                  </a:moveTo>
                  <a:lnTo>
                    <a:pt x="20275" y="0"/>
                  </a:lnTo>
                  <a:lnTo>
                    <a:pt x="17294" y="596"/>
                  </a:lnTo>
                  <a:lnTo>
                    <a:pt x="0" y="20281"/>
                  </a:lnTo>
                  <a:lnTo>
                    <a:pt x="0" y="395719"/>
                  </a:lnTo>
                  <a:lnTo>
                    <a:pt x="0" y="398818"/>
                  </a:lnTo>
                  <a:lnTo>
                    <a:pt x="20275" y="419100"/>
                  </a:lnTo>
                  <a:lnTo>
                    <a:pt x="398825" y="419100"/>
                  </a:lnTo>
                  <a:lnTo>
                    <a:pt x="419100" y="398818"/>
                  </a:lnTo>
                  <a:lnTo>
                    <a:pt x="419100" y="20281"/>
                  </a:lnTo>
                  <a:lnTo>
                    <a:pt x="401806" y="596"/>
                  </a:lnTo>
                  <a:lnTo>
                    <a:pt x="398825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81075" y="3177889"/>
            <a:ext cx="16764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20" dirty="0">
                <a:solidFill>
                  <a:srgbClr val="D6E5EF"/>
                </a:solidFill>
                <a:latin typeface="Calibri"/>
                <a:cs typeface="Calibri"/>
              </a:rPr>
              <a:t>2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87227" y="3196370"/>
            <a:ext cx="3707129" cy="673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20" dirty="0">
                <a:solidFill>
                  <a:srgbClr val="D6E5EF"/>
                </a:solidFill>
                <a:latin typeface="Calibri"/>
                <a:cs typeface="Calibri"/>
              </a:rPr>
              <a:t>Response</a:t>
            </a:r>
            <a:r>
              <a:rPr sz="17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35" dirty="0">
                <a:solidFill>
                  <a:srgbClr val="D6E5EF"/>
                </a:solidFill>
                <a:latin typeface="Calibri"/>
                <a:cs typeface="Calibri"/>
              </a:rPr>
              <a:t>Latency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Optimising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for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45" dirty="0">
                <a:solidFill>
                  <a:srgbClr val="D6E5EF"/>
                </a:solidFill>
                <a:latin typeface="Tahoma"/>
                <a:cs typeface="Tahoma"/>
              </a:rPr>
              <a:t>faster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45" dirty="0">
                <a:solidFill>
                  <a:srgbClr val="D6E5EF"/>
                </a:solidFill>
                <a:latin typeface="Tahoma"/>
                <a:cs typeface="Tahoma"/>
              </a:rPr>
              <a:t>real-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time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interactions.</a:t>
            </a:r>
            <a:endParaRPr sz="1450">
              <a:latin typeface="Tahoma"/>
              <a:cs typeface="Tahom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56405" y="4276725"/>
            <a:ext cx="962660" cy="419100"/>
            <a:chOff x="656405" y="4276725"/>
            <a:chExt cx="962660" cy="419100"/>
          </a:xfrm>
        </p:grpSpPr>
        <p:sp>
          <p:nvSpPr>
            <p:cNvPr id="15" name="object 15"/>
            <p:cNvSpPr/>
            <p:nvPr/>
          </p:nvSpPr>
          <p:spPr>
            <a:xfrm>
              <a:off x="1056455" y="4476750"/>
              <a:ext cx="562610" cy="19050"/>
            </a:xfrm>
            <a:custGeom>
              <a:avLst/>
              <a:gdLst/>
              <a:ahLst/>
              <a:cxnLst/>
              <a:rect l="l" t="t" r="r" b="b"/>
              <a:pathLst>
                <a:path w="562610" h="19050">
                  <a:moveTo>
                    <a:pt x="555085" y="0"/>
                  </a:moveTo>
                  <a:lnTo>
                    <a:pt x="6896" y="0"/>
                  </a:lnTo>
                  <a:lnTo>
                    <a:pt x="4649" y="927"/>
                  </a:lnTo>
                  <a:lnTo>
                    <a:pt x="928" y="4648"/>
                  </a:lnTo>
                  <a:lnTo>
                    <a:pt x="0" y="6896"/>
                  </a:lnTo>
                  <a:lnTo>
                    <a:pt x="0" y="9525"/>
                  </a:lnTo>
                  <a:lnTo>
                    <a:pt x="0" y="12153"/>
                  </a:lnTo>
                  <a:lnTo>
                    <a:pt x="928" y="14401"/>
                  </a:lnTo>
                  <a:lnTo>
                    <a:pt x="4649" y="18122"/>
                  </a:lnTo>
                  <a:lnTo>
                    <a:pt x="6896" y="19050"/>
                  </a:lnTo>
                  <a:lnTo>
                    <a:pt x="555085" y="19050"/>
                  </a:lnTo>
                  <a:lnTo>
                    <a:pt x="557333" y="18122"/>
                  </a:lnTo>
                  <a:lnTo>
                    <a:pt x="561054" y="14401"/>
                  </a:lnTo>
                  <a:lnTo>
                    <a:pt x="561981" y="12153"/>
                  </a:lnTo>
                  <a:lnTo>
                    <a:pt x="561981" y="6896"/>
                  </a:lnTo>
                  <a:lnTo>
                    <a:pt x="561054" y="4648"/>
                  </a:lnTo>
                  <a:lnTo>
                    <a:pt x="557333" y="927"/>
                  </a:lnTo>
                  <a:lnTo>
                    <a:pt x="555085" y="0"/>
                  </a:lnTo>
                  <a:close/>
                </a:path>
              </a:pathLst>
            </a:custGeom>
            <a:solidFill>
              <a:srgbClr val="5D5F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6405" y="4276725"/>
              <a:ext cx="419100" cy="419100"/>
            </a:xfrm>
            <a:custGeom>
              <a:avLst/>
              <a:gdLst/>
              <a:ahLst/>
              <a:cxnLst/>
              <a:rect l="l" t="t" r="r" b="b"/>
              <a:pathLst>
                <a:path w="419100" h="419100">
                  <a:moveTo>
                    <a:pt x="398825" y="0"/>
                  </a:moveTo>
                  <a:lnTo>
                    <a:pt x="20275" y="0"/>
                  </a:lnTo>
                  <a:lnTo>
                    <a:pt x="17294" y="596"/>
                  </a:lnTo>
                  <a:lnTo>
                    <a:pt x="0" y="20281"/>
                  </a:lnTo>
                  <a:lnTo>
                    <a:pt x="0" y="395719"/>
                  </a:lnTo>
                  <a:lnTo>
                    <a:pt x="0" y="398818"/>
                  </a:lnTo>
                  <a:lnTo>
                    <a:pt x="20275" y="419100"/>
                  </a:lnTo>
                  <a:lnTo>
                    <a:pt x="398825" y="419100"/>
                  </a:lnTo>
                  <a:lnTo>
                    <a:pt x="419100" y="398818"/>
                  </a:lnTo>
                  <a:lnTo>
                    <a:pt x="419100" y="20281"/>
                  </a:lnTo>
                  <a:lnTo>
                    <a:pt x="401806" y="596"/>
                  </a:lnTo>
                  <a:lnTo>
                    <a:pt x="398825" y="0"/>
                  </a:lnTo>
                  <a:close/>
                </a:path>
              </a:pathLst>
            </a:custGeom>
            <a:solidFill>
              <a:srgbClr val="4346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78544" y="4301839"/>
            <a:ext cx="172720" cy="3422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50" spc="60" dirty="0">
                <a:solidFill>
                  <a:srgbClr val="D6E5EF"/>
                </a:solidFill>
                <a:latin typeface="Calibri"/>
                <a:cs typeface="Calibri"/>
              </a:rPr>
              <a:t>3</a:t>
            </a:r>
            <a:endParaRPr sz="205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87226" y="4320320"/>
            <a:ext cx="4514215" cy="673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20" dirty="0">
                <a:solidFill>
                  <a:srgbClr val="D6E5EF"/>
                </a:solidFill>
                <a:latin typeface="Calibri"/>
                <a:cs typeface="Calibri"/>
              </a:rPr>
              <a:t>Diverse</a:t>
            </a:r>
            <a:r>
              <a:rPr sz="1700" spc="9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D6E5EF"/>
                </a:solidFill>
                <a:latin typeface="Calibri"/>
                <a:cs typeface="Calibri"/>
              </a:rPr>
              <a:t>Dialects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Ensuring</a:t>
            </a:r>
            <a:r>
              <a:rPr sz="145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40" dirty="0">
                <a:solidFill>
                  <a:srgbClr val="D6E5EF"/>
                </a:solidFill>
                <a:latin typeface="Tahoma"/>
                <a:cs typeface="Tahoma"/>
              </a:rPr>
              <a:t>accurate</a:t>
            </a:r>
            <a:r>
              <a:rPr sz="145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comprehension</a:t>
            </a:r>
            <a:r>
              <a:rPr sz="145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across</a:t>
            </a:r>
            <a:r>
              <a:rPr sz="145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various</a:t>
            </a:r>
            <a:r>
              <a:rPr sz="145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dialects.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41838" y="5248627"/>
            <a:ext cx="551942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50" dirty="0">
                <a:solidFill>
                  <a:srgbClr val="D6E5EF"/>
                </a:solidFill>
                <a:latin typeface="Tahoma"/>
                <a:cs typeface="Tahoma"/>
              </a:rPr>
              <a:t>These</a:t>
            </a:r>
            <a:r>
              <a:rPr sz="145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challenges</a:t>
            </a:r>
            <a:r>
              <a:rPr sz="145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drove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significant</a:t>
            </a:r>
            <a:r>
              <a:rPr sz="145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improvements</a:t>
            </a:r>
            <a:r>
              <a:rPr sz="145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knowledge</a:t>
            </a:r>
            <a:r>
              <a:rPr sz="145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gain.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41846" y="1280890"/>
            <a:ext cx="3546475" cy="553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50" spc="215" dirty="0"/>
              <a:t>Project</a:t>
            </a:r>
            <a:r>
              <a:rPr sz="3450" spc="145" dirty="0"/>
              <a:t> </a:t>
            </a:r>
            <a:r>
              <a:rPr sz="3450" spc="195" dirty="0"/>
              <a:t>Objective</a:t>
            </a:r>
            <a:endParaRPr sz="3450"/>
          </a:p>
        </p:txBody>
      </p:sp>
      <p:sp>
        <p:nvSpPr>
          <p:cNvPr id="6" name="object 6"/>
          <p:cNvSpPr/>
          <p:nvPr/>
        </p:nvSpPr>
        <p:spPr>
          <a:xfrm>
            <a:off x="657225" y="2133599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98824" y="0"/>
                </a:moveTo>
                <a:lnTo>
                  <a:pt x="20275" y="0"/>
                </a:lnTo>
                <a:lnTo>
                  <a:pt x="17293" y="596"/>
                </a:lnTo>
                <a:lnTo>
                  <a:pt x="0" y="20281"/>
                </a:lnTo>
                <a:lnTo>
                  <a:pt x="0" y="395719"/>
                </a:lnTo>
                <a:lnTo>
                  <a:pt x="0" y="398818"/>
                </a:lnTo>
                <a:lnTo>
                  <a:pt x="20275" y="419100"/>
                </a:lnTo>
                <a:lnTo>
                  <a:pt x="398824" y="419100"/>
                </a:lnTo>
                <a:lnTo>
                  <a:pt x="419100" y="398818"/>
                </a:lnTo>
                <a:lnTo>
                  <a:pt x="419100" y="20281"/>
                </a:lnTo>
                <a:lnTo>
                  <a:pt x="401806" y="596"/>
                </a:lnTo>
                <a:lnTo>
                  <a:pt x="39882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7225" y="325755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98824" y="0"/>
                </a:moveTo>
                <a:lnTo>
                  <a:pt x="20275" y="0"/>
                </a:lnTo>
                <a:lnTo>
                  <a:pt x="17293" y="596"/>
                </a:lnTo>
                <a:lnTo>
                  <a:pt x="0" y="20281"/>
                </a:lnTo>
                <a:lnTo>
                  <a:pt x="0" y="395719"/>
                </a:lnTo>
                <a:lnTo>
                  <a:pt x="0" y="398818"/>
                </a:lnTo>
                <a:lnTo>
                  <a:pt x="20275" y="419100"/>
                </a:lnTo>
                <a:lnTo>
                  <a:pt x="398824" y="419100"/>
                </a:lnTo>
                <a:lnTo>
                  <a:pt x="419100" y="398818"/>
                </a:lnTo>
                <a:lnTo>
                  <a:pt x="419100" y="20281"/>
                </a:lnTo>
                <a:lnTo>
                  <a:pt x="401806" y="596"/>
                </a:lnTo>
                <a:lnTo>
                  <a:pt x="39882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57225" y="4381500"/>
            <a:ext cx="419100" cy="419100"/>
          </a:xfrm>
          <a:custGeom>
            <a:avLst/>
            <a:gdLst/>
            <a:ahLst/>
            <a:cxnLst/>
            <a:rect l="l" t="t" r="r" b="b"/>
            <a:pathLst>
              <a:path w="419100" h="419100">
                <a:moveTo>
                  <a:pt x="398824" y="0"/>
                </a:moveTo>
                <a:lnTo>
                  <a:pt x="20275" y="0"/>
                </a:lnTo>
                <a:lnTo>
                  <a:pt x="17293" y="596"/>
                </a:lnTo>
                <a:lnTo>
                  <a:pt x="0" y="20281"/>
                </a:lnTo>
                <a:lnTo>
                  <a:pt x="0" y="395719"/>
                </a:lnTo>
                <a:lnTo>
                  <a:pt x="0" y="398818"/>
                </a:lnTo>
                <a:lnTo>
                  <a:pt x="20275" y="419100"/>
                </a:lnTo>
                <a:lnTo>
                  <a:pt x="398824" y="419100"/>
                </a:lnTo>
                <a:lnTo>
                  <a:pt x="419100" y="398818"/>
                </a:lnTo>
                <a:lnTo>
                  <a:pt x="419100" y="20281"/>
                </a:lnTo>
                <a:lnTo>
                  <a:pt x="401806" y="596"/>
                </a:lnTo>
                <a:lnTo>
                  <a:pt x="39882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pc="150" dirty="0"/>
              <a:t>Community</a:t>
            </a:r>
            <a:r>
              <a:rPr spc="85" dirty="0"/>
              <a:t> </a:t>
            </a:r>
            <a:r>
              <a:rPr spc="105" dirty="0"/>
              <a:t>Assistance</a:t>
            </a: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30" dirty="0">
                <a:latin typeface="Tahoma"/>
                <a:cs typeface="Tahoma"/>
              </a:rPr>
              <a:t>Develop</a:t>
            </a:r>
            <a:r>
              <a:rPr sz="1450" spc="-125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a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multilingual</a:t>
            </a:r>
            <a:r>
              <a:rPr sz="1450" spc="-125" dirty="0">
                <a:latin typeface="Tahoma"/>
                <a:cs typeface="Tahoma"/>
              </a:rPr>
              <a:t> </a:t>
            </a:r>
            <a:r>
              <a:rPr sz="1450" spc="-20" dirty="0">
                <a:latin typeface="Tahoma"/>
                <a:cs typeface="Tahoma"/>
              </a:rPr>
              <a:t>chatbot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for</a:t>
            </a:r>
            <a:r>
              <a:rPr sz="1450" spc="-125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diverse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Indian</a:t>
            </a:r>
            <a:r>
              <a:rPr sz="1450" spc="-12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communities.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pc="215" dirty="0"/>
              <a:t>NLP</a:t>
            </a:r>
            <a:r>
              <a:rPr spc="75" dirty="0"/>
              <a:t> </a:t>
            </a:r>
            <a:r>
              <a:rPr spc="110" dirty="0"/>
              <a:t>Leverage</a:t>
            </a: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10" dirty="0">
                <a:latin typeface="Tahoma"/>
                <a:cs typeface="Tahoma"/>
              </a:rPr>
              <a:t>Utilise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advanced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NLP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25" dirty="0">
                <a:latin typeface="Tahoma"/>
                <a:cs typeface="Tahoma"/>
              </a:rPr>
              <a:t>techniques</a:t>
            </a:r>
            <a:r>
              <a:rPr sz="1450" spc="-114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for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understanding.</a:t>
            </a: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4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85"/>
              </a:spcBef>
            </a:pPr>
            <a:endParaRPr sz="14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pc="155" dirty="0"/>
              <a:t>Language-</a:t>
            </a:r>
            <a:r>
              <a:rPr spc="130" dirty="0"/>
              <a:t>Specific</a:t>
            </a:r>
            <a:r>
              <a:rPr spc="120" dirty="0"/>
              <a:t> </a:t>
            </a:r>
            <a:r>
              <a:rPr spc="95" dirty="0"/>
              <a:t>Datasets</a:t>
            </a: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60" dirty="0">
                <a:latin typeface="Tahoma"/>
                <a:cs typeface="Tahoma"/>
              </a:rPr>
              <a:t>Integrate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relevant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35" dirty="0">
                <a:latin typeface="Tahoma"/>
                <a:cs typeface="Tahoma"/>
              </a:rPr>
              <a:t>datasets</a:t>
            </a:r>
            <a:r>
              <a:rPr sz="1450" spc="-110" dirty="0">
                <a:latin typeface="Tahoma"/>
                <a:cs typeface="Tahoma"/>
              </a:rPr>
              <a:t> </a:t>
            </a:r>
            <a:r>
              <a:rPr sz="1450" spc="-30" dirty="0">
                <a:latin typeface="Tahoma"/>
                <a:cs typeface="Tahoma"/>
              </a:rPr>
              <a:t>for</a:t>
            </a:r>
            <a:r>
              <a:rPr sz="1450" spc="-105" dirty="0">
                <a:latin typeface="Tahoma"/>
                <a:cs typeface="Tahoma"/>
              </a:rPr>
              <a:t> </a:t>
            </a:r>
            <a:r>
              <a:rPr sz="1450" spc="-10" dirty="0">
                <a:latin typeface="Tahoma"/>
                <a:cs typeface="Tahoma"/>
              </a:rPr>
              <a:t>accuracy.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2451" rIns="0" bIns="0" rtlCol="0">
            <a:spAutoFit/>
          </a:bodyPr>
          <a:lstStyle/>
          <a:p>
            <a:pPr marL="1143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Architecture</a:t>
            </a:r>
          </a:p>
        </p:txBody>
      </p:sp>
      <p:sp>
        <p:nvSpPr>
          <p:cNvPr id="3" name="object 3"/>
          <p:cNvSpPr/>
          <p:nvPr/>
        </p:nvSpPr>
        <p:spPr>
          <a:xfrm>
            <a:off x="657225" y="1266824"/>
            <a:ext cx="701675" cy="4213860"/>
          </a:xfrm>
          <a:custGeom>
            <a:avLst/>
            <a:gdLst/>
            <a:ahLst/>
            <a:cxnLst/>
            <a:rect l="l" t="t" r="r" b="b"/>
            <a:pathLst>
              <a:path w="701675" h="4213860">
                <a:moveTo>
                  <a:pt x="701306" y="3371850"/>
                </a:moveTo>
                <a:lnTo>
                  <a:pt x="350647" y="3512108"/>
                </a:lnTo>
                <a:lnTo>
                  <a:pt x="0" y="3371850"/>
                </a:lnTo>
                <a:lnTo>
                  <a:pt x="0" y="4073067"/>
                </a:lnTo>
                <a:lnTo>
                  <a:pt x="350647" y="4213326"/>
                </a:lnTo>
                <a:lnTo>
                  <a:pt x="701306" y="4073067"/>
                </a:lnTo>
                <a:lnTo>
                  <a:pt x="701306" y="3371850"/>
                </a:lnTo>
                <a:close/>
              </a:path>
              <a:path w="701675" h="4213860">
                <a:moveTo>
                  <a:pt x="701306" y="2524137"/>
                </a:moveTo>
                <a:lnTo>
                  <a:pt x="350647" y="2664383"/>
                </a:lnTo>
                <a:lnTo>
                  <a:pt x="0" y="2524137"/>
                </a:lnTo>
                <a:lnTo>
                  <a:pt x="0" y="3225330"/>
                </a:lnTo>
                <a:lnTo>
                  <a:pt x="350647" y="3365601"/>
                </a:lnTo>
                <a:lnTo>
                  <a:pt x="701306" y="3225330"/>
                </a:lnTo>
                <a:lnTo>
                  <a:pt x="701306" y="2524137"/>
                </a:lnTo>
                <a:close/>
              </a:path>
              <a:path w="701675" h="4213860">
                <a:moveTo>
                  <a:pt x="701306" y="1685925"/>
                </a:moveTo>
                <a:lnTo>
                  <a:pt x="350647" y="1826183"/>
                </a:lnTo>
                <a:lnTo>
                  <a:pt x="0" y="1685925"/>
                </a:lnTo>
                <a:lnTo>
                  <a:pt x="0" y="2387130"/>
                </a:lnTo>
                <a:lnTo>
                  <a:pt x="350647" y="2527401"/>
                </a:lnTo>
                <a:lnTo>
                  <a:pt x="701306" y="2387130"/>
                </a:lnTo>
                <a:lnTo>
                  <a:pt x="701306" y="1685925"/>
                </a:lnTo>
                <a:close/>
              </a:path>
              <a:path w="701675" h="4213860">
                <a:moveTo>
                  <a:pt x="701306" y="847725"/>
                </a:moveTo>
                <a:lnTo>
                  <a:pt x="350647" y="987983"/>
                </a:lnTo>
                <a:lnTo>
                  <a:pt x="0" y="847725"/>
                </a:lnTo>
                <a:lnTo>
                  <a:pt x="0" y="1548930"/>
                </a:lnTo>
                <a:lnTo>
                  <a:pt x="350647" y="1689201"/>
                </a:lnTo>
                <a:lnTo>
                  <a:pt x="701306" y="1548930"/>
                </a:lnTo>
                <a:lnTo>
                  <a:pt x="701306" y="847725"/>
                </a:lnTo>
                <a:close/>
              </a:path>
              <a:path w="701675" h="4213860">
                <a:moveTo>
                  <a:pt x="701306" y="0"/>
                </a:moveTo>
                <a:lnTo>
                  <a:pt x="350647" y="140258"/>
                </a:lnTo>
                <a:lnTo>
                  <a:pt x="0" y="0"/>
                </a:lnTo>
                <a:lnTo>
                  <a:pt x="0" y="701205"/>
                </a:lnTo>
                <a:lnTo>
                  <a:pt x="350647" y="841476"/>
                </a:lnTo>
                <a:lnTo>
                  <a:pt x="701306" y="701205"/>
                </a:lnTo>
                <a:lnTo>
                  <a:pt x="701306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33697" y="1384427"/>
            <a:ext cx="2138045" cy="3804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61975">
              <a:lnSpc>
                <a:spcPts val="1430"/>
              </a:lnSpc>
              <a:spcBef>
                <a:spcPts val="100"/>
              </a:spcBef>
            </a:pPr>
            <a:r>
              <a:rPr sz="1300" spc="90" dirty="0">
                <a:solidFill>
                  <a:srgbClr val="D6E5EF"/>
                </a:solidFill>
                <a:latin typeface="Calibri"/>
                <a:cs typeface="Calibri"/>
              </a:rPr>
              <a:t>User</a:t>
            </a:r>
            <a:r>
              <a:rPr sz="1300" spc="5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60" dirty="0">
                <a:solidFill>
                  <a:srgbClr val="D6E5EF"/>
                </a:solidFill>
                <a:latin typeface="Calibri"/>
                <a:cs typeface="Calibri"/>
              </a:rPr>
              <a:t>Interface</a:t>
            </a:r>
            <a:endParaRPr sz="1300">
              <a:latin typeface="Calibri"/>
              <a:cs typeface="Calibri"/>
            </a:endParaRPr>
          </a:p>
          <a:p>
            <a:pPr marL="33020">
              <a:lnSpc>
                <a:spcPts val="1850"/>
              </a:lnSpc>
            </a:pPr>
            <a:r>
              <a:rPr sz="1650" spc="-50" dirty="0">
                <a:solidFill>
                  <a:srgbClr val="D6E5EF"/>
                </a:solidFill>
                <a:latin typeface="Calibri"/>
                <a:cs typeface="Calibri"/>
              </a:rPr>
              <a:t>1</a:t>
            </a:r>
            <a:endParaRPr sz="1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75"/>
              </a:spcBef>
            </a:pPr>
            <a:endParaRPr sz="1650">
              <a:latin typeface="Calibri"/>
              <a:cs typeface="Calibri"/>
            </a:endParaRPr>
          </a:p>
          <a:p>
            <a:pPr marL="561975">
              <a:lnSpc>
                <a:spcPts val="1395"/>
              </a:lnSpc>
              <a:spcBef>
                <a:spcPts val="5"/>
              </a:spcBef>
            </a:pPr>
            <a:r>
              <a:rPr sz="1300" spc="85" dirty="0">
                <a:solidFill>
                  <a:srgbClr val="D6E5EF"/>
                </a:solidFill>
                <a:latin typeface="Calibri"/>
                <a:cs typeface="Calibri"/>
              </a:rPr>
              <a:t>Language</a:t>
            </a:r>
            <a:r>
              <a:rPr sz="1300" spc="75" dirty="0">
                <a:solidFill>
                  <a:srgbClr val="D6E5EF"/>
                </a:solidFill>
                <a:latin typeface="Calibri"/>
                <a:cs typeface="Calibri"/>
              </a:rPr>
              <a:t> Processor</a:t>
            </a:r>
            <a:endParaRPr sz="1300">
              <a:latin typeface="Calibri"/>
              <a:cs typeface="Calibri"/>
            </a:endParaRPr>
          </a:p>
          <a:p>
            <a:pPr marL="14604">
              <a:lnSpc>
                <a:spcPts val="1814"/>
              </a:lnSpc>
            </a:pPr>
            <a:r>
              <a:rPr sz="1650" dirty="0">
                <a:solidFill>
                  <a:srgbClr val="D6E5EF"/>
                </a:solidFill>
                <a:latin typeface="Calibri"/>
                <a:cs typeface="Calibri"/>
              </a:rPr>
              <a:t>2</a:t>
            </a:r>
            <a:endParaRPr sz="1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650">
              <a:latin typeface="Calibri"/>
              <a:cs typeface="Calibri"/>
            </a:endParaRPr>
          </a:p>
          <a:p>
            <a:pPr marL="561975">
              <a:lnSpc>
                <a:spcPts val="1395"/>
              </a:lnSpc>
            </a:pPr>
            <a:r>
              <a:rPr sz="1300" spc="145" dirty="0">
                <a:solidFill>
                  <a:srgbClr val="D6E5EF"/>
                </a:solidFill>
                <a:latin typeface="Calibri"/>
                <a:cs typeface="Calibri"/>
              </a:rPr>
              <a:t>NLP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50" dirty="0">
                <a:solidFill>
                  <a:srgbClr val="D6E5EF"/>
                </a:solidFill>
                <a:latin typeface="Calibri"/>
                <a:cs typeface="Calibri"/>
              </a:rPr>
              <a:t>Model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ts val="1814"/>
              </a:lnSpc>
            </a:pPr>
            <a:r>
              <a:rPr sz="1650" spc="30" dirty="0">
                <a:solidFill>
                  <a:srgbClr val="D6E5EF"/>
                </a:solidFill>
                <a:latin typeface="Calibri"/>
                <a:cs typeface="Calibri"/>
              </a:rPr>
              <a:t>3</a:t>
            </a:r>
            <a:endParaRPr sz="1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650">
              <a:latin typeface="Calibri"/>
              <a:cs typeface="Calibri"/>
            </a:endParaRPr>
          </a:p>
          <a:p>
            <a:pPr marL="561975">
              <a:lnSpc>
                <a:spcPts val="1430"/>
              </a:lnSpc>
            </a:pPr>
            <a:r>
              <a:rPr sz="1300" spc="70" dirty="0">
                <a:solidFill>
                  <a:srgbClr val="D6E5EF"/>
                </a:solidFill>
                <a:latin typeface="Calibri"/>
                <a:cs typeface="Calibri"/>
              </a:rPr>
              <a:t>Response</a:t>
            </a:r>
            <a:r>
              <a:rPr sz="13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D6E5EF"/>
                </a:solidFill>
                <a:latin typeface="Calibri"/>
                <a:cs typeface="Calibri"/>
              </a:rPr>
              <a:t>Generator</a:t>
            </a:r>
            <a:endParaRPr sz="1300">
              <a:latin typeface="Calibri"/>
              <a:cs typeface="Calibri"/>
            </a:endParaRPr>
          </a:p>
          <a:p>
            <a:pPr marL="13970">
              <a:lnSpc>
                <a:spcPts val="1850"/>
              </a:lnSpc>
            </a:pPr>
            <a:r>
              <a:rPr sz="1650" spc="5" dirty="0">
                <a:solidFill>
                  <a:srgbClr val="D6E5EF"/>
                </a:solidFill>
                <a:latin typeface="Calibri"/>
                <a:cs typeface="Calibri"/>
              </a:rPr>
              <a:t>4</a:t>
            </a:r>
            <a:endParaRPr sz="16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380"/>
              </a:spcBef>
            </a:pPr>
            <a:endParaRPr sz="1650">
              <a:latin typeface="Calibri"/>
              <a:cs typeface="Calibri"/>
            </a:endParaRPr>
          </a:p>
          <a:p>
            <a:pPr marL="561975">
              <a:lnSpc>
                <a:spcPts val="1390"/>
              </a:lnSpc>
            </a:pPr>
            <a:r>
              <a:rPr sz="1300" spc="70" dirty="0">
                <a:solidFill>
                  <a:srgbClr val="D6E5EF"/>
                </a:solidFill>
                <a:latin typeface="Calibri"/>
                <a:cs typeface="Calibri"/>
              </a:rPr>
              <a:t>User</a:t>
            </a:r>
            <a:endParaRPr sz="1300">
              <a:latin typeface="Calibri"/>
              <a:cs typeface="Calibri"/>
            </a:endParaRPr>
          </a:p>
          <a:p>
            <a:pPr marL="13970">
              <a:lnSpc>
                <a:spcPts val="1814"/>
              </a:lnSpc>
            </a:pPr>
            <a:r>
              <a:rPr sz="1650" spc="5" dirty="0">
                <a:solidFill>
                  <a:srgbClr val="D6E5EF"/>
                </a:solidFill>
                <a:latin typeface="Calibri"/>
                <a:cs typeface="Calibri"/>
              </a:rPr>
              <a:t>5</a:t>
            </a:r>
            <a:endParaRPr sz="16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846" y="5638291"/>
            <a:ext cx="3662679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This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modular</a:t>
            </a:r>
            <a:r>
              <a:rPr sz="1100" spc="-7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design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6E5EF"/>
                </a:solidFill>
                <a:latin typeface="Tahoma"/>
                <a:cs typeface="Tahoma"/>
              </a:rPr>
              <a:t>ensures</a:t>
            </a:r>
            <a:r>
              <a:rPr sz="1100" spc="-7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efficient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100" spc="-7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scalable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processing.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3300" spc="225" dirty="0"/>
              <a:t>Technology</a:t>
            </a:r>
            <a:r>
              <a:rPr sz="3300" spc="125" dirty="0"/>
              <a:t> </a:t>
            </a:r>
            <a:r>
              <a:rPr sz="3300" spc="225" dirty="0"/>
              <a:t>Stack</a:t>
            </a:r>
            <a:endParaRPr sz="3300"/>
          </a:p>
        </p:txBody>
      </p:sp>
      <p:sp>
        <p:nvSpPr>
          <p:cNvPr id="6" name="object 6"/>
          <p:cNvSpPr/>
          <p:nvPr/>
        </p:nvSpPr>
        <p:spPr>
          <a:xfrm>
            <a:off x="657225" y="1333499"/>
            <a:ext cx="5829300" cy="1009650"/>
          </a:xfrm>
          <a:custGeom>
            <a:avLst/>
            <a:gdLst/>
            <a:ahLst/>
            <a:cxnLst/>
            <a:rect l="l" t="t" r="r" b="b"/>
            <a:pathLst>
              <a:path w="5829300" h="1009650">
                <a:moveTo>
                  <a:pt x="5810034" y="0"/>
                </a:moveTo>
                <a:lnTo>
                  <a:pt x="19263" y="0"/>
                </a:lnTo>
                <a:lnTo>
                  <a:pt x="16431" y="558"/>
                </a:lnTo>
                <a:lnTo>
                  <a:pt x="0" y="19265"/>
                </a:lnTo>
                <a:lnTo>
                  <a:pt x="0" y="987437"/>
                </a:lnTo>
                <a:lnTo>
                  <a:pt x="0" y="990384"/>
                </a:lnTo>
                <a:lnTo>
                  <a:pt x="19263" y="1009650"/>
                </a:lnTo>
                <a:lnTo>
                  <a:pt x="5810034" y="1009650"/>
                </a:lnTo>
                <a:lnTo>
                  <a:pt x="5829300" y="990384"/>
                </a:lnTo>
                <a:lnTo>
                  <a:pt x="5829300" y="19265"/>
                </a:lnTo>
                <a:lnTo>
                  <a:pt x="5812866" y="558"/>
                </a:lnTo>
                <a:lnTo>
                  <a:pt x="581003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19397" y="1492821"/>
            <a:ext cx="3154045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10" dirty="0">
                <a:solidFill>
                  <a:srgbClr val="D6E5EF"/>
                </a:solidFill>
                <a:latin typeface="Calibri"/>
                <a:cs typeface="Calibri"/>
              </a:rPr>
              <a:t>Python</a:t>
            </a:r>
            <a:r>
              <a:rPr sz="1650" spc="7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650" dirty="0">
                <a:solidFill>
                  <a:srgbClr val="D6E5EF"/>
                </a:solidFill>
                <a:latin typeface="Calibri"/>
                <a:cs typeface="Calibri"/>
              </a:rPr>
              <a:t>&amp;</a:t>
            </a:r>
            <a:r>
              <a:rPr sz="1650" spc="7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650" spc="125" dirty="0">
                <a:solidFill>
                  <a:srgbClr val="D6E5EF"/>
                </a:solidFill>
                <a:latin typeface="Calibri"/>
                <a:cs typeface="Calibri"/>
              </a:rPr>
              <a:t>LangChain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spc="-40" dirty="0">
                <a:solidFill>
                  <a:srgbClr val="D6E5EF"/>
                </a:solidFill>
                <a:latin typeface="Tahoma"/>
                <a:cs typeface="Tahoma"/>
              </a:rPr>
              <a:t>Core</a:t>
            </a:r>
            <a:r>
              <a:rPr sz="140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D6E5EF"/>
                </a:solidFill>
                <a:latin typeface="Tahoma"/>
                <a:cs typeface="Tahoma"/>
              </a:rPr>
              <a:t>programming</a:t>
            </a:r>
            <a:r>
              <a:rPr sz="140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0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D6E5EF"/>
                </a:solidFill>
                <a:latin typeface="Tahoma"/>
                <a:cs typeface="Tahoma"/>
              </a:rPr>
              <a:t>LLM</a:t>
            </a:r>
            <a:r>
              <a:rPr sz="140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6E5EF"/>
                </a:solidFill>
                <a:latin typeface="Tahoma"/>
                <a:cs typeface="Tahoma"/>
              </a:rPr>
              <a:t>orchestration.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57225" y="2514599"/>
            <a:ext cx="5829300" cy="1009650"/>
          </a:xfrm>
          <a:custGeom>
            <a:avLst/>
            <a:gdLst/>
            <a:ahLst/>
            <a:cxnLst/>
            <a:rect l="l" t="t" r="r" b="b"/>
            <a:pathLst>
              <a:path w="5829300" h="1009650">
                <a:moveTo>
                  <a:pt x="5810034" y="0"/>
                </a:moveTo>
                <a:lnTo>
                  <a:pt x="19263" y="0"/>
                </a:lnTo>
                <a:lnTo>
                  <a:pt x="16431" y="558"/>
                </a:lnTo>
                <a:lnTo>
                  <a:pt x="0" y="19265"/>
                </a:lnTo>
                <a:lnTo>
                  <a:pt x="0" y="987437"/>
                </a:lnTo>
                <a:lnTo>
                  <a:pt x="0" y="990384"/>
                </a:lnTo>
                <a:lnTo>
                  <a:pt x="19263" y="1009650"/>
                </a:lnTo>
                <a:lnTo>
                  <a:pt x="5810034" y="1009650"/>
                </a:lnTo>
                <a:lnTo>
                  <a:pt x="5829300" y="990384"/>
                </a:lnTo>
                <a:lnTo>
                  <a:pt x="5829300" y="19265"/>
                </a:lnTo>
                <a:lnTo>
                  <a:pt x="5812866" y="558"/>
                </a:lnTo>
                <a:lnTo>
                  <a:pt x="581003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19397" y="2673921"/>
            <a:ext cx="2244090" cy="641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95" dirty="0">
                <a:solidFill>
                  <a:srgbClr val="D6E5EF"/>
                </a:solidFill>
                <a:latin typeface="Calibri"/>
                <a:cs typeface="Calibri"/>
              </a:rPr>
              <a:t>Streamlit</a:t>
            </a:r>
            <a:r>
              <a:rPr sz="1650" spc="6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650" spc="105" dirty="0">
                <a:solidFill>
                  <a:srgbClr val="D6E5EF"/>
                </a:solidFill>
                <a:latin typeface="Calibri"/>
                <a:cs typeface="Calibri"/>
              </a:rPr>
              <a:t>or</a:t>
            </a:r>
            <a:r>
              <a:rPr sz="1650" spc="7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650" spc="100" dirty="0">
                <a:solidFill>
                  <a:srgbClr val="D6E5EF"/>
                </a:solidFill>
                <a:latin typeface="Calibri"/>
                <a:cs typeface="Calibri"/>
              </a:rPr>
              <a:t>Gradio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spc="-35" dirty="0">
                <a:solidFill>
                  <a:srgbClr val="D6E5EF"/>
                </a:solidFill>
                <a:latin typeface="Tahoma"/>
                <a:cs typeface="Tahoma"/>
              </a:rPr>
              <a:t>For</a:t>
            </a:r>
            <a:r>
              <a:rPr sz="1400" spc="-11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D6E5EF"/>
                </a:solidFill>
                <a:latin typeface="Tahoma"/>
                <a:cs typeface="Tahoma"/>
              </a:rPr>
              <a:t>interactive</a:t>
            </a:r>
            <a:r>
              <a:rPr sz="1400" spc="-11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D6E5EF"/>
                </a:solidFill>
                <a:latin typeface="Tahoma"/>
                <a:cs typeface="Tahoma"/>
              </a:rPr>
              <a:t>web</a:t>
            </a:r>
            <a:r>
              <a:rPr sz="140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D6E5EF"/>
                </a:solidFill>
                <a:latin typeface="Tahoma"/>
                <a:cs typeface="Tahoma"/>
              </a:rPr>
              <a:t>interfaces.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57225" y="3705225"/>
            <a:ext cx="5829300" cy="1000125"/>
          </a:xfrm>
          <a:custGeom>
            <a:avLst/>
            <a:gdLst/>
            <a:ahLst/>
            <a:cxnLst/>
            <a:rect l="l" t="t" r="r" b="b"/>
            <a:pathLst>
              <a:path w="5829300" h="1000125">
                <a:moveTo>
                  <a:pt x="5810034" y="0"/>
                </a:moveTo>
                <a:lnTo>
                  <a:pt x="19263" y="0"/>
                </a:lnTo>
                <a:lnTo>
                  <a:pt x="16431" y="558"/>
                </a:lnTo>
                <a:lnTo>
                  <a:pt x="0" y="19265"/>
                </a:lnTo>
                <a:lnTo>
                  <a:pt x="0" y="977912"/>
                </a:lnTo>
                <a:lnTo>
                  <a:pt x="0" y="980859"/>
                </a:lnTo>
                <a:lnTo>
                  <a:pt x="19263" y="1000125"/>
                </a:lnTo>
                <a:lnTo>
                  <a:pt x="5810034" y="1000125"/>
                </a:lnTo>
                <a:lnTo>
                  <a:pt x="5829300" y="980859"/>
                </a:lnTo>
                <a:lnTo>
                  <a:pt x="5829300" y="19265"/>
                </a:lnTo>
                <a:lnTo>
                  <a:pt x="5812866" y="558"/>
                </a:lnTo>
                <a:lnTo>
                  <a:pt x="581003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19397" y="3855021"/>
            <a:ext cx="2600325" cy="641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14" dirty="0">
                <a:solidFill>
                  <a:srgbClr val="D6E5EF"/>
                </a:solidFill>
                <a:latin typeface="Calibri"/>
                <a:cs typeface="Calibri"/>
              </a:rPr>
              <a:t>OpenAI</a:t>
            </a:r>
            <a:r>
              <a:rPr sz="165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650" spc="90" dirty="0">
                <a:solidFill>
                  <a:srgbClr val="D6E5EF"/>
                </a:solidFill>
                <a:latin typeface="Calibri"/>
                <a:cs typeface="Calibri"/>
              </a:rPr>
              <a:t>API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1400" spc="-40" dirty="0">
                <a:solidFill>
                  <a:srgbClr val="D6E5EF"/>
                </a:solidFill>
                <a:latin typeface="Tahoma"/>
                <a:cs typeface="Tahoma"/>
              </a:rPr>
              <a:t>Powers</a:t>
            </a:r>
            <a:r>
              <a:rPr sz="140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D6E5EF"/>
                </a:solidFill>
                <a:latin typeface="Tahoma"/>
                <a:cs typeface="Tahoma"/>
              </a:rPr>
              <a:t>the</a:t>
            </a:r>
            <a:r>
              <a:rPr sz="140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D6E5EF"/>
                </a:solidFill>
                <a:latin typeface="Tahoma"/>
                <a:cs typeface="Tahoma"/>
              </a:rPr>
              <a:t>large</a:t>
            </a:r>
            <a:r>
              <a:rPr sz="140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D6E5EF"/>
                </a:solidFill>
                <a:latin typeface="Tahoma"/>
                <a:cs typeface="Tahoma"/>
              </a:rPr>
              <a:t>language</a:t>
            </a:r>
            <a:r>
              <a:rPr sz="140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6E5EF"/>
                </a:solidFill>
                <a:latin typeface="Tahoma"/>
                <a:cs typeface="Tahoma"/>
              </a:rPr>
              <a:t>models.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57225" y="4886325"/>
            <a:ext cx="5829300" cy="1009650"/>
          </a:xfrm>
          <a:custGeom>
            <a:avLst/>
            <a:gdLst/>
            <a:ahLst/>
            <a:cxnLst/>
            <a:rect l="l" t="t" r="r" b="b"/>
            <a:pathLst>
              <a:path w="5829300" h="1009650">
                <a:moveTo>
                  <a:pt x="5810034" y="0"/>
                </a:moveTo>
                <a:lnTo>
                  <a:pt x="19263" y="0"/>
                </a:lnTo>
                <a:lnTo>
                  <a:pt x="16431" y="558"/>
                </a:lnTo>
                <a:lnTo>
                  <a:pt x="0" y="19253"/>
                </a:lnTo>
                <a:lnTo>
                  <a:pt x="0" y="987440"/>
                </a:lnTo>
                <a:lnTo>
                  <a:pt x="0" y="990387"/>
                </a:lnTo>
                <a:lnTo>
                  <a:pt x="19263" y="1009646"/>
                </a:lnTo>
                <a:lnTo>
                  <a:pt x="5810034" y="1009646"/>
                </a:lnTo>
                <a:lnTo>
                  <a:pt x="5829300" y="990387"/>
                </a:lnTo>
                <a:lnTo>
                  <a:pt x="5829300" y="19253"/>
                </a:lnTo>
                <a:lnTo>
                  <a:pt x="5812866" y="558"/>
                </a:lnTo>
                <a:lnTo>
                  <a:pt x="581003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9397" y="5045647"/>
            <a:ext cx="2499360" cy="632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130" dirty="0">
                <a:solidFill>
                  <a:srgbClr val="D6E5EF"/>
                </a:solidFill>
                <a:latin typeface="Calibri"/>
                <a:cs typeface="Calibri"/>
              </a:rPr>
              <a:t>Indian-</a:t>
            </a:r>
            <a:r>
              <a:rPr sz="1650" spc="85" dirty="0">
                <a:solidFill>
                  <a:srgbClr val="D6E5EF"/>
                </a:solidFill>
                <a:latin typeface="Calibri"/>
                <a:cs typeface="Calibri"/>
              </a:rPr>
              <a:t>language</a:t>
            </a:r>
            <a:r>
              <a:rPr sz="1650" spc="9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650" spc="75" dirty="0">
                <a:solidFill>
                  <a:srgbClr val="D6E5EF"/>
                </a:solidFill>
                <a:latin typeface="Calibri"/>
                <a:cs typeface="Calibri"/>
              </a:rPr>
              <a:t>Datasets</a:t>
            </a:r>
            <a:endParaRPr sz="16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400" spc="-25" dirty="0">
                <a:solidFill>
                  <a:srgbClr val="D6E5EF"/>
                </a:solidFill>
                <a:latin typeface="Tahoma"/>
                <a:cs typeface="Tahoma"/>
              </a:rPr>
              <a:t>Crucial</a:t>
            </a:r>
            <a:r>
              <a:rPr sz="140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D6E5EF"/>
                </a:solidFill>
                <a:latin typeface="Tahoma"/>
                <a:cs typeface="Tahoma"/>
              </a:rPr>
              <a:t>for</a:t>
            </a:r>
            <a:r>
              <a:rPr sz="140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D6E5EF"/>
                </a:solidFill>
                <a:latin typeface="Tahoma"/>
                <a:cs typeface="Tahoma"/>
              </a:rPr>
              <a:t>linguistic</a:t>
            </a:r>
            <a:r>
              <a:rPr sz="140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D6E5EF"/>
                </a:solidFill>
                <a:latin typeface="Tahoma"/>
                <a:cs typeface="Tahoma"/>
              </a:rPr>
              <a:t>accuracy.</a:t>
            </a:r>
            <a:endParaRPr sz="1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846" y="1509490"/>
            <a:ext cx="2953385" cy="553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50" spc="290" dirty="0"/>
              <a:t>Code</a:t>
            </a:r>
            <a:r>
              <a:rPr sz="3450" spc="130" dirty="0"/>
              <a:t> </a:t>
            </a:r>
            <a:r>
              <a:rPr sz="3450" spc="190" dirty="0"/>
              <a:t>Modules</a:t>
            </a:r>
            <a:endParaRPr sz="3450"/>
          </a:p>
        </p:txBody>
      </p:sp>
      <p:sp>
        <p:nvSpPr>
          <p:cNvPr id="3" name="object 3"/>
          <p:cNvSpPr txBox="1"/>
          <p:nvPr/>
        </p:nvSpPr>
        <p:spPr>
          <a:xfrm>
            <a:off x="641846" y="2520092"/>
            <a:ext cx="1451610" cy="1045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95" dirty="0">
                <a:solidFill>
                  <a:srgbClr val="F989C7"/>
                </a:solidFill>
                <a:latin typeface="Calibri"/>
                <a:cs typeface="Calibri"/>
              </a:rPr>
              <a:t>main.py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33600"/>
              </a:lnSpc>
              <a:spcBef>
                <a:spcPts val="1300"/>
              </a:spcBef>
            </a:pP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Entry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6E5EF"/>
                </a:solidFill>
                <a:latin typeface="Tahoma"/>
                <a:cs typeface="Tahoma"/>
              </a:rPr>
              <a:t>point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for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the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application.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295599" y="2520092"/>
            <a:ext cx="1551940" cy="1045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85" dirty="0">
                <a:solidFill>
                  <a:srgbClr val="F989C7"/>
                </a:solidFill>
                <a:latin typeface="Calibri"/>
                <a:cs typeface="Calibri"/>
              </a:rPr>
              <a:t>utils.py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33600"/>
              </a:lnSpc>
              <a:spcBef>
                <a:spcPts val="1300"/>
              </a:spcBef>
            </a:pP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Collection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of</a:t>
            </a:r>
            <a:r>
              <a:rPr sz="1450" spc="-11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helper functions.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49353" y="2520092"/>
            <a:ext cx="2193925" cy="7499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90" dirty="0">
                <a:solidFill>
                  <a:srgbClr val="F989C7"/>
                </a:solidFill>
                <a:latin typeface="Calibri"/>
                <a:cs typeface="Calibri"/>
              </a:rPr>
              <a:t>chatbot.py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885"/>
              </a:spcBef>
            </a:pP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Contains</a:t>
            </a:r>
            <a:r>
              <a:rPr sz="1450" spc="-11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core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chatbot</a:t>
            </a:r>
            <a:r>
              <a:rPr sz="1450" spc="-11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logic.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03106" y="2520092"/>
            <a:ext cx="1816735" cy="1045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60" dirty="0">
                <a:solidFill>
                  <a:srgbClr val="F989C7"/>
                </a:solidFill>
                <a:latin typeface="Calibri"/>
                <a:cs typeface="Calibri"/>
              </a:rPr>
              <a:t>lang_support/</a:t>
            </a:r>
            <a:endParaRPr sz="1700">
              <a:latin typeface="Calibri"/>
              <a:cs typeface="Calibri"/>
            </a:endParaRPr>
          </a:p>
          <a:p>
            <a:pPr marL="12700" marR="5080">
              <a:lnSpc>
                <a:spcPct val="133600"/>
              </a:lnSpc>
              <a:spcBef>
                <a:spcPts val="1300"/>
              </a:spcBef>
            </a:pP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Directory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for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language- </a:t>
            </a: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specific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files.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846" y="4034567"/>
            <a:ext cx="3115310" cy="8356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45" dirty="0">
                <a:solidFill>
                  <a:srgbClr val="F989C7"/>
                </a:solidFill>
                <a:latin typeface="Calibri"/>
                <a:cs typeface="Calibri"/>
              </a:rPr>
              <a:t>assets/</a:t>
            </a:r>
            <a:endParaRPr sz="17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450" spc="-40" dirty="0">
                <a:solidFill>
                  <a:srgbClr val="D6E5EF"/>
                </a:solidFill>
                <a:latin typeface="Tahoma"/>
                <a:cs typeface="Tahoma"/>
              </a:rPr>
              <a:t>Stores</a:t>
            </a:r>
            <a:r>
              <a:rPr sz="1450" spc="-14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90" dirty="0">
                <a:solidFill>
                  <a:srgbClr val="D6E5EF"/>
                </a:solidFill>
                <a:latin typeface="Tahoma"/>
                <a:cs typeface="Tahoma"/>
              </a:rPr>
              <a:t>UI</a:t>
            </a:r>
            <a:r>
              <a:rPr sz="1450" spc="-13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elements</a:t>
            </a:r>
            <a:r>
              <a:rPr sz="1450" spc="-13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50" spc="-14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static</a:t>
            </a:r>
            <a:r>
              <a:rPr sz="1450" spc="-13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resources.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55" dirty="0"/>
              <a:t>Workflow</a:t>
            </a:r>
          </a:p>
        </p:txBody>
      </p:sp>
      <p:sp>
        <p:nvSpPr>
          <p:cNvPr id="3" name="object 3"/>
          <p:cNvSpPr/>
          <p:nvPr/>
        </p:nvSpPr>
        <p:spPr>
          <a:xfrm>
            <a:off x="657225" y="1247774"/>
            <a:ext cx="133350" cy="847725"/>
          </a:xfrm>
          <a:custGeom>
            <a:avLst/>
            <a:gdLst/>
            <a:ahLst/>
            <a:cxnLst/>
            <a:rect l="l" t="t" r="r" b="b"/>
            <a:pathLst>
              <a:path w="133350" h="847725">
                <a:moveTo>
                  <a:pt x="118139" y="0"/>
                </a:moveTo>
                <a:lnTo>
                  <a:pt x="15210" y="0"/>
                </a:lnTo>
                <a:lnTo>
                  <a:pt x="12973" y="444"/>
                </a:lnTo>
                <a:lnTo>
                  <a:pt x="0" y="15201"/>
                </a:lnTo>
                <a:lnTo>
                  <a:pt x="0" y="830199"/>
                </a:lnTo>
                <a:lnTo>
                  <a:pt x="0" y="832510"/>
                </a:lnTo>
                <a:lnTo>
                  <a:pt x="15210" y="847725"/>
                </a:lnTo>
                <a:lnTo>
                  <a:pt x="118139" y="847725"/>
                </a:lnTo>
                <a:lnTo>
                  <a:pt x="133350" y="832510"/>
                </a:lnTo>
                <a:lnTo>
                  <a:pt x="133350" y="15201"/>
                </a:lnTo>
                <a:lnTo>
                  <a:pt x="120376" y="444"/>
                </a:lnTo>
                <a:lnTo>
                  <a:pt x="118139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22238" y="1365377"/>
            <a:ext cx="158750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90" dirty="0">
                <a:solidFill>
                  <a:srgbClr val="D6E5EF"/>
                </a:solidFill>
                <a:latin typeface="Calibri"/>
                <a:cs typeface="Calibri"/>
              </a:rPr>
              <a:t>User</a:t>
            </a:r>
            <a:r>
              <a:rPr sz="1300" spc="5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85" dirty="0">
                <a:solidFill>
                  <a:srgbClr val="D6E5EF"/>
                </a:solidFill>
                <a:latin typeface="Calibri"/>
                <a:cs typeface="Calibri"/>
              </a:rPr>
              <a:t>Sends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Message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Initiates</a:t>
            </a:r>
            <a:r>
              <a:rPr sz="110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the</a:t>
            </a:r>
            <a:r>
              <a:rPr sz="110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conversation.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66775" y="2200274"/>
            <a:ext cx="142875" cy="838200"/>
          </a:xfrm>
          <a:custGeom>
            <a:avLst/>
            <a:gdLst/>
            <a:ahLst/>
            <a:cxnLst/>
            <a:rect l="l" t="t" r="r" b="b"/>
            <a:pathLst>
              <a:path w="142875" h="838200">
                <a:moveTo>
                  <a:pt x="127664" y="0"/>
                </a:moveTo>
                <a:lnTo>
                  <a:pt x="15205" y="0"/>
                </a:lnTo>
                <a:lnTo>
                  <a:pt x="12973" y="444"/>
                </a:lnTo>
                <a:lnTo>
                  <a:pt x="0" y="15201"/>
                </a:lnTo>
                <a:lnTo>
                  <a:pt x="0" y="820674"/>
                </a:lnTo>
                <a:lnTo>
                  <a:pt x="0" y="822985"/>
                </a:lnTo>
                <a:lnTo>
                  <a:pt x="15205" y="838200"/>
                </a:lnTo>
                <a:lnTo>
                  <a:pt x="127664" y="838200"/>
                </a:lnTo>
                <a:lnTo>
                  <a:pt x="142875" y="822985"/>
                </a:lnTo>
                <a:lnTo>
                  <a:pt x="142875" y="15201"/>
                </a:lnTo>
                <a:lnTo>
                  <a:pt x="129901" y="444"/>
                </a:lnTo>
                <a:lnTo>
                  <a:pt x="12766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32532" y="2317876"/>
            <a:ext cx="1736089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85" dirty="0">
                <a:solidFill>
                  <a:srgbClr val="D6E5EF"/>
                </a:solidFill>
                <a:latin typeface="Calibri"/>
                <a:cs typeface="Calibri"/>
              </a:rPr>
              <a:t>Language</a:t>
            </a:r>
            <a:r>
              <a:rPr sz="1300" spc="7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65" dirty="0">
                <a:solidFill>
                  <a:srgbClr val="D6E5EF"/>
                </a:solidFill>
                <a:latin typeface="Calibri"/>
                <a:cs typeface="Calibri"/>
              </a:rPr>
              <a:t>Detected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Identifies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the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input</a:t>
            </a:r>
            <a:r>
              <a:rPr sz="1100" spc="-7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language.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76325" y="3143249"/>
            <a:ext cx="142875" cy="847725"/>
          </a:xfrm>
          <a:custGeom>
            <a:avLst/>
            <a:gdLst/>
            <a:ahLst/>
            <a:cxnLst/>
            <a:rect l="l" t="t" r="r" b="b"/>
            <a:pathLst>
              <a:path w="142875" h="847725">
                <a:moveTo>
                  <a:pt x="127664" y="0"/>
                </a:moveTo>
                <a:lnTo>
                  <a:pt x="15205" y="0"/>
                </a:lnTo>
                <a:lnTo>
                  <a:pt x="12973" y="444"/>
                </a:lnTo>
                <a:lnTo>
                  <a:pt x="0" y="15201"/>
                </a:lnTo>
                <a:lnTo>
                  <a:pt x="0" y="830199"/>
                </a:lnTo>
                <a:lnTo>
                  <a:pt x="0" y="832510"/>
                </a:lnTo>
                <a:lnTo>
                  <a:pt x="15205" y="847725"/>
                </a:lnTo>
                <a:lnTo>
                  <a:pt x="127664" y="847725"/>
                </a:lnTo>
                <a:lnTo>
                  <a:pt x="142875" y="832510"/>
                </a:lnTo>
                <a:lnTo>
                  <a:pt x="142875" y="15201"/>
                </a:lnTo>
                <a:lnTo>
                  <a:pt x="129901" y="444"/>
                </a:lnTo>
                <a:lnTo>
                  <a:pt x="12766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342974" y="3260852"/>
            <a:ext cx="197548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100" dirty="0">
                <a:solidFill>
                  <a:srgbClr val="D6E5EF"/>
                </a:solidFill>
                <a:latin typeface="Calibri"/>
                <a:cs typeface="Calibri"/>
              </a:rPr>
              <a:t>Query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80" dirty="0">
                <a:solidFill>
                  <a:srgbClr val="D6E5EF"/>
                </a:solidFill>
                <a:latin typeface="Calibri"/>
                <a:cs typeface="Calibri"/>
              </a:rPr>
              <a:t>Processed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50" dirty="0">
                <a:solidFill>
                  <a:srgbClr val="D6E5EF"/>
                </a:solidFill>
                <a:latin typeface="Calibri"/>
                <a:cs typeface="Calibri"/>
              </a:rPr>
              <a:t>via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125" dirty="0">
                <a:solidFill>
                  <a:srgbClr val="D6E5EF"/>
                </a:solidFill>
                <a:latin typeface="Calibri"/>
                <a:cs typeface="Calibri"/>
              </a:rPr>
              <a:t>LLM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Understands</a:t>
            </a:r>
            <a:r>
              <a:rPr sz="110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intent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100" spc="-8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context.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285875" y="4095750"/>
            <a:ext cx="142875" cy="838200"/>
          </a:xfrm>
          <a:custGeom>
            <a:avLst/>
            <a:gdLst/>
            <a:ahLst/>
            <a:cxnLst/>
            <a:rect l="l" t="t" r="r" b="b"/>
            <a:pathLst>
              <a:path w="142875" h="838200">
                <a:moveTo>
                  <a:pt x="127660" y="0"/>
                </a:moveTo>
                <a:lnTo>
                  <a:pt x="15201" y="0"/>
                </a:lnTo>
                <a:lnTo>
                  <a:pt x="12966" y="444"/>
                </a:lnTo>
                <a:lnTo>
                  <a:pt x="0" y="15201"/>
                </a:lnTo>
                <a:lnTo>
                  <a:pt x="0" y="820674"/>
                </a:lnTo>
                <a:lnTo>
                  <a:pt x="0" y="822985"/>
                </a:lnTo>
                <a:lnTo>
                  <a:pt x="15201" y="838200"/>
                </a:lnTo>
                <a:lnTo>
                  <a:pt x="127660" y="838200"/>
                </a:lnTo>
                <a:lnTo>
                  <a:pt x="142875" y="822985"/>
                </a:lnTo>
                <a:lnTo>
                  <a:pt x="142875" y="15201"/>
                </a:lnTo>
                <a:lnTo>
                  <a:pt x="129908" y="444"/>
                </a:lnTo>
                <a:lnTo>
                  <a:pt x="127660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53413" y="4203827"/>
            <a:ext cx="16071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70" dirty="0">
                <a:solidFill>
                  <a:srgbClr val="D6E5EF"/>
                </a:solidFill>
                <a:latin typeface="Calibri"/>
                <a:cs typeface="Calibri"/>
              </a:rPr>
              <a:t>Response</a:t>
            </a:r>
            <a:r>
              <a:rPr sz="13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60" dirty="0">
                <a:solidFill>
                  <a:srgbClr val="D6E5EF"/>
                </a:solidFill>
                <a:latin typeface="Calibri"/>
                <a:cs typeface="Calibri"/>
              </a:rPr>
              <a:t>Generated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100" spc="-35" dirty="0">
                <a:solidFill>
                  <a:srgbClr val="D6E5EF"/>
                </a:solidFill>
                <a:latin typeface="Tahoma"/>
                <a:cs typeface="Tahoma"/>
              </a:rPr>
              <a:t>Crafts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a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relevant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answer.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076325" y="5038725"/>
            <a:ext cx="142875" cy="838200"/>
          </a:xfrm>
          <a:custGeom>
            <a:avLst/>
            <a:gdLst/>
            <a:ahLst/>
            <a:cxnLst/>
            <a:rect l="l" t="t" r="r" b="b"/>
            <a:pathLst>
              <a:path w="142875" h="838200">
                <a:moveTo>
                  <a:pt x="127664" y="0"/>
                </a:moveTo>
                <a:lnTo>
                  <a:pt x="15205" y="0"/>
                </a:lnTo>
                <a:lnTo>
                  <a:pt x="12973" y="444"/>
                </a:lnTo>
                <a:lnTo>
                  <a:pt x="0" y="15201"/>
                </a:lnTo>
                <a:lnTo>
                  <a:pt x="0" y="820663"/>
                </a:lnTo>
                <a:lnTo>
                  <a:pt x="0" y="822990"/>
                </a:lnTo>
                <a:lnTo>
                  <a:pt x="15205" y="838196"/>
                </a:lnTo>
                <a:lnTo>
                  <a:pt x="127664" y="838196"/>
                </a:lnTo>
                <a:lnTo>
                  <a:pt x="142875" y="822990"/>
                </a:lnTo>
                <a:lnTo>
                  <a:pt x="142875" y="15201"/>
                </a:lnTo>
                <a:lnTo>
                  <a:pt x="129901" y="444"/>
                </a:lnTo>
                <a:lnTo>
                  <a:pt x="127664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342974" y="5156328"/>
            <a:ext cx="1903730" cy="504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75" dirty="0">
                <a:solidFill>
                  <a:srgbClr val="D6E5EF"/>
                </a:solidFill>
                <a:latin typeface="Calibri"/>
                <a:cs typeface="Calibri"/>
              </a:rPr>
              <a:t>Sent</a:t>
            </a:r>
            <a:r>
              <a:rPr sz="1300" spc="5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90" dirty="0">
                <a:solidFill>
                  <a:srgbClr val="D6E5EF"/>
                </a:solidFill>
                <a:latin typeface="Calibri"/>
                <a:cs typeface="Calibri"/>
              </a:rPr>
              <a:t>Back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60" dirty="0">
                <a:solidFill>
                  <a:srgbClr val="D6E5EF"/>
                </a:solidFill>
                <a:latin typeface="Calibri"/>
                <a:cs typeface="Calibri"/>
              </a:rPr>
              <a:t>to</a:t>
            </a: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300" spc="70" dirty="0">
                <a:solidFill>
                  <a:srgbClr val="D6E5EF"/>
                </a:solidFill>
                <a:latin typeface="Calibri"/>
                <a:cs typeface="Calibri"/>
              </a:rPr>
              <a:t>User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Completes</a:t>
            </a:r>
            <a:r>
              <a:rPr sz="1100" spc="-6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the</a:t>
            </a:r>
            <a:r>
              <a:rPr sz="1100" spc="-6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interaction</a:t>
            </a:r>
            <a:r>
              <a:rPr sz="1100" spc="-5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cycle.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"/>
            <a:ext cx="11430000" cy="6496050"/>
          </a:xfrm>
          <a:custGeom>
            <a:avLst/>
            <a:gdLst/>
            <a:ahLst/>
            <a:cxnLst/>
            <a:rect l="l" t="t" r="r" b="b"/>
            <a:pathLst>
              <a:path w="11430000" h="6496050">
                <a:moveTo>
                  <a:pt x="11430000" y="0"/>
                </a:moveTo>
                <a:lnTo>
                  <a:pt x="0" y="0"/>
                </a:lnTo>
                <a:lnTo>
                  <a:pt x="0" y="6496050"/>
                </a:lnTo>
                <a:lnTo>
                  <a:pt x="11430000" y="6496050"/>
                </a:lnTo>
                <a:lnTo>
                  <a:pt x="11430000" y="0"/>
                </a:lnTo>
                <a:close/>
              </a:path>
            </a:pathLst>
          </a:custGeom>
          <a:solidFill>
            <a:srgbClr val="2428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135" dirty="0"/>
              <a:t>Multilingual</a:t>
            </a:r>
            <a:r>
              <a:rPr spc="105" dirty="0"/>
              <a:t> </a:t>
            </a:r>
            <a:r>
              <a:rPr spc="165" dirty="0"/>
              <a:t>Support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9137" y="1231582"/>
            <a:ext cx="306809" cy="306819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67804" y="1270127"/>
            <a:ext cx="193357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85" dirty="0">
                <a:solidFill>
                  <a:srgbClr val="D6E5EF"/>
                </a:solidFill>
                <a:latin typeface="Calibri"/>
                <a:cs typeface="Calibri"/>
              </a:rPr>
              <a:t>Hindi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100" spc="-35" dirty="0">
                <a:solidFill>
                  <a:srgbClr val="D6E5EF"/>
                </a:solidFill>
                <a:latin typeface="Tahoma"/>
                <a:cs typeface="Tahoma"/>
              </a:rPr>
              <a:t>Widely</a:t>
            </a:r>
            <a:r>
              <a:rPr sz="110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spoken</a:t>
            </a:r>
            <a:r>
              <a:rPr sz="110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6E5EF"/>
                </a:solidFill>
                <a:latin typeface="Tahoma"/>
                <a:cs typeface="Tahoma"/>
              </a:rPr>
              <a:t>in</a:t>
            </a:r>
            <a:r>
              <a:rPr sz="110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Northern</a:t>
            </a:r>
            <a:r>
              <a:rPr sz="1100" spc="-8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India.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6074" y="2205240"/>
            <a:ext cx="351790" cy="24665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67804" y="2213101"/>
            <a:ext cx="266636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65" dirty="0">
                <a:solidFill>
                  <a:srgbClr val="D6E5EF"/>
                </a:solidFill>
                <a:latin typeface="Calibri"/>
                <a:cs typeface="Calibri"/>
              </a:rPr>
              <a:t>Telugu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Prominent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6E5EF"/>
                </a:solidFill>
                <a:latin typeface="Tahoma"/>
                <a:cs typeface="Tahoma"/>
              </a:rPr>
              <a:t>in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40" dirty="0">
                <a:solidFill>
                  <a:srgbClr val="D6E5EF"/>
                </a:solidFill>
                <a:latin typeface="Tahoma"/>
                <a:cs typeface="Tahoma"/>
              </a:rPr>
              <a:t>Andhra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Pradesh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Telangana.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1055" y="3140075"/>
            <a:ext cx="262978" cy="29584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67804" y="3165602"/>
            <a:ext cx="2297430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70" dirty="0">
                <a:solidFill>
                  <a:srgbClr val="D6E5EF"/>
                </a:solidFill>
                <a:latin typeface="Calibri"/>
                <a:cs typeface="Calibri"/>
              </a:rPr>
              <a:t>Tamil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Spoken</a:t>
            </a:r>
            <a:r>
              <a:rPr sz="1100" spc="-10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6E5EF"/>
                </a:solidFill>
                <a:latin typeface="Tahoma"/>
                <a:cs typeface="Tahoma"/>
              </a:rPr>
              <a:t>in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Tamil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Nadu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Puducherry.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9137" y="4079557"/>
            <a:ext cx="306809" cy="30681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167804" y="4108577"/>
            <a:ext cx="18675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70" dirty="0">
                <a:solidFill>
                  <a:srgbClr val="D6E5EF"/>
                </a:solidFill>
                <a:latin typeface="Calibri"/>
                <a:cs typeface="Calibri"/>
              </a:rPr>
              <a:t>Kannada</a:t>
            </a:r>
            <a:endParaRPr sz="13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65"/>
              </a:spcBef>
            </a:pP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Primary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6E5EF"/>
                </a:solidFill>
                <a:latin typeface="Tahoma"/>
                <a:cs typeface="Tahoma"/>
              </a:rPr>
              <a:t>language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of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Karnataka.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57225" y="5000625"/>
            <a:ext cx="339680" cy="35064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641845" y="5061078"/>
            <a:ext cx="4535170" cy="885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38480">
              <a:lnSpc>
                <a:spcPct val="100000"/>
              </a:lnSpc>
              <a:spcBef>
                <a:spcPts val="95"/>
              </a:spcBef>
            </a:pPr>
            <a:r>
              <a:rPr sz="1300" spc="55" dirty="0">
                <a:solidFill>
                  <a:srgbClr val="D6E5EF"/>
                </a:solidFill>
                <a:latin typeface="Calibri"/>
                <a:cs typeface="Calibri"/>
              </a:rPr>
              <a:t>Bengali</a:t>
            </a:r>
            <a:endParaRPr sz="13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  <a:spcBef>
                <a:spcPts val="890"/>
              </a:spcBef>
            </a:pP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Used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dirty="0">
                <a:solidFill>
                  <a:srgbClr val="D6E5EF"/>
                </a:solidFill>
                <a:latin typeface="Tahoma"/>
                <a:cs typeface="Tahoma"/>
              </a:rPr>
              <a:t>in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60" dirty="0">
                <a:solidFill>
                  <a:srgbClr val="D6E5EF"/>
                </a:solidFill>
                <a:latin typeface="Tahoma"/>
                <a:cs typeface="Tahoma"/>
              </a:rPr>
              <a:t>West</a:t>
            </a:r>
            <a:r>
              <a:rPr sz="110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Bengal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Bangladesh.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55"/>
              </a:spcBef>
            </a:pPr>
            <a:endParaRPr sz="11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100" spc="-40" dirty="0">
                <a:solidFill>
                  <a:srgbClr val="D6E5EF"/>
                </a:solidFill>
                <a:latin typeface="Tahoma"/>
                <a:cs typeface="Tahoma"/>
              </a:rPr>
              <a:t>The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chatbot</a:t>
            </a:r>
            <a:r>
              <a:rPr sz="110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is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designed</a:t>
            </a:r>
            <a:r>
              <a:rPr sz="110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to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5" dirty="0">
                <a:solidFill>
                  <a:srgbClr val="D6E5EF"/>
                </a:solidFill>
                <a:latin typeface="Tahoma"/>
                <a:cs typeface="Tahoma"/>
              </a:rPr>
              <a:t>cater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to</a:t>
            </a:r>
            <a:r>
              <a:rPr sz="110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a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5" dirty="0">
                <a:solidFill>
                  <a:srgbClr val="D6E5EF"/>
                </a:solidFill>
                <a:latin typeface="Tahoma"/>
                <a:cs typeface="Tahoma"/>
              </a:rPr>
              <a:t>diverse</a:t>
            </a:r>
            <a:r>
              <a:rPr sz="110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linguistic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20" dirty="0">
                <a:solidFill>
                  <a:srgbClr val="D6E5EF"/>
                </a:solidFill>
                <a:latin typeface="Tahoma"/>
                <a:cs typeface="Tahoma"/>
              </a:rPr>
              <a:t>landscape</a:t>
            </a:r>
            <a:r>
              <a:rPr sz="1100" spc="-9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30" dirty="0">
                <a:solidFill>
                  <a:srgbClr val="D6E5EF"/>
                </a:solidFill>
                <a:latin typeface="Tahoma"/>
                <a:cs typeface="Tahoma"/>
              </a:rPr>
              <a:t>across</a:t>
            </a:r>
            <a:r>
              <a:rPr sz="110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100" spc="-10" dirty="0">
                <a:solidFill>
                  <a:srgbClr val="D6E5EF"/>
                </a:solidFill>
                <a:latin typeface="Tahoma"/>
                <a:cs typeface="Tahoma"/>
              </a:rPr>
              <a:t>India.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846" y="709390"/>
            <a:ext cx="3369945" cy="553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50" spc="235" dirty="0"/>
              <a:t>Testing</a:t>
            </a:r>
            <a:r>
              <a:rPr sz="3450" spc="150" dirty="0"/>
              <a:t> </a:t>
            </a:r>
            <a:r>
              <a:rPr sz="3450" spc="220" dirty="0"/>
              <a:t>Strategy</a:t>
            </a:r>
            <a:endParaRPr sz="3450"/>
          </a:p>
        </p:txBody>
      </p:sp>
      <p:sp>
        <p:nvSpPr>
          <p:cNvPr id="3" name="object 3"/>
          <p:cNvSpPr/>
          <p:nvPr/>
        </p:nvSpPr>
        <p:spPr>
          <a:xfrm>
            <a:off x="3943350" y="1911553"/>
            <a:ext cx="1419860" cy="3034030"/>
          </a:xfrm>
          <a:custGeom>
            <a:avLst/>
            <a:gdLst/>
            <a:ahLst/>
            <a:cxnLst/>
            <a:rect l="l" t="t" r="r" b="b"/>
            <a:pathLst>
              <a:path w="1419860" h="3034029">
                <a:moveTo>
                  <a:pt x="856881" y="0"/>
                </a:moveTo>
                <a:lnTo>
                  <a:pt x="808620" y="30157"/>
                </a:lnTo>
                <a:lnTo>
                  <a:pt x="761339" y="61849"/>
                </a:lnTo>
                <a:lnTo>
                  <a:pt x="715114" y="95049"/>
                </a:lnTo>
                <a:lnTo>
                  <a:pt x="669975" y="129717"/>
                </a:lnTo>
                <a:lnTo>
                  <a:pt x="625970" y="165815"/>
                </a:lnTo>
                <a:lnTo>
                  <a:pt x="583145" y="203314"/>
                </a:lnTo>
                <a:lnTo>
                  <a:pt x="541548" y="242162"/>
                </a:lnTo>
                <a:lnTo>
                  <a:pt x="501218" y="282333"/>
                </a:lnTo>
                <a:lnTo>
                  <a:pt x="462202" y="323770"/>
                </a:lnTo>
                <a:lnTo>
                  <a:pt x="424548" y="366445"/>
                </a:lnTo>
                <a:lnTo>
                  <a:pt x="388269" y="410305"/>
                </a:lnTo>
                <a:lnTo>
                  <a:pt x="353428" y="455307"/>
                </a:lnTo>
                <a:lnTo>
                  <a:pt x="320052" y="501411"/>
                </a:lnTo>
                <a:lnTo>
                  <a:pt x="288163" y="548563"/>
                </a:lnTo>
                <a:lnTo>
                  <a:pt x="257816" y="596715"/>
                </a:lnTo>
                <a:lnTo>
                  <a:pt x="229031" y="645820"/>
                </a:lnTo>
                <a:lnTo>
                  <a:pt x="201837" y="695817"/>
                </a:lnTo>
                <a:lnTo>
                  <a:pt x="176263" y="746671"/>
                </a:lnTo>
                <a:lnTo>
                  <a:pt x="152336" y="798312"/>
                </a:lnTo>
                <a:lnTo>
                  <a:pt x="130086" y="850696"/>
                </a:lnTo>
                <a:lnTo>
                  <a:pt x="109520" y="903768"/>
                </a:lnTo>
                <a:lnTo>
                  <a:pt x="90678" y="957478"/>
                </a:lnTo>
                <a:lnTo>
                  <a:pt x="73571" y="1011762"/>
                </a:lnTo>
                <a:lnTo>
                  <a:pt x="58216" y="1066571"/>
                </a:lnTo>
                <a:lnTo>
                  <a:pt x="44627" y="1121835"/>
                </a:lnTo>
                <a:lnTo>
                  <a:pt x="32829" y="1177518"/>
                </a:lnTo>
                <a:lnTo>
                  <a:pt x="22818" y="1233549"/>
                </a:lnTo>
                <a:lnTo>
                  <a:pt x="14617" y="1289875"/>
                </a:lnTo>
                <a:lnTo>
                  <a:pt x="8228" y="1346427"/>
                </a:lnTo>
                <a:lnTo>
                  <a:pt x="3657" y="1403159"/>
                </a:lnTo>
                <a:lnTo>
                  <a:pt x="914" y="1460014"/>
                </a:lnTo>
                <a:lnTo>
                  <a:pt x="0" y="1516926"/>
                </a:lnTo>
                <a:lnTo>
                  <a:pt x="228" y="1545389"/>
                </a:lnTo>
                <a:lnTo>
                  <a:pt x="2057" y="1602267"/>
                </a:lnTo>
                <a:lnTo>
                  <a:pt x="5714" y="1659071"/>
                </a:lnTo>
                <a:lnTo>
                  <a:pt x="11196" y="1715721"/>
                </a:lnTo>
                <a:lnTo>
                  <a:pt x="18491" y="1772173"/>
                </a:lnTo>
                <a:lnTo>
                  <a:pt x="27597" y="1828351"/>
                </a:lnTo>
                <a:lnTo>
                  <a:pt x="38503" y="1884220"/>
                </a:lnTo>
                <a:lnTo>
                  <a:pt x="51199" y="1939694"/>
                </a:lnTo>
                <a:lnTo>
                  <a:pt x="65674" y="1994751"/>
                </a:lnTo>
                <a:lnTo>
                  <a:pt x="81905" y="2049296"/>
                </a:lnTo>
                <a:lnTo>
                  <a:pt x="99884" y="2103307"/>
                </a:lnTo>
                <a:lnTo>
                  <a:pt x="119586" y="2156699"/>
                </a:lnTo>
                <a:lnTo>
                  <a:pt x="141001" y="2209444"/>
                </a:lnTo>
                <a:lnTo>
                  <a:pt x="164090" y="2261456"/>
                </a:lnTo>
                <a:lnTo>
                  <a:pt x="188848" y="2312715"/>
                </a:lnTo>
                <a:lnTo>
                  <a:pt x="215232" y="2363140"/>
                </a:lnTo>
                <a:lnTo>
                  <a:pt x="243228" y="2412704"/>
                </a:lnTo>
                <a:lnTo>
                  <a:pt x="272794" y="2461330"/>
                </a:lnTo>
                <a:lnTo>
                  <a:pt x="303922" y="2508991"/>
                </a:lnTo>
                <a:lnTo>
                  <a:pt x="336554" y="2555615"/>
                </a:lnTo>
                <a:lnTo>
                  <a:pt x="370668" y="2601180"/>
                </a:lnTo>
                <a:lnTo>
                  <a:pt x="406229" y="2645615"/>
                </a:lnTo>
                <a:lnTo>
                  <a:pt x="443205" y="2688894"/>
                </a:lnTo>
                <a:lnTo>
                  <a:pt x="481539" y="2730951"/>
                </a:lnTo>
                <a:lnTo>
                  <a:pt x="521225" y="2771771"/>
                </a:lnTo>
                <a:lnTo>
                  <a:pt x="562188" y="2811277"/>
                </a:lnTo>
                <a:lnTo>
                  <a:pt x="604410" y="2849461"/>
                </a:lnTo>
                <a:lnTo>
                  <a:pt x="647825" y="2886260"/>
                </a:lnTo>
                <a:lnTo>
                  <a:pt x="692409" y="2921648"/>
                </a:lnTo>
                <a:lnTo>
                  <a:pt x="738091" y="2955576"/>
                </a:lnTo>
                <a:lnTo>
                  <a:pt x="784856" y="2988035"/>
                </a:lnTo>
                <a:lnTo>
                  <a:pt x="832628" y="3018964"/>
                </a:lnTo>
                <a:lnTo>
                  <a:pt x="856881" y="3033852"/>
                </a:lnTo>
                <a:lnTo>
                  <a:pt x="830808" y="2397760"/>
                </a:lnTo>
                <a:lnTo>
                  <a:pt x="1388465" y="2113140"/>
                </a:lnTo>
                <a:lnTo>
                  <a:pt x="1351965" y="2088070"/>
                </a:lnTo>
                <a:lnTo>
                  <a:pt x="1317104" y="2060765"/>
                </a:lnTo>
                <a:lnTo>
                  <a:pt x="1284020" y="2031339"/>
                </a:lnTo>
                <a:lnTo>
                  <a:pt x="1252829" y="1999907"/>
                </a:lnTo>
                <a:lnTo>
                  <a:pt x="1223670" y="1966582"/>
                </a:lnTo>
                <a:lnTo>
                  <a:pt x="1196644" y="1931504"/>
                </a:lnTo>
                <a:lnTo>
                  <a:pt x="1171867" y="1894801"/>
                </a:lnTo>
                <a:lnTo>
                  <a:pt x="1149438" y="1856625"/>
                </a:lnTo>
                <a:lnTo>
                  <a:pt x="1129423" y="1817128"/>
                </a:lnTo>
                <a:lnTo>
                  <a:pt x="1111935" y="1776463"/>
                </a:lnTo>
                <a:lnTo>
                  <a:pt x="1097000" y="1734769"/>
                </a:lnTo>
                <a:lnTo>
                  <a:pt x="1084707" y="1692236"/>
                </a:lnTo>
                <a:lnTo>
                  <a:pt x="1075105" y="1649006"/>
                </a:lnTo>
                <a:lnTo>
                  <a:pt x="1068209" y="1605267"/>
                </a:lnTo>
                <a:lnTo>
                  <a:pt x="1064056" y="1561185"/>
                </a:lnTo>
                <a:lnTo>
                  <a:pt x="1062672" y="1516926"/>
                </a:lnTo>
                <a:lnTo>
                  <a:pt x="1062760" y="1505851"/>
                </a:lnTo>
                <a:lnTo>
                  <a:pt x="1064837" y="1461622"/>
                </a:lnTo>
                <a:lnTo>
                  <a:pt x="1069676" y="1417607"/>
                </a:lnTo>
                <a:lnTo>
                  <a:pt x="1077248" y="1373980"/>
                </a:lnTo>
                <a:lnTo>
                  <a:pt x="1087533" y="1330911"/>
                </a:lnTo>
                <a:lnTo>
                  <a:pt x="1100489" y="1288569"/>
                </a:lnTo>
                <a:lnTo>
                  <a:pt x="1116066" y="1247118"/>
                </a:lnTo>
                <a:lnTo>
                  <a:pt x="1134195" y="1206726"/>
                </a:lnTo>
                <a:lnTo>
                  <a:pt x="1154820" y="1167541"/>
                </a:lnTo>
                <a:lnTo>
                  <a:pt x="1177851" y="1129720"/>
                </a:lnTo>
                <a:lnTo>
                  <a:pt x="1203198" y="1093417"/>
                </a:lnTo>
                <a:lnTo>
                  <a:pt x="1230764" y="1058766"/>
                </a:lnTo>
                <a:lnTo>
                  <a:pt x="1260442" y="1025901"/>
                </a:lnTo>
                <a:lnTo>
                  <a:pt x="1292117" y="994959"/>
                </a:lnTo>
                <a:lnTo>
                  <a:pt x="1325660" y="966052"/>
                </a:lnTo>
                <a:lnTo>
                  <a:pt x="1360940" y="939299"/>
                </a:lnTo>
                <a:lnTo>
                  <a:pt x="1388465" y="920711"/>
                </a:lnTo>
                <a:lnTo>
                  <a:pt x="1419580" y="295757"/>
                </a:lnTo>
                <a:lnTo>
                  <a:pt x="85688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429899" y="3017119"/>
            <a:ext cx="12763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-365" dirty="0">
                <a:solidFill>
                  <a:srgbClr val="D6E5EF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857902" y="1657387"/>
            <a:ext cx="2627630" cy="2077720"/>
          </a:xfrm>
          <a:custGeom>
            <a:avLst/>
            <a:gdLst/>
            <a:ahLst/>
            <a:cxnLst/>
            <a:rect l="l" t="t" r="r" b="b"/>
            <a:pathLst>
              <a:path w="2627629" h="2077720">
                <a:moveTo>
                  <a:pt x="844761" y="0"/>
                </a:moveTo>
                <a:lnTo>
                  <a:pt x="787864" y="1295"/>
                </a:lnTo>
                <a:lnTo>
                  <a:pt x="731023" y="4417"/>
                </a:lnTo>
                <a:lnTo>
                  <a:pt x="674331" y="9361"/>
                </a:lnTo>
                <a:lnTo>
                  <a:pt x="617814" y="16129"/>
                </a:lnTo>
                <a:lnTo>
                  <a:pt x="561554" y="24707"/>
                </a:lnTo>
                <a:lnTo>
                  <a:pt x="505582" y="35089"/>
                </a:lnTo>
                <a:lnTo>
                  <a:pt x="449989" y="47260"/>
                </a:lnTo>
                <a:lnTo>
                  <a:pt x="394799" y="61215"/>
                </a:lnTo>
                <a:lnTo>
                  <a:pt x="340106" y="76940"/>
                </a:lnTo>
                <a:lnTo>
                  <a:pt x="285931" y="94409"/>
                </a:lnTo>
                <a:lnTo>
                  <a:pt x="232354" y="113606"/>
                </a:lnTo>
                <a:lnTo>
                  <a:pt x="179414" y="134525"/>
                </a:lnTo>
                <a:lnTo>
                  <a:pt x="127179" y="157129"/>
                </a:lnTo>
                <a:lnTo>
                  <a:pt x="75689" y="181402"/>
                </a:lnTo>
                <a:lnTo>
                  <a:pt x="25021" y="207310"/>
                </a:lnTo>
                <a:lnTo>
                  <a:pt x="0" y="220878"/>
                </a:lnTo>
                <a:lnTo>
                  <a:pt x="563918" y="516331"/>
                </a:lnTo>
                <a:lnTo>
                  <a:pt x="531571" y="1141577"/>
                </a:lnTo>
                <a:lnTo>
                  <a:pt x="571538" y="1122514"/>
                </a:lnTo>
                <a:lnTo>
                  <a:pt x="612609" y="1105966"/>
                </a:lnTo>
                <a:lnTo>
                  <a:pt x="654634" y="1092034"/>
                </a:lnTo>
                <a:lnTo>
                  <a:pt x="697445" y="1080744"/>
                </a:lnTo>
                <a:lnTo>
                  <a:pt x="740892" y="1072146"/>
                </a:lnTo>
                <a:lnTo>
                  <a:pt x="784771" y="1066292"/>
                </a:lnTo>
                <a:lnTo>
                  <a:pt x="828954" y="1063180"/>
                </a:lnTo>
                <a:lnTo>
                  <a:pt x="851080" y="1062656"/>
                </a:lnTo>
                <a:lnTo>
                  <a:pt x="862151" y="1062659"/>
                </a:lnTo>
                <a:lnTo>
                  <a:pt x="906398" y="1064396"/>
                </a:lnTo>
                <a:lnTo>
                  <a:pt x="950451" y="1068885"/>
                </a:lnTo>
                <a:lnTo>
                  <a:pt x="994137" y="1076118"/>
                </a:lnTo>
                <a:lnTo>
                  <a:pt x="1037278" y="1086074"/>
                </a:lnTo>
                <a:lnTo>
                  <a:pt x="1079721" y="1098704"/>
                </a:lnTo>
                <a:lnTo>
                  <a:pt x="1121292" y="1113954"/>
                </a:lnTo>
                <a:lnTo>
                  <a:pt x="1161824" y="1131776"/>
                </a:lnTo>
                <a:lnTo>
                  <a:pt x="1201172" y="1152094"/>
                </a:lnTo>
                <a:lnTo>
                  <a:pt x="1239167" y="1174831"/>
                </a:lnTo>
                <a:lnTo>
                  <a:pt x="1275663" y="1199895"/>
                </a:lnTo>
                <a:lnTo>
                  <a:pt x="1310532" y="1227188"/>
                </a:lnTo>
                <a:lnTo>
                  <a:pt x="1343627" y="1256612"/>
                </a:lnTo>
                <a:lnTo>
                  <a:pt x="1374811" y="1288041"/>
                </a:lnTo>
                <a:lnTo>
                  <a:pt x="1403976" y="1321358"/>
                </a:lnTo>
                <a:lnTo>
                  <a:pt x="1431005" y="1356433"/>
                </a:lnTo>
                <a:lnTo>
                  <a:pt x="1455783" y="1393137"/>
                </a:lnTo>
                <a:lnTo>
                  <a:pt x="1478225" y="1431298"/>
                </a:lnTo>
                <a:lnTo>
                  <a:pt x="1498242" y="1470802"/>
                </a:lnTo>
                <a:lnTo>
                  <a:pt x="1515743" y="1511471"/>
                </a:lnTo>
                <a:lnTo>
                  <a:pt x="1530673" y="1553162"/>
                </a:lnTo>
                <a:lnTo>
                  <a:pt x="1542972" y="1595699"/>
                </a:lnTo>
                <a:lnTo>
                  <a:pt x="1552589" y="1638916"/>
                </a:lnTo>
                <a:lnTo>
                  <a:pt x="1559483" y="1682660"/>
                </a:lnTo>
                <a:lnTo>
                  <a:pt x="1563638" y="1726743"/>
                </a:lnTo>
                <a:lnTo>
                  <a:pt x="1564246" y="1737804"/>
                </a:lnTo>
                <a:lnTo>
                  <a:pt x="2089912" y="2077224"/>
                </a:lnTo>
                <a:lnTo>
                  <a:pt x="2627388" y="1737804"/>
                </a:lnTo>
                <a:lnTo>
                  <a:pt x="2626626" y="1709348"/>
                </a:lnTo>
                <a:lnTo>
                  <a:pt x="2625407" y="1680918"/>
                </a:lnTo>
                <a:lnTo>
                  <a:pt x="2621597" y="1624126"/>
                </a:lnTo>
                <a:lnTo>
                  <a:pt x="2615966" y="1567487"/>
                </a:lnTo>
                <a:lnTo>
                  <a:pt x="2608516" y="1511058"/>
                </a:lnTo>
                <a:lnTo>
                  <a:pt x="2599256" y="1454902"/>
                </a:lnTo>
                <a:lnTo>
                  <a:pt x="2588196" y="1399070"/>
                </a:lnTo>
                <a:lnTo>
                  <a:pt x="2575347" y="1343625"/>
                </a:lnTo>
                <a:lnTo>
                  <a:pt x="2560726" y="1288618"/>
                </a:lnTo>
                <a:lnTo>
                  <a:pt x="2544345" y="1234108"/>
                </a:lnTo>
                <a:lnTo>
                  <a:pt x="2526220" y="1180160"/>
                </a:lnTo>
                <a:lnTo>
                  <a:pt x="2506365" y="1126810"/>
                </a:lnTo>
                <a:lnTo>
                  <a:pt x="2484805" y="1074127"/>
                </a:lnTo>
                <a:lnTo>
                  <a:pt x="2461574" y="1022169"/>
                </a:lnTo>
                <a:lnTo>
                  <a:pt x="2436685" y="970991"/>
                </a:lnTo>
                <a:lnTo>
                  <a:pt x="2410159" y="920629"/>
                </a:lnTo>
                <a:lnTo>
                  <a:pt x="2382024" y="871143"/>
                </a:lnTo>
                <a:lnTo>
                  <a:pt x="2352327" y="822596"/>
                </a:lnTo>
                <a:lnTo>
                  <a:pt x="2321077" y="775030"/>
                </a:lnTo>
                <a:lnTo>
                  <a:pt x="2288313" y="728481"/>
                </a:lnTo>
                <a:lnTo>
                  <a:pt x="2254072" y="683018"/>
                </a:lnTo>
                <a:lnTo>
                  <a:pt x="2218391" y="638675"/>
                </a:lnTo>
                <a:lnTo>
                  <a:pt x="2181301" y="595503"/>
                </a:lnTo>
                <a:lnTo>
                  <a:pt x="2142840" y="553542"/>
                </a:lnTo>
                <a:lnTo>
                  <a:pt x="2103056" y="512838"/>
                </a:lnTo>
                <a:lnTo>
                  <a:pt x="2061986" y="473438"/>
                </a:lnTo>
                <a:lnTo>
                  <a:pt x="2019668" y="435381"/>
                </a:lnTo>
                <a:lnTo>
                  <a:pt x="1976139" y="398694"/>
                </a:lnTo>
                <a:lnTo>
                  <a:pt x="1931466" y="363435"/>
                </a:lnTo>
                <a:lnTo>
                  <a:pt x="1885678" y="329622"/>
                </a:lnTo>
                <a:lnTo>
                  <a:pt x="1838833" y="297294"/>
                </a:lnTo>
                <a:lnTo>
                  <a:pt x="1790969" y="266490"/>
                </a:lnTo>
                <a:lnTo>
                  <a:pt x="1742135" y="237248"/>
                </a:lnTo>
                <a:lnTo>
                  <a:pt x="1692397" y="209588"/>
                </a:lnTo>
                <a:lnTo>
                  <a:pt x="1641792" y="183527"/>
                </a:lnTo>
                <a:lnTo>
                  <a:pt x="1590376" y="159116"/>
                </a:lnTo>
                <a:lnTo>
                  <a:pt x="1538198" y="136372"/>
                </a:lnTo>
                <a:lnTo>
                  <a:pt x="1485322" y="115320"/>
                </a:lnTo>
                <a:lnTo>
                  <a:pt x="1431798" y="95973"/>
                </a:lnTo>
                <a:lnTo>
                  <a:pt x="1377675" y="78352"/>
                </a:lnTo>
                <a:lnTo>
                  <a:pt x="1323009" y="62484"/>
                </a:lnTo>
                <a:lnTo>
                  <a:pt x="1267871" y="48379"/>
                </a:lnTo>
                <a:lnTo>
                  <a:pt x="1212303" y="36055"/>
                </a:lnTo>
                <a:lnTo>
                  <a:pt x="1156371" y="25517"/>
                </a:lnTo>
                <a:lnTo>
                  <a:pt x="1100124" y="16789"/>
                </a:lnTo>
                <a:lnTo>
                  <a:pt x="1043633" y="9866"/>
                </a:lnTo>
                <a:lnTo>
                  <a:pt x="986942" y="4762"/>
                </a:lnTo>
                <a:lnTo>
                  <a:pt x="930122" y="1485"/>
                </a:lnTo>
                <a:lnTo>
                  <a:pt x="873226" y="38"/>
                </a:lnTo>
                <a:lnTo>
                  <a:pt x="844761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422250" y="2283695"/>
            <a:ext cx="17589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15" dirty="0">
                <a:solidFill>
                  <a:srgbClr val="D6E5EF"/>
                </a:solidFill>
                <a:latin typeface="Calibri"/>
                <a:cs typeface="Calibri"/>
              </a:rPr>
              <a:t>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832693" y="3461765"/>
            <a:ext cx="2653030" cy="1737995"/>
          </a:xfrm>
          <a:custGeom>
            <a:avLst/>
            <a:gdLst/>
            <a:ahLst/>
            <a:cxnLst/>
            <a:rect l="l" t="t" r="r" b="b"/>
            <a:pathLst>
              <a:path w="2653029" h="1737995">
                <a:moveTo>
                  <a:pt x="2652598" y="0"/>
                </a:moveTo>
                <a:lnTo>
                  <a:pt x="2114765" y="340639"/>
                </a:lnTo>
                <a:lnTo>
                  <a:pt x="1589455" y="0"/>
                </a:lnTo>
                <a:lnTo>
                  <a:pt x="1588848" y="11058"/>
                </a:lnTo>
                <a:lnTo>
                  <a:pt x="1584693" y="55143"/>
                </a:lnTo>
                <a:lnTo>
                  <a:pt x="1577799" y="98882"/>
                </a:lnTo>
                <a:lnTo>
                  <a:pt x="1568182" y="142105"/>
                </a:lnTo>
                <a:lnTo>
                  <a:pt x="1555882" y="184642"/>
                </a:lnTo>
                <a:lnTo>
                  <a:pt x="1540953" y="226331"/>
                </a:lnTo>
                <a:lnTo>
                  <a:pt x="1523451" y="266999"/>
                </a:lnTo>
                <a:lnTo>
                  <a:pt x="1503434" y="306494"/>
                </a:lnTo>
                <a:lnTo>
                  <a:pt x="1480992" y="344678"/>
                </a:lnTo>
                <a:lnTo>
                  <a:pt x="1456215" y="381365"/>
                </a:lnTo>
                <a:lnTo>
                  <a:pt x="1429185" y="416440"/>
                </a:lnTo>
                <a:lnTo>
                  <a:pt x="1400020" y="449762"/>
                </a:lnTo>
                <a:lnTo>
                  <a:pt x="1368837" y="481191"/>
                </a:lnTo>
                <a:lnTo>
                  <a:pt x="1335741" y="510614"/>
                </a:lnTo>
                <a:lnTo>
                  <a:pt x="1300873" y="537909"/>
                </a:lnTo>
                <a:lnTo>
                  <a:pt x="1264377" y="562973"/>
                </a:lnTo>
                <a:lnTo>
                  <a:pt x="1226382" y="585710"/>
                </a:lnTo>
                <a:lnTo>
                  <a:pt x="1187034" y="606027"/>
                </a:lnTo>
                <a:lnTo>
                  <a:pt x="1146501" y="623848"/>
                </a:lnTo>
                <a:lnTo>
                  <a:pt x="1104931" y="639105"/>
                </a:lnTo>
                <a:lnTo>
                  <a:pt x="1062488" y="651725"/>
                </a:lnTo>
                <a:lnTo>
                  <a:pt x="1019346" y="661683"/>
                </a:lnTo>
                <a:lnTo>
                  <a:pt x="975661" y="668912"/>
                </a:lnTo>
                <a:lnTo>
                  <a:pt x="931608" y="673407"/>
                </a:lnTo>
                <a:lnTo>
                  <a:pt x="887360" y="675138"/>
                </a:lnTo>
                <a:lnTo>
                  <a:pt x="876290" y="675138"/>
                </a:lnTo>
                <a:lnTo>
                  <a:pt x="832053" y="673415"/>
                </a:lnTo>
                <a:lnTo>
                  <a:pt x="787998" y="668932"/>
                </a:lnTo>
                <a:lnTo>
                  <a:pt x="744316" y="661696"/>
                </a:lnTo>
                <a:lnTo>
                  <a:pt x="701163" y="651752"/>
                </a:lnTo>
                <a:lnTo>
                  <a:pt x="658726" y="639132"/>
                </a:lnTo>
                <a:lnTo>
                  <a:pt x="617150" y="623882"/>
                </a:lnTo>
                <a:lnTo>
                  <a:pt x="576611" y="606066"/>
                </a:lnTo>
                <a:lnTo>
                  <a:pt x="556780" y="596214"/>
                </a:lnTo>
                <a:lnTo>
                  <a:pt x="0" y="881748"/>
                </a:lnTo>
                <a:lnTo>
                  <a:pt x="25209" y="1516926"/>
                </a:lnTo>
                <a:lnTo>
                  <a:pt x="75461" y="1543654"/>
                </a:lnTo>
                <a:lnTo>
                  <a:pt x="126542" y="1568754"/>
                </a:lnTo>
                <a:lnTo>
                  <a:pt x="178415" y="1592192"/>
                </a:lnTo>
                <a:lnTo>
                  <a:pt x="231013" y="1613954"/>
                </a:lnTo>
                <a:lnTo>
                  <a:pt x="284273" y="1634012"/>
                </a:lnTo>
                <a:lnTo>
                  <a:pt x="338162" y="1652346"/>
                </a:lnTo>
                <a:lnTo>
                  <a:pt x="392598" y="1668948"/>
                </a:lnTo>
                <a:lnTo>
                  <a:pt x="447548" y="1683778"/>
                </a:lnTo>
                <a:lnTo>
                  <a:pt x="502946" y="1696848"/>
                </a:lnTo>
                <a:lnTo>
                  <a:pt x="558736" y="1708137"/>
                </a:lnTo>
                <a:lnTo>
                  <a:pt x="614859" y="1717611"/>
                </a:lnTo>
                <a:lnTo>
                  <a:pt x="671258" y="1725282"/>
                </a:lnTo>
                <a:lnTo>
                  <a:pt x="727865" y="1731141"/>
                </a:lnTo>
                <a:lnTo>
                  <a:pt x="784644" y="1735174"/>
                </a:lnTo>
                <a:lnTo>
                  <a:pt x="841516" y="1737384"/>
                </a:lnTo>
                <a:lnTo>
                  <a:pt x="869970" y="1737802"/>
                </a:lnTo>
                <a:lnTo>
                  <a:pt x="898436" y="1737763"/>
                </a:lnTo>
                <a:lnTo>
                  <a:pt x="955332" y="1736313"/>
                </a:lnTo>
                <a:lnTo>
                  <a:pt x="1012151" y="1733035"/>
                </a:lnTo>
                <a:lnTo>
                  <a:pt x="1068843" y="1727935"/>
                </a:lnTo>
                <a:lnTo>
                  <a:pt x="1125334" y="1721015"/>
                </a:lnTo>
                <a:lnTo>
                  <a:pt x="1181581" y="1712283"/>
                </a:lnTo>
                <a:lnTo>
                  <a:pt x="1237513" y="1701749"/>
                </a:lnTo>
                <a:lnTo>
                  <a:pt x="1293080" y="1689425"/>
                </a:lnTo>
                <a:lnTo>
                  <a:pt x="1348219" y="1675320"/>
                </a:lnTo>
                <a:lnTo>
                  <a:pt x="1402884" y="1659451"/>
                </a:lnTo>
                <a:lnTo>
                  <a:pt x="1457007" y="1641830"/>
                </a:lnTo>
                <a:lnTo>
                  <a:pt x="1510531" y="1622483"/>
                </a:lnTo>
                <a:lnTo>
                  <a:pt x="1563408" y="1601431"/>
                </a:lnTo>
                <a:lnTo>
                  <a:pt x="1615586" y="1578676"/>
                </a:lnTo>
                <a:lnTo>
                  <a:pt x="1667002" y="1554264"/>
                </a:lnTo>
                <a:lnTo>
                  <a:pt x="1717606" y="1528219"/>
                </a:lnTo>
                <a:lnTo>
                  <a:pt x="1767344" y="1500555"/>
                </a:lnTo>
                <a:lnTo>
                  <a:pt x="1816179" y="1471309"/>
                </a:lnTo>
                <a:lnTo>
                  <a:pt x="1864042" y="1440510"/>
                </a:lnTo>
                <a:lnTo>
                  <a:pt x="1910888" y="1408183"/>
                </a:lnTo>
                <a:lnTo>
                  <a:pt x="1956676" y="1374381"/>
                </a:lnTo>
                <a:lnTo>
                  <a:pt x="2001348" y="1339107"/>
                </a:lnTo>
                <a:lnTo>
                  <a:pt x="2044877" y="1302423"/>
                </a:lnTo>
                <a:lnTo>
                  <a:pt x="2087195" y="1264361"/>
                </a:lnTo>
                <a:lnTo>
                  <a:pt x="2128266" y="1224965"/>
                </a:lnTo>
                <a:lnTo>
                  <a:pt x="2168050" y="1184262"/>
                </a:lnTo>
                <a:lnTo>
                  <a:pt x="2206510" y="1142301"/>
                </a:lnTo>
                <a:lnTo>
                  <a:pt x="2243601" y="1099129"/>
                </a:lnTo>
                <a:lnTo>
                  <a:pt x="2279281" y="1054785"/>
                </a:lnTo>
                <a:lnTo>
                  <a:pt x="2313522" y="1009318"/>
                </a:lnTo>
                <a:lnTo>
                  <a:pt x="2346286" y="962774"/>
                </a:lnTo>
                <a:lnTo>
                  <a:pt x="2377536" y="915206"/>
                </a:lnTo>
                <a:lnTo>
                  <a:pt x="2407234" y="866648"/>
                </a:lnTo>
                <a:lnTo>
                  <a:pt x="2435369" y="817173"/>
                </a:lnTo>
                <a:lnTo>
                  <a:pt x="2461895" y="766813"/>
                </a:lnTo>
                <a:lnTo>
                  <a:pt x="2486783" y="715630"/>
                </a:lnTo>
                <a:lnTo>
                  <a:pt x="2510015" y="663676"/>
                </a:lnTo>
                <a:lnTo>
                  <a:pt x="2531575" y="610995"/>
                </a:lnTo>
                <a:lnTo>
                  <a:pt x="2551430" y="557657"/>
                </a:lnTo>
                <a:lnTo>
                  <a:pt x="2569554" y="503697"/>
                </a:lnTo>
                <a:lnTo>
                  <a:pt x="2585935" y="449186"/>
                </a:lnTo>
                <a:lnTo>
                  <a:pt x="2600556" y="394179"/>
                </a:lnTo>
                <a:lnTo>
                  <a:pt x="2613406" y="338734"/>
                </a:lnTo>
                <a:lnTo>
                  <a:pt x="2624466" y="282902"/>
                </a:lnTo>
                <a:lnTo>
                  <a:pt x="2633726" y="226745"/>
                </a:lnTo>
                <a:lnTo>
                  <a:pt x="2641176" y="170311"/>
                </a:lnTo>
                <a:lnTo>
                  <a:pt x="2646807" y="113677"/>
                </a:lnTo>
                <a:lnTo>
                  <a:pt x="2650617" y="56886"/>
                </a:lnTo>
                <a:lnTo>
                  <a:pt x="2651836" y="28456"/>
                </a:lnTo>
                <a:lnTo>
                  <a:pt x="2652598" y="0"/>
                </a:lnTo>
                <a:close/>
              </a:path>
            </a:pathLst>
          </a:custGeom>
          <a:solidFill>
            <a:srgbClr val="4346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6050191" y="4398244"/>
            <a:ext cx="181610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spc="60" dirty="0">
                <a:solidFill>
                  <a:srgbClr val="D6E5EF"/>
                </a:solidFill>
                <a:latin typeface="Calibri"/>
                <a:cs typeface="Calibri"/>
              </a:rPr>
              <a:t>3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845" y="5420078"/>
            <a:ext cx="4396740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Rigorous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testing</a:t>
            </a:r>
            <a:r>
              <a:rPr sz="145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45" dirty="0">
                <a:solidFill>
                  <a:srgbClr val="D6E5EF"/>
                </a:solidFill>
                <a:latin typeface="Tahoma"/>
                <a:cs typeface="Tahoma"/>
              </a:rPr>
              <a:t>guarantees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reliability</a:t>
            </a:r>
            <a:r>
              <a:rPr sz="1450" spc="-9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performance.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36088" y="2910621"/>
            <a:ext cx="2546985" cy="969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14984">
              <a:lnSpc>
                <a:spcPct val="100000"/>
              </a:lnSpc>
              <a:spcBef>
                <a:spcPts val="130"/>
              </a:spcBef>
            </a:pPr>
            <a:r>
              <a:rPr sz="1700" spc="140" dirty="0">
                <a:solidFill>
                  <a:srgbClr val="D6E5EF"/>
                </a:solidFill>
                <a:latin typeface="Calibri"/>
                <a:cs typeface="Calibri"/>
              </a:rPr>
              <a:t>Unit</a:t>
            </a:r>
            <a:r>
              <a:rPr sz="1700" spc="7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D6E5EF"/>
                </a:solidFill>
                <a:latin typeface="Calibri"/>
                <a:cs typeface="Calibri"/>
              </a:rPr>
              <a:t>Tests</a:t>
            </a:r>
            <a:r>
              <a:rPr sz="17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00" dirty="0">
                <a:solidFill>
                  <a:srgbClr val="D6E5EF"/>
                </a:solidFill>
                <a:latin typeface="Calibri"/>
                <a:cs typeface="Calibri"/>
              </a:rPr>
              <a:t>for</a:t>
            </a:r>
            <a:r>
              <a:rPr sz="17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50" dirty="0">
                <a:solidFill>
                  <a:srgbClr val="D6E5EF"/>
                </a:solidFill>
                <a:latin typeface="Calibri"/>
                <a:cs typeface="Calibri"/>
              </a:rPr>
              <a:t>Logic</a:t>
            </a:r>
            <a:endParaRPr sz="17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285"/>
              </a:spcBef>
            </a:pP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Ensuring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dirty="0">
                <a:solidFill>
                  <a:srgbClr val="D6E5EF"/>
                </a:solidFill>
                <a:latin typeface="Tahoma"/>
                <a:cs typeface="Tahoma"/>
              </a:rPr>
              <a:t>individual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components</a:t>
            </a:r>
            <a:endParaRPr sz="145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85"/>
              </a:spcBef>
            </a:pP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function</a:t>
            </a:r>
            <a:r>
              <a:rPr sz="1450" spc="-16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correctly.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53746" y="2100996"/>
            <a:ext cx="2737485" cy="673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60" dirty="0">
                <a:solidFill>
                  <a:srgbClr val="D6E5EF"/>
                </a:solidFill>
                <a:latin typeface="Calibri"/>
                <a:cs typeface="Calibri"/>
              </a:rPr>
              <a:t>Input/Output</a:t>
            </a:r>
            <a:r>
              <a:rPr sz="1700" spc="85" dirty="0">
                <a:solidFill>
                  <a:srgbClr val="D6E5EF"/>
                </a:solidFill>
                <a:latin typeface="Calibri"/>
                <a:cs typeface="Calibri"/>
              </a:rPr>
              <a:t> Validation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45" dirty="0">
                <a:solidFill>
                  <a:srgbClr val="D6E5EF"/>
                </a:solidFill>
                <a:latin typeface="Tahoma"/>
                <a:cs typeface="Tahoma"/>
              </a:rPr>
              <a:t>Verifying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data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integrity</a:t>
            </a:r>
            <a:r>
              <a:rPr sz="1450" spc="-12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format.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53746" y="4015521"/>
            <a:ext cx="2901315" cy="67373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00" spc="150" dirty="0">
                <a:solidFill>
                  <a:srgbClr val="D6E5EF"/>
                </a:solidFill>
                <a:latin typeface="Calibri"/>
                <a:cs typeface="Calibri"/>
              </a:rPr>
              <a:t>Edge</a:t>
            </a:r>
            <a:r>
              <a:rPr sz="17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40" dirty="0">
                <a:solidFill>
                  <a:srgbClr val="D6E5EF"/>
                </a:solidFill>
                <a:latin typeface="Calibri"/>
                <a:cs typeface="Calibri"/>
              </a:rPr>
              <a:t>Case</a:t>
            </a:r>
            <a:r>
              <a:rPr sz="1700" spc="8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D6E5EF"/>
                </a:solidFill>
                <a:latin typeface="Calibri"/>
                <a:cs typeface="Calibri"/>
              </a:rPr>
              <a:t>Handling</a:t>
            </a:r>
            <a:endParaRPr sz="1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85"/>
              </a:spcBef>
            </a:pP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Using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Pytest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for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robust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test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0" dirty="0">
                <a:solidFill>
                  <a:srgbClr val="D6E5EF"/>
                </a:solidFill>
                <a:latin typeface="Tahoma"/>
                <a:cs typeface="Tahoma"/>
              </a:rPr>
              <a:t>coverage.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3750" y="9524"/>
            <a:ext cx="4286250" cy="642937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846" y="1414240"/>
            <a:ext cx="2525395" cy="55372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3450" spc="220" dirty="0"/>
              <a:t>Deployment</a:t>
            </a:r>
            <a:endParaRPr sz="3450"/>
          </a:p>
        </p:txBody>
      </p:sp>
      <p:sp>
        <p:nvSpPr>
          <p:cNvPr id="4" name="object 4"/>
          <p:cNvSpPr txBox="1"/>
          <p:nvPr/>
        </p:nvSpPr>
        <p:spPr>
          <a:xfrm>
            <a:off x="1423936" y="2256250"/>
            <a:ext cx="250190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-765" dirty="0">
                <a:solidFill>
                  <a:srgbClr val="D6E5EF"/>
                </a:solidFill>
                <a:latin typeface="Calibri"/>
                <a:cs typeface="Calibri"/>
              </a:rPr>
              <a:t>1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32631" y="3186842"/>
            <a:ext cx="1633220" cy="9690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700" spc="145" dirty="0">
                <a:solidFill>
                  <a:srgbClr val="D6E5EF"/>
                </a:solidFill>
                <a:latin typeface="Calibri"/>
                <a:cs typeface="Calibri"/>
              </a:rPr>
              <a:t>Cloud</a:t>
            </a:r>
            <a:r>
              <a:rPr sz="1700" spc="90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25" dirty="0">
                <a:solidFill>
                  <a:srgbClr val="D6E5EF"/>
                </a:solidFill>
                <a:latin typeface="Calibri"/>
                <a:cs typeface="Calibri"/>
              </a:rPr>
              <a:t>Hosting</a:t>
            </a:r>
            <a:endParaRPr sz="1700">
              <a:latin typeface="Calibri"/>
              <a:cs typeface="Calibri"/>
            </a:endParaRPr>
          </a:p>
          <a:p>
            <a:pPr marL="12700" marR="5080" algn="ctr">
              <a:lnSpc>
                <a:spcPct val="133600"/>
              </a:lnSpc>
              <a:spcBef>
                <a:spcPts val="700"/>
              </a:spcBef>
            </a:pP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Hosted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on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30" dirty="0">
                <a:solidFill>
                  <a:srgbClr val="D6E5EF"/>
                </a:solidFill>
                <a:latin typeface="Tahoma"/>
                <a:cs typeface="Tahoma"/>
              </a:rPr>
              <a:t>Heroku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or </a:t>
            </a:r>
            <a:r>
              <a:rPr sz="1450" spc="-100" dirty="0">
                <a:solidFill>
                  <a:srgbClr val="D6E5EF"/>
                </a:solidFill>
                <a:latin typeface="Tahoma"/>
                <a:cs typeface="Tahoma"/>
              </a:rPr>
              <a:t>AWS</a:t>
            </a:r>
            <a:r>
              <a:rPr sz="1450" spc="-14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platforms.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393376" y="2256250"/>
            <a:ext cx="356870" cy="766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4850" spc="70" dirty="0">
                <a:solidFill>
                  <a:srgbClr val="D6E5EF"/>
                </a:solidFill>
                <a:latin typeface="Calibri"/>
                <a:cs typeface="Calibri"/>
              </a:rPr>
              <a:t>2</a:t>
            </a:r>
            <a:endParaRPr sz="485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00731" y="3186842"/>
            <a:ext cx="1742439" cy="12642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700" spc="110" dirty="0">
                <a:solidFill>
                  <a:srgbClr val="D6E5EF"/>
                </a:solidFill>
                <a:latin typeface="Calibri"/>
                <a:cs typeface="Calibri"/>
              </a:rPr>
              <a:t>Containerization</a:t>
            </a:r>
            <a:endParaRPr sz="1700">
              <a:latin typeface="Calibri"/>
              <a:cs typeface="Calibri"/>
            </a:endParaRPr>
          </a:p>
          <a:p>
            <a:pPr marL="127635" marR="120014" algn="ctr">
              <a:lnSpc>
                <a:spcPct val="133600"/>
              </a:lnSpc>
              <a:spcBef>
                <a:spcPts val="700"/>
              </a:spcBef>
            </a:pP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Utilising</a:t>
            </a:r>
            <a:r>
              <a:rPr sz="1450" spc="-114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40" dirty="0">
                <a:solidFill>
                  <a:srgbClr val="D6E5EF"/>
                </a:solidFill>
                <a:latin typeface="Tahoma"/>
                <a:cs typeface="Tahoma"/>
              </a:rPr>
              <a:t>Docker</a:t>
            </a:r>
            <a:r>
              <a:rPr sz="1450" spc="-11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for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consistent environments.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14530" y="2256250"/>
            <a:ext cx="1760220" cy="18992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4850" spc="170" dirty="0">
                <a:solidFill>
                  <a:srgbClr val="D6E5EF"/>
                </a:solidFill>
                <a:latin typeface="Calibri"/>
                <a:cs typeface="Calibri"/>
              </a:rPr>
              <a:t>3</a:t>
            </a:r>
            <a:endParaRPr sz="48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1530"/>
              </a:spcBef>
            </a:pPr>
            <a:r>
              <a:rPr sz="1700" spc="125" dirty="0">
                <a:solidFill>
                  <a:srgbClr val="D6E5EF"/>
                </a:solidFill>
                <a:latin typeface="Calibri"/>
                <a:cs typeface="Calibri"/>
              </a:rPr>
              <a:t>Frontend</a:t>
            </a:r>
            <a:r>
              <a:rPr sz="1700" spc="8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dirty="0">
                <a:solidFill>
                  <a:srgbClr val="D6E5EF"/>
                </a:solidFill>
                <a:latin typeface="Calibri"/>
                <a:cs typeface="Calibri"/>
              </a:rPr>
              <a:t>&amp;</a:t>
            </a:r>
            <a:r>
              <a:rPr sz="1700" spc="85" dirty="0">
                <a:solidFill>
                  <a:srgbClr val="D6E5EF"/>
                </a:solidFill>
                <a:latin typeface="Calibri"/>
                <a:cs typeface="Calibri"/>
              </a:rPr>
              <a:t> </a:t>
            </a:r>
            <a:r>
              <a:rPr sz="1700" spc="105" dirty="0">
                <a:solidFill>
                  <a:srgbClr val="D6E5EF"/>
                </a:solidFill>
                <a:latin typeface="Calibri"/>
                <a:cs typeface="Calibri"/>
              </a:rPr>
              <a:t>API</a:t>
            </a:r>
            <a:endParaRPr sz="1700">
              <a:latin typeface="Calibri"/>
              <a:cs typeface="Calibri"/>
            </a:endParaRPr>
          </a:p>
          <a:p>
            <a:pPr marL="12700" marR="5080" algn="ctr">
              <a:lnSpc>
                <a:spcPct val="133600"/>
              </a:lnSpc>
              <a:spcBef>
                <a:spcPts val="700"/>
              </a:spcBef>
            </a:pPr>
            <a:r>
              <a:rPr sz="1450" spc="-40" dirty="0">
                <a:solidFill>
                  <a:srgbClr val="D6E5EF"/>
                </a:solidFill>
                <a:latin typeface="Tahoma"/>
                <a:cs typeface="Tahoma"/>
              </a:rPr>
              <a:t>Managed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via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Streamlit or</a:t>
            </a:r>
            <a:r>
              <a:rPr sz="1450" spc="-16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5" dirty="0">
                <a:solidFill>
                  <a:srgbClr val="D6E5EF"/>
                </a:solidFill>
                <a:latin typeface="Tahoma"/>
                <a:cs typeface="Tahoma"/>
              </a:rPr>
              <a:t>Flask</a:t>
            </a:r>
            <a:r>
              <a:rPr sz="1450" spc="-15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framework.</a:t>
            </a:r>
            <a:endParaRPr sz="145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1853" y="4715224"/>
            <a:ext cx="3662679" cy="2501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50" spc="-35" dirty="0">
                <a:solidFill>
                  <a:srgbClr val="D6E5EF"/>
                </a:solidFill>
                <a:latin typeface="Tahoma"/>
                <a:cs typeface="Tahoma"/>
              </a:rPr>
              <a:t>This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25" dirty="0">
                <a:solidFill>
                  <a:srgbClr val="D6E5EF"/>
                </a:solidFill>
                <a:latin typeface="Tahoma"/>
                <a:cs typeface="Tahoma"/>
              </a:rPr>
              <a:t>setup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40" dirty="0">
                <a:solidFill>
                  <a:srgbClr val="D6E5EF"/>
                </a:solidFill>
                <a:latin typeface="Tahoma"/>
                <a:cs typeface="Tahoma"/>
              </a:rPr>
              <a:t>ensures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scalability</a:t>
            </a:r>
            <a:r>
              <a:rPr sz="1450" spc="-125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and</a:t>
            </a:r>
            <a:r>
              <a:rPr sz="1450" spc="-130" dirty="0">
                <a:solidFill>
                  <a:srgbClr val="D6E5EF"/>
                </a:solidFill>
                <a:latin typeface="Tahoma"/>
                <a:cs typeface="Tahoma"/>
              </a:rPr>
              <a:t> </a:t>
            </a:r>
            <a:r>
              <a:rPr sz="1450" spc="-10" dirty="0">
                <a:solidFill>
                  <a:srgbClr val="D6E5EF"/>
                </a:solidFill>
                <a:latin typeface="Tahoma"/>
                <a:cs typeface="Tahoma"/>
              </a:rPr>
              <a:t>accessibility.</a:t>
            </a:r>
            <a:endParaRPr sz="14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365</Words>
  <Application>Microsoft Office PowerPoint</Application>
  <PresentationFormat>Custom</PresentationFormat>
  <Paragraphs>110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Calibri</vt:lpstr>
      <vt:lpstr>Tahoma</vt:lpstr>
      <vt:lpstr>Office Theme</vt:lpstr>
      <vt:lpstr>Indian-language Community Chatbot</vt:lpstr>
      <vt:lpstr>Project Objective</vt:lpstr>
      <vt:lpstr>Architecture</vt:lpstr>
      <vt:lpstr>Technology Stack</vt:lpstr>
      <vt:lpstr>Code Modules</vt:lpstr>
      <vt:lpstr>Workflow</vt:lpstr>
      <vt:lpstr>Multilingual Support</vt:lpstr>
      <vt:lpstr>Testing Strategy</vt:lpstr>
      <vt:lpstr>Deployment</vt:lpstr>
      <vt:lpstr>Challenges &amp; Learnings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>Shivani Aitha</dc:creator>
  <cp:lastModifiedBy>Shivani Aitha</cp:lastModifiedBy>
  <cp:revision>2</cp:revision>
  <dcterms:created xsi:type="dcterms:W3CDTF">2025-06-14T05:50:26Z</dcterms:created>
  <dcterms:modified xsi:type="dcterms:W3CDTF">2025-08-15T08:15:46Z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2025-06-14T00:00:00Z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2025-06-14T00:00:00Z</vt:filetime>
  </property>
  <property fmtid="{D5CDD505-2E9C-101B-9397-08002B2CF9AE}" pid="5" name="Producer">
    <vt:lpwstr>GPL Ghostscript 9.56.1</vt:lpwstr>
  </property>
</Properties>
</file>