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8" autoAdjust="0"/>
    <p:restoredTop sz="91404" autoAdjust="0"/>
  </p:normalViewPr>
  <p:slideViewPr>
    <p:cSldViewPr snapToGrid="0" snapToObjects="1">
      <p:cViewPr varScale="1">
        <p:scale>
          <a:sx n="101" d="100"/>
          <a:sy n="101" d="100"/>
        </p:scale>
        <p:origin x="73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nce Mwagwabi" userId="09feac9e-962e-46e5-af50-50c5e1df4db3" providerId="ADAL" clId="{EEA84CF5-2487-4059-B1FA-C6CA12DD1D12}"/>
    <pc:docChg chg="undo custSel addSld delSld modSld">
      <pc:chgData name="Florence Mwagwabi" userId="09feac9e-962e-46e5-af50-50c5e1df4db3" providerId="ADAL" clId="{EEA84CF5-2487-4059-B1FA-C6CA12DD1D12}" dt="2024-02-12T06:00:16.039" v="3422"/>
      <pc:docMkLst>
        <pc:docMk/>
      </pc:docMkLst>
      <pc:sldChg chg="addSp modSp mod">
        <pc:chgData name="Florence Mwagwabi" userId="09feac9e-962e-46e5-af50-50c5e1df4db3" providerId="ADAL" clId="{EEA84CF5-2487-4059-B1FA-C6CA12DD1D12}" dt="2024-02-12T04:53:28.017" v="846" actId="14100"/>
        <pc:sldMkLst>
          <pc:docMk/>
          <pc:sldMk cId="0" sldId="256"/>
        </pc:sldMkLst>
        <pc:spChg chg="mod">
          <ac:chgData name="Florence Mwagwabi" userId="09feac9e-962e-46e5-af50-50c5e1df4db3" providerId="ADAL" clId="{EEA84CF5-2487-4059-B1FA-C6CA12DD1D12}" dt="2024-02-12T04:53:23.955" v="845" actId="164"/>
          <ac:spMkLst>
            <pc:docMk/>
            <pc:sldMk cId="0" sldId="256"/>
            <ac:spMk id="14" creationId="{5B15DA3E-B7F2-9AA4-1CDE-B3E15F6E6531}"/>
          </ac:spMkLst>
        </pc:spChg>
        <pc:grpChg chg="add mod">
          <ac:chgData name="Florence Mwagwabi" userId="09feac9e-962e-46e5-af50-50c5e1df4db3" providerId="ADAL" clId="{EEA84CF5-2487-4059-B1FA-C6CA12DD1D12}" dt="2024-02-12T04:53:28.017" v="846" actId="14100"/>
          <ac:grpSpMkLst>
            <pc:docMk/>
            <pc:sldMk cId="0" sldId="256"/>
            <ac:grpSpMk id="4" creationId="{A9602050-3B2D-533D-49CB-3EE7250587D4}"/>
          </ac:grpSpMkLst>
        </pc:grpChg>
        <pc:picChg chg="mod">
          <ac:chgData name="Florence Mwagwabi" userId="09feac9e-962e-46e5-af50-50c5e1df4db3" providerId="ADAL" clId="{EEA84CF5-2487-4059-B1FA-C6CA12DD1D12}" dt="2024-02-12T04:53:23.955" v="845" actId="164"/>
          <ac:picMkLst>
            <pc:docMk/>
            <pc:sldMk cId="0" sldId="256"/>
            <ac:picMk id="11" creationId="{C28B5A4B-944A-1F4C-F5CE-A8B3F0269637}"/>
          </ac:picMkLst>
        </pc:picChg>
      </pc:sldChg>
      <pc:sldChg chg="modSp mod">
        <pc:chgData name="Florence Mwagwabi" userId="09feac9e-962e-46e5-af50-50c5e1df4db3" providerId="ADAL" clId="{EEA84CF5-2487-4059-B1FA-C6CA12DD1D12}" dt="2024-02-12T05:39:14.881" v="3000" actId="20577"/>
        <pc:sldMkLst>
          <pc:docMk/>
          <pc:sldMk cId="0" sldId="257"/>
        </pc:sldMkLst>
        <pc:spChg chg="mod">
          <ac:chgData name="Florence Mwagwabi" userId="09feac9e-962e-46e5-af50-50c5e1df4db3" providerId="ADAL" clId="{EEA84CF5-2487-4059-B1FA-C6CA12DD1D12}" dt="2024-02-12T05:38:53.018" v="2998"/>
          <ac:spMkLst>
            <pc:docMk/>
            <pc:sldMk cId="0" sldId="257"/>
            <ac:spMk id="2" creationId="{00000000-0000-0000-0000-000000000000}"/>
          </ac:spMkLst>
        </pc:spChg>
        <pc:spChg chg="mod">
          <ac:chgData name="Florence Mwagwabi" userId="09feac9e-962e-46e5-af50-50c5e1df4db3" providerId="ADAL" clId="{EEA84CF5-2487-4059-B1FA-C6CA12DD1D12}" dt="2024-02-12T05:39:14.881" v="3000" actId="20577"/>
          <ac:spMkLst>
            <pc:docMk/>
            <pc:sldMk cId="0" sldId="257"/>
            <ac:spMk id="38" creationId="{D1804881-9E03-6119-96E8-B9CFAE4F0F3A}"/>
          </ac:spMkLst>
        </pc:spChg>
      </pc:sldChg>
      <pc:sldChg chg="del">
        <pc:chgData name="Florence Mwagwabi" userId="09feac9e-962e-46e5-af50-50c5e1df4db3" providerId="ADAL" clId="{EEA84CF5-2487-4059-B1FA-C6CA12DD1D12}" dt="2024-02-12T02:25:50.353" v="0" actId="47"/>
        <pc:sldMkLst>
          <pc:docMk/>
          <pc:sldMk cId="0" sldId="258"/>
        </pc:sldMkLst>
      </pc:sldChg>
      <pc:sldChg chg="del">
        <pc:chgData name="Florence Mwagwabi" userId="09feac9e-962e-46e5-af50-50c5e1df4db3" providerId="ADAL" clId="{EEA84CF5-2487-4059-B1FA-C6CA12DD1D12}" dt="2024-02-12T02:25:50.353" v="0" actId="47"/>
        <pc:sldMkLst>
          <pc:docMk/>
          <pc:sldMk cId="0" sldId="259"/>
        </pc:sldMkLst>
      </pc:sldChg>
      <pc:sldChg chg="del">
        <pc:chgData name="Florence Mwagwabi" userId="09feac9e-962e-46e5-af50-50c5e1df4db3" providerId="ADAL" clId="{EEA84CF5-2487-4059-B1FA-C6CA12DD1D12}" dt="2024-02-12T02:25:50.353" v="0" actId="47"/>
        <pc:sldMkLst>
          <pc:docMk/>
          <pc:sldMk cId="0" sldId="260"/>
        </pc:sldMkLst>
      </pc:sldChg>
      <pc:sldChg chg="del">
        <pc:chgData name="Florence Mwagwabi" userId="09feac9e-962e-46e5-af50-50c5e1df4db3" providerId="ADAL" clId="{EEA84CF5-2487-4059-B1FA-C6CA12DD1D12}" dt="2024-02-12T02:25:50.353" v="0" actId="47"/>
        <pc:sldMkLst>
          <pc:docMk/>
          <pc:sldMk cId="143136023" sldId="266"/>
        </pc:sldMkLst>
      </pc:sldChg>
      <pc:sldChg chg="del">
        <pc:chgData name="Florence Mwagwabi" userId="09feac9e-962e-46e5-af50-50c5e1df4db3" providerId="ADAL" clId="{EEA84CF5-2487-4059-B1FA-C6CA12DD1D12}" dt="2024-02-12T02:25:50.353" v="0" actId="47"/>
        <pc:sldMkLst>
          <pc:docMk/>
          <pc:sldMk cId="4234887115" sldId="267"/>
        </pc:sldMkLst>
      </pc:sldChg>
      <pc:sldChg chg="del">
        <pc:chgData name="Florence Mwagwabi" userId="09feac9e-962e-46e5-af50-50c5e1df4db3" providerId="ADAL" clId="{EEA84CF5-2487-4059-B1FA-C6CA12DD1D12}" dt="2024-02-12T02:25:50.353" v="0" actId="47"/>
        <pc:sldMkLst>
          <pc:docMk/>
          <pc:sldMk cId="1990336824" sldId="268"/>
        </pc:sldMkLst>
      </pc:sldChg>
      <pc:sldChg chg="modSp mod">
        <pc:chgData name="Florence Mwagwabi" userId="09feac9e-962e-46e5-af50-50c5e1df4db3" providerId="ADAL" clId="{EEA84CF5-2487-4059-B1FA-C6CA12DD1D12}" dt="2024-02-12T05:41:32.497" v="3039" actId="6549"/>
        <pc:sldMkLst>
          <pc:docMk/>
          <pc:sldMk cId="492075081" sldId="269"/>
        </pc:sldMkLst>
        <pc:spChg chg="mod">
          <ac:chgData name="Florence Mwagwabi" userId="09feac9e-962e-46e5-af50-50c5e1df4db3" providerId="ADAL" clId="{EEA84CF5-2487-4059-B1FA-C6CA12DD1D12}" dt="2024-02-12T04:54:35.740" v="884" actId="20577"/>
          <ac:spMkLst>
            <pc:docMk/>
            <pc:sldMk cId="492075081" sldId="269"/>
            <ac:spMk id="2" creationId="{00000000-0000-0000-0000-000000000000}"/>
          </ac:spMkLst>
        </pc:spChg>
        <pc:spChg chg="mod">
          <ac:chgData name="Florence Mwagwabi" userId="09feac9e-962e-46e5-af50-50c5e1df4db3" providerId="ADAL" clId="{EEA84CF5-2487-4059-B1FA-C6CA12DD1D12}" dt="2024-02-12T05:41:32.497" v="3039" actId="6549"/>
          <ac:spMkLst>
            <pc:docMk/>
            <pc:sldMk cId="492075081" sldId="269"/>
            <ac:spMk id="38" creationId="{D1804881-9E03-6119-96E8-B9CFAE4F0F3A}"/>
          </ac:spMkLst>
        </pc:spChg>
      </pc:sldChg>
      <pc:sldChg chg="modSp mod">
        <pc:chgData name="Florence Mwagwabi" userId="09feac9e-962e-46e5-af50-50c5e1df4db3" providerId="ADAL" clId="{EEA84CF5-2487-4059-B1FA-C6CA12DD1D12}" dt="2024-02-12T05:44:53.175" v="3241" actId="20577"/>
        <pc:sldMkLst>
          <pc:docMk/>
          <pc:sldMk cId="568021833" sldId="270"/>
        </pc:sldMkLst>
        <pc:spChg chg="mod">
          <ac:chgData name="Florence Mwagwabi" userId="09feac9e-962e-46e5-af50-50c5e1df4db3" providerId="ADAL" clId="{EEA84CF5-2487-4059-B1FA-C6CA12DD1D12}" dt="2024-02-12T02:31:04.870" v="130" actId="20577"/>
          <ac:spMkLst>
            <pc:docMk/>
            <pc:sldMk cId="568021833" sldId="270"/>
            <ac:spMk id="2" creationId="{00000000-0000-0000-0000-000000000000}"/>
          </ac:spMkLst>
        </pc:spChg>
        <pc:spChg chg="mod">
          <ac:chgData name="Florence Mwagwabi" userId="09feac9e-962e-46e5-af50-50c5e1df4db3" providerId="ADAL" clId="{EEA84CF5-2487-4059-B1FA-C6CA12DD1D12}" dt="2024-02-12T05:44:53.175" v="3241" actId="20577"/>
          <ac:spMkLst>
            <pc:docMk/>
            <pc:sldMk cId="568021833" sldId="270"/>
            <ac:spMk id="38" creationId="{D1804881-9E03-6119-96E8-B9CFAE4F0F3A}"/>
          </ac:spMkLst>
        </pc:spChg>
      </pc:sldChg>
      <pc:sldChg chg="modSp mod modNotesTx">
        <pc:chgData name="Florence Mwagwabi" userId="09feac9e-962e-46e5-af50-50c5e1df4db3" providerId="ADAL" clId="{EEA84CF5-2487-4059-B1FA-C6CA12DD1D12}" dt="2024-02-12T05:47:32.446" v="3282" actId="113"/>
        <pc:sldMkLst>
          <pc:docMk/>
          <pc:sldMk cId="120925998" sldId="271"/>
        </pc:sldMkLst>
        <pc:spChg chg="mod">
          <ac:chgData name="Florence Mwagwabi" userId="09feac9e-962e-46e5-af50-50c5e1df4db3" providerId="ADAL" clId="{EEA84CF5-2487-4059-B1FA-C6CA12DD1D12}" dt="2024-02-12T02:33:00.856" v="232" actId="20577"/>
          <ac:spMkLst>
            <pc:docMk/>
            <pc:sldMk cId="120925998" sldId="271"/>
            <ac:spMk id="2" creationId="{00000000-0000-0000-0000-000000000000}"/>
          </ac:spMkLst>
        </pc:spChg>
        <pc:spChg chg="mod">
          <ac:chgData name="Florence Mwagwabi" userId="09feac9e-962e-46e5-af50-50c5e1df4db3" providerId="ADAL" clId="{EEA84CF5-2487-4059-B1FA-C6CA12DD1D12}" dt="2024-02-12T05:47:32.446" v="3282" actId="113"/>
          <ac:spMkLst>
            <pc:docMk/>
            <pc:sldMk cId="120925998" sldId="271"/>
            <ac:spMk id="38" creationId="{D1804881-9E03-6119-96E8-B9CFAE4F0F3A}"/>
          </ac:spMkLst>
        </pc:spChg>
      </pc:sldChg>
      <pc:sldChg chg="modSp add mod">
        <pc:chgData name="Florence Mwagwabi" userId="09feac9e-962e-46e5-af50-50c5e1df4db3" providerId="ADAL" clId="{EEA84CF5-2487-4059-B1FA-C6CA12DD1D12}" dt="2024-02-12T05:54:00.527" v="3419" actId="5793"/>
        <pc:sldMkLst>
          <pc:docMk/>
          <pc:sldMk cId="4105130266" sldId="272"/>
        </pc:sldMkLst>
        <pc:spChg chg="mod">
          <ac:chgData name="Florence Mwagwabi" userId="09feac9e-962e-46e5-af50-50c5e1df4db3" providerId="ADAL" clId="{EEA84CF5-2487-4059-B1FA-C6CA12DD1D12}" dt="2024-02-12T02:34:01.999" v="267" actId="20577"/>
          <ac:spMkLst>
            <pc:docMk/>
            <pc:sldMk cId="4105130266" sldId="272"/>
            <ac:spMk id="2" creationId="{00000000-0000-0000-0000-000000000000}"/>
          </ac:spMkLst>
        </pc:spChg>
        <pc:spChg chg="mod">
          <ac:chgData name="Florence Mwagwabi" userId="09feac9e-962e-46e5-af50-50c5e1df4db3" providerId="ADAL" clId="{EEA84CF5-2487-4059-B1FA-C6CA12DD1D12}" dt="2024-02-12T05:54:00.527" v="3419" actId="5793"/>
          <ac:spMkLst>
            <pc:docMk/>
            <pc:sldMk cId="4105130266" sldId="272"/>
            <ac:spMk id="38" creationId="{D1804881-9E03-6119-96E8-B9CFAE4F0F3A}"/>
          </ac:spMkLst>
        </pc:spChg>
      </pc:sldChg>
      <pc:sldChg chg="modSp add mod">
        <pc:chgData name="Florence Mwagwabi" userId="09feac9e-962e-46e5-af50-50c5e1df4db3" providerId="ADAL" clId="{EEA84CF5-2487-4059-B1FA-C6CA12DD1D12}" dt="2024-02-12T06:00:16.039" v="3422"/>
        <pc:sldMkLst>
          <pc:docMk/>
          <pc:sldMk cId="3166553451" sldId="273"/>
        </pc:sldMkLst>
        <pc:spChg chg="mod">
          <ac:chgData name="Florence Mwagwabi" userId="09feac9e-962e-46e5-af50-50c5e1df4db3" providerId="ADAL" clId="{EEA84CF5-2487-4059-B1FA-C6CA12DD1D12}" dt="2024-02-12T02:35:38" v="408" actId="20577"/>
          <ac:spMkLst>
            <pc:docMk/>
            <pc:sldMk cId="3166553451" sldId="273"/>
            <ac:spMk id="2" creationId="{00000000-0000-0000-0000-000000000000}"/>
          </ac:spMkLst>
        </pc:spChg>
        <pc:spChg chg="mod">
          <ac:chgData name="Florence Mwagwabi" userId="09feac9e-962e-46e5-af50-50c5e1df4db3" providerId="ADAL" clId="{EEA84CF5-2487-4059-B1FA-C6CA12DD1D12}" dt="2024-02-12T06:00:16.039" v="3422"/>
          <ac:spMkLst>
            <pc:docMk/>
            <pc:sldMk cId="3166553451" sldId="273"/>
            <ac:spMk id="38" creationId="{D1804881-9E03-6119-96E8-B9CFAE4F0F3A}"/>
          </ac:spMkLst>
        </pc:spChg>
      </pc:sldChg>
    </pc:docChg>
  </pc:docChgLst>
  <pc:docChgLst>
    <pc:chgData name="Florence Mwagwabi" userId="09feac9e-962e-46e5-af50-50c5e1df4db3" providerId="ADAL" clId="{AFC26ED9-C7A6-45BC-A3A5-FF39BCB03AA1}"/>
    <pc:docChg chg="undo custSel delSld modSld">
      <pc:chgData name="Florence Mwagwabi" userId="09feac9e-962e-46e5-af50-50c5e1df4db3" providerId="ADAL" clId="{AFC26ED9-C7A6-45BC-A3A5-FF39BCB03AA1}" dt="2024-02-26T02:33:03.334" v="26"/>
      <pc:docMkLst>
        <pc:docMk/>
      </pc:docMkLst>
      <pc:sldChg chg="modSp mod modNotesTx">
        <pc:chgData name="Florence Mwagwabi" userId="09feac9e-962e-46e5-af50-50c5e1df4db3" providerId="ADAL" clId="{AFC26ED9-C7A6-45BC-A3A5-FF39BCB03AA1}" dt="2024-02-26T02:33:03.334" v="26"/>
        <pc:sldMkLst>
          <pc:docMk/>
          <pc:sldMk cId="4105130266" sldId="272"/>
        </pc:sldMkLst>
        <pc:spChg chg="mod">
          <ac:chgData name="Florence Mwagwabi" userId="09feac9e-962e-46e5-af50-50c5e1df4db3" providerId="ADAL" clId="{AFC26ED9-C7A6-45BC-A3A5-FF39BCB03AA1}" dt="2024-02-26T02:32:58.165" v="24" actId="20577"/>
          <ac:spMkLst>
            <pc:docMk/>
            <pc:sldMk cId="4105130266" sldId="272"/>
            <ac:spMk id="38" creationId="{D1804881-9E03-6119-96E8-B9CFAE4F0F3A}"/>
          </ac:spMkLst>
        </pc:spChg>
      </pc:sldChg>
      <pc:sldChg chg="modSp del mod">
        <pc:chgData name="Florence Mwagwabi" userId="09feac9e-962e-46e5-af50-50c5e1df4db3" providerId="ADAL" clId="{AFC26ED9-C7A6-45BC-A3A5-FF39BCB03AA1}" dt="2024-02-26T02:31:50.630" v="1" actId="47"/>
        <pc:sldMkLst>
          <pc:docMk/>
          <pc:sldMk cId="3166553451" sldId="273"/>
        </pc:sldMkLst>
        <pc:spChg chg="mod">
          <ac:chgData name="Florence Mwagwabi" userId="09feac9e-962e-46e5-af50-50c5e1df4db3" providerId="ADAL" clId="{AFC26ED9-C7A6-45BC-A3A5-FF39BCB03AA1}" dt="2024-02-26T02:31:47.959" v="0" actId="21"/>
          <ac:spMkLst>
            <pc:docMk/>
            <pc:sldMk cId="3166553451" sldId="273"/>
            <ac:spMk id="38" creationId="{D1804881-9E03-6119-96E8-B9CFAE4F0F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9AE69-5BD1-4499-85A1-2EE59B4804F3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5888A-3080-420C-B734-246A729724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Another example, For example, our previous insight that Bicycles are not selling well in colder weather might lead us to investigating </a:t>
            </a:r>
          </a:p>
          <a:p>
            <a:pPr lvl="1"/>
            <a:r>
              <a:rPr lang="en-US" sz="1200" dirty="0"/>
              <a:t>whether there is a relationship between the weather pattern and sales</a:t>
            </a:r>
          </a:p>
          <a:p>
            <a:pPr lvl="1"/>
            <a:r>
              <a:rPr lang="en-US" sz="1200" dirty="0"/>
              <a:t>To do so consider correlation analysis (Advanced Analytics)</a:t>
            </a:r>
          </a:p>
          <a:p>
            <a:pPr lvl="1"/>
            <a:r>
              <a:rPr lang="en-US" sz="1200" dirty="0"/>
              <a:t>In Power BI scatter plots can be used to examine the relationship between sales and different weather metrics</a:t>
            </a:r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5888A-3080-420C-B734-246A729724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9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5888A-3080-420C-B734-246A729724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5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6" y="274638"/>
            <a:ext cx="11678652" cy="89855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16" y="1233576"/>
            <a:ext cx="11678652" cy="5151181"/>
          </a:xfr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 sz="2400"/>
            </a:lvl1pPr>
            <a:lvl2pPr marL="742950" indent="-285750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  <a:defRPr sz="2000"/>
            </a:lvl2pPr>
            <a:lvl3pPr marL="1143000" indent="-228600">
              <a:spcBef>
                <a:spcPts val="600"/>
              </a:spcBef>
              <a:buFont typeface="Courier New" panose="02070309020205020404" pitchFamily="49" charset="0"/>
              <a:buChar char="o"/>
              <a:defRPr sz="2000"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535236"/>
            <a:ext cx="2844800" cy="27432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535236"/>
            <a:ext cx="3860800" cy="27432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535236"/>
            <a:ext cx="2844800" cy="274320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Formulating Business Intelligence (BI)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716" y="1233577"/>
            <a:ext cx="11678652" cy="2643992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BI questions are used to probe into data, leading to insights that drive strategic business decisions.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For example, in the context of the Assignment</a:t>
            </a:r>
            <a:r>
              <a:rPr lang="en-US" sz="2000" dirty="0"/>
              <a:t>, the BI question you formulate will determine which data you will need and ensure that the analytics technique you choose aligns with your BI question and produce the intended insights.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b="1" dirty="0"/>
              <a:t>To formulate your BI question – </a:t>
            </a:r>
            <a:r>
              <a:rPr lang="en-US" sz="2000" dirty="0"/>
              <a:t>it is important to have a step-by-step plan or a framework.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In the following slides, you will be introduced to the </a:t>
            </a:r>
            <a:r>
              <a:rPr lang="en-US" sz="2000" b="1" dirty="0"/>
              <a:t>Data and Analytics Framework and how you can apply this step-by-step </a:t>
            </a:r>
            <a:r>
              <a:rPr lang="en-US" sz="2000" dirty="0"/>
              <a:t>to select the right data and data analytics technique, the right visualizations etc.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602050-3B2D-533D-49CB-3EE7250587D4}"/>
              </a:ext>
            </a:extLst>
          </p:cNvPr>
          <p:cNvGrpSpPr/>
          <p:nvPr/>
        </p:nvGrpSpPr>
        <p:grpSpPr>
          <a:xfrm>
            <a:off x="3724275" y="3937955"/>
            <a:ext cx="4637673" cy="2645408"/>
            <a:chOff x="3639031" y="3937954"/>
            <a:chExt cx="4722917" cy="27762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28B5A4B-944A-1F4C-F5CE-A8B3F0269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9031" y="3937954"/>
              <a:ext cx="4722917" cy="247963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15DA3E-B7F2-9AA4-1CDE-B3E15F6E6531}"/>
                </a:ext>
              </a:extLst>
            </p:cNvPr>
            <p:cNvSpPr txBox="1"/>
            <p:nvPr/>
          </p:nvSpPr>
          <p:spPr>
            <a:xfrm>
              <a:off x="5376761" y="6452557"/>
              <a:ext cx="12474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Source, PwC, 2024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95" y="168442"/>
            <a:ext cx="11586411" cy="980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Applying the Framework to Formulate the Right BI Question &amp; Align Data with Intended Outcomes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1804881-9E03-6119-96E8-B9CFAE4F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233576"/>
            <a:ext cx="11678652" cy="54559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Tip! Start with the </a:t>
            </a:r>
            <a:r>
              <a:rPr lang="en-US" b="1" dirty="0"/>
              <a:t>Outcomes</a:t>
            </a:r>
            <a:r>
              <a:rPr lang="en-US" dirty="0"/>
              <a:t> (Stage 4) then work your way up</a:t>
            </a:r>
          </a:p>
          <a:p>
            <a:pPr marL="0" indent="0">
              <a:buNone/>
            </a:pPr>
            <a:r>
              <a:rPr lang="en-US" sz="2400" dirty="0"/>
              <a:t>Stage 4 Outcomes (start with end in mind) </a:t>
            </a:r>
            <a:endParaRPr lang="en-US" dirty="0"/>
          </a:p>
          <a:p>
            <a:r>
              <a:rPr lang="en-US" dirty="0"/>
              <a:t>Start by defining the desired business outcome (intended Business Outcome). </a:t>
            </a:r>
          </a:p>
          <a:p>
            <a:r>
              <a:rPr lang="en-US" dirty="0"/>
              <a:t>In this case, </a:t>
            </a:r>
            <a:r>
              <a:rPr lang="en-US" b="1" dirty="0"/>
              <a:t>We want to improve bicycle sales long term</a:t>
            </a:r>
          </a:p>
          <a:p>
            <a:r>
              <a:rPr lang="en-US" dirty="0"/>
              <a:t>This broad objective can lead to multiple BI Questions related to different factors affecting bicycle sales.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95" y="168442"/>
            <a:ext cx="11586411" cy="980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Stage 1 Discovery: Formulate BI Questions and Procure Data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1804881-9E03-6119-96E8-B9CFAE4F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233576"/>
            <a:ext cx="11678652" cy="5119599"/>
          </a:xfrm>
        </p:spPr>
        <p:txBody>
          <a:bodyPr/>
          <a:lstStyle/>
          <a:p>
            <a:r>
              <a:rPr lang="en-US" dirty="0"/>
              <a:t>Begin with formulating BI questions that can lead to the intended outcome.</a:t>
            </a:r>
          </a:p>
          <a:p>
            <a:r>
              <a:rPr lang="en-US" dirty="0"/>
              <a:t>This stage is initially about data exploration</a:t>
            </a:r>
          </a:p>
          <a:p>
            <a:r>
              <a:rPr lang="en-US" dirty="0"/>
              <a:t>Use the example BI question to guide your discovery What is the relationship between the weather and sales?</a:t>
            </a:r>
          </a:p>
          <a:p>
            <a:r>
              <a:rPr lang="en-US" dirty="0"/>
              <a:t>Considering the provided datasets—InventorySystem.xlsx, Sales-database.xlsx, and viewEmployee.xlsx—determine additional data needed to support your BI question. </a:t>
            </a:r>
          </a:p>
          <a:p>
            <a:r>
              <a:rPr lang="en-US" dirty="0"/>
              <a:t>Here are some examples</a:t>
            </a:r>
          </a:p>
          <a:p>
            <a:pPr lvl="1"/>
            <a:r>
              <a:rPr lang="en-US" dirty="0"/>
              <a:t>Weather data, may include temperatures, precipitation levels, weather events sunshine duration</a:t>
            </a:r>
          </a:p>
          <a:p>
            <a:pPr lvl="1"/>
            <a:r>
              <a:rPr lang="en-US" dirty="0"/>
              <a:t>External variables such as holidays or economic indicators (</a:t>
            </a:r>
            <a:r>
              <a:rPr lang="en-US" dirty="0" err="1"/>
              <a:t>eg</a:t>
            </a:r>
            <a:r>
              <a:rPr lang="en-US" dirty="0"/>
              <a:t> GDP)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7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95" y="168442"/>
            <a:ext cx="11586411" cy="980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Stage 2A Insights: Gain Insights Through Analysis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1804881-9E03-6119-96E8-B9CFAE4F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138326"/>
            <a:ext cx="11678652" cy="5271999"/>
          </a:xfrm>
        </p:spPr>
        <p:txBody>
          <a:bodyPr/>
          <a:lstStyle/>
          <a:p>
            <a:r>
              <a:rPr lang="en-US" dirty="0"/>
              <a:t>During this stage we decide on appropriate analytical techniques to gain insights. </a:t>
            </a:r>
          </a:p>
          <a:p>
            <a:r>
              <a:rPr lang="en-US" dirty="0"/>
              <a:t>For instance, using Power BI you could perform analysis to explore the relationship between weather patterns and sales.	</a:t>
            </a:r>
          </a:p>
          <a:p>
            <a:r>
              <a:rPr lang="en-US" b="1" dirty="0"/>
              <a:t>Example Insight </a:t>
            </a:r>
            <a:r>
              <a:rPr lang="en-US" dirty="0"/>
              <a:t>-analysis in Power BI might reveal that bicycle sales dip in colder climates.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Note/ for this Assignment</a:t>
            </a:r>
            <a:r>
              <a:rPr lang="en-US" sz="1800" dirty="0">
                <a:solidFill>
                  <a:srgbClr val="002060"/>
                </a:solidFill>
              </a:rPr>
              <a:t>, you are not required to perform analysis or provide any visualizations. This is for illustration purpose.</a:t>
            </a:r>
          </a:p>
        </p:txBody>
      </p:sp>
    </p:spTree>
    <p:extLst>
      <p:ext uri="{BB962C8B-B14F-4D97-AF65-F5344CB8AC3E}">
        <p14:creationId xmlns:p14="http://schemas.microsoft.com/office/powerpoint/2010/main" val="56802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95" y="168442"/>
            <a:ext cx="11586411" cy="980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Stage 2B Insights: Apply Visualizations to Enhance Insights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1804881-9E03-6119-96E8-B9CFAE4F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138326"/>
            <a:ext cx="11678652" cy="5367249"/>
          </a:xfrm>
        </p:spPr>
        <p:txBody>
          <a:bodyPr/>
          <a:lstStyle/>
          <a:p>
            <a:r>
              <a:rPr lang="en-US" sz="2250" dirty="0"/>
              <a:t>Select Power BI visualizations that effectively present your findings, such as heat maps correlating product sales with temperature fluctuations.</a:t>
            </a:r>
          </a:p>
          <a:p>
            <a:r>
              <a:rPr lang="en-US" sz="2250" dirty="0"/>
              <a:t>Use Power BI's "Top N" feature to focus on cities with the highest temperatures and correlate this with bicycle sales data.</a:t>
            </a:r>
          </a:p>
          <a:p>
            <a:r>
              <a:rPr lang="en-US" sz="2250" b="1" dirty="0"/>
              <a:t>Insight example </a:t>
            </a:r>
            <a:r>
              <a:rPr lang="en-US" sz="2250" dirty="0"/>
              <a:t>- discovering that the top 10 hottest cities have the highest bicycle sales.</a:t>
            </a:r>
          </a:p>
          <a:p>
            <a:endParaRPr lang="en-US" sz="2250" dirty="0"/>
          </a:p>
          <a:p>
            <a:pPr marL="0" indent="0">
              <a:buNone/>
            </a:pPr>
            <a:endParaRPr lang="en-US" sz="225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</a:rPr>
              <a:t>Note/ for this Assignment</a:t>
            </a:r>
            <a:r>
              <a:rPr lang="en-US" sz="1800" dirty="0">
                <a:solidFill>
                  <a:srgbClr val="002060"/>
                </a:solidFill>
              </a:rPr>
              <a:t>, you are not required to perform analysis or provide any visualizations. This is for illustration purpose.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795" y="168442"/>
            <a:ext cx="11586411" cy="980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Stage 3 Actions (Business Decisions): Recommend Actions Based on Findings </a:t>
            </a: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D1804881-9E03-6119-96E8-B9CFAE4F0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233576"/>
            <a:ext cx="11678652" cy="5455982"/>
          </a:xfrm>
        </p:spPr>
        <p:txBody>
          <a:bodyPr>
            <a:normAutofit/>
          </a:bodyPr>
          <a:lstStyle/>
          <a:p>
            <a:r>
              <a:rPr lang="en-US" sz="2100" b="1" dirty="0"/>
              <a:t>Insight example from the previous slide </a:t>
            </a:r>
            <a:r>
              <a:rPr lang="en-US" sz="2100" dirty="0"/>
              <a:t>- discovering that the top 10 hottest cities have the highest bicycle sales.</a:t>
            </a:r>
          </a:p>
          <a:p>
            <a:r>
              <a:rPr lang="en-US" sz="2100" dirty="0"/>
              <a:t>Based on this insight make recommendations for business decisions based on your insights. </a:t>
            </a:r>
          </a:p>
          <a:p>
            <a:r>
              <a:rPr lang="en-US" sz="2100" dirty="0"/>
              <a:t>Recommend.</a:t>
            </a:r>
          </a:p>
          <a:p>
            <a:r>
              <a:rPr lang="en-US" sz="2100" dirty="0"/>
              <a:t>This insight can lead to actionable business strategies such as, the organization needs to intensifying marketing efforts in warmer cities to capitalize on higher sales potential.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800" b="1" dirty="0"/>
              <a:t>Assignment 2 Tip – See Section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0513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b48974d-c78f-439c-bbd6-56b391f0a3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2926C733E50D4AAFC497ABD6B270D0" ma:contentTypeVersion="18" ma:contentTypeDescription="Create a new document." ma:contentTypeScope="" ma:versionID="60467179a2ba32c87bae558587bfb366">
  <xsd:schema xmlns:xsd="http://www.w3.org/2001/XMLSchema" xmlns:xs="http://www.w3.org/2001/XMLSchema" xmlns:p="http://schemas.microsoft.com/office/2006/metadata/properties" xmlns:ns3="3b48974d-c78f-439c-bbd6-56b391f0a336" xmlns:ns4="0183fa5a-f543-4f3f-bee8-7362e0b9941e" targetNamespace="http://schemas.microsoft.com/office/2006/metadata/properties" ma:root="true" ma:fieldsID="f9a4c6da9496f9f00bb304a1e340316b" ns3:_="" ns4:_="">
    <xsd:import namespace="3b48974d-c78f-439c-bbd6-56b391f0a336"/>
    <xsd:import namespace="0183fa5a-f543-4f3f-bee8-7362e0b994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48974d-c78f-439c-bbd6-56b391f0a3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83fa5a-f543-4f3f-bee8-7362e0b9941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7CCFD5-106E-4E42-9F5D-360D3414006D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3b48974d-c78f-439c-bbd6-56b391f0a336"/>
    <ds:schemaRef ds:uri="http://schemas.openxmlformats.org/package/2006/metadata/core-properties"/>
    <ds:schemaRef ds:uri="0183fa5a-f543-4f3f-bee8-7362e0b9941e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D978B44-2560-4B99-A94D-7B30C66E36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F10391-102F-400F-8587-4F488E9F3E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48974d-c78f-439c-bbd6-56b391f0a336"/>
    <ds:schemaRef ds:uri="0183fa5a-f543-4f3f-bee8-7362e0b994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637</Words>
  <Application>Microsoft Office PowerPoint</Application>
  <PresentationFormat>Widescreen</PresentationFormat>
  <Paragraphs>48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Wingdings</vt:lpstr>
      <vt:lpstr>Office Theme</vt:lpstr>
      <vt:lpstr>Formulating Business Intelligence (BI) Questions</vt:lpstr>
      <vt:lpstr>Applying the Framework to Formulate the Right BI Question &amp; Align Data with Intended Outcomes</vt:lpstr>
      <vt:lpstr>Stage 1 Discovery: Formulate BI Questions and Procure Data</vt:lpstr>
      <vt:lpstr>Stage 2A Insights: Gain Insights Through Analysis</vt:lpstr>
      <vt:lpstr>Stage 2B Insights: Apply Visualizations to Enhance Insights</vt:lpstr>
      <vt:lpstr>Stage 3 Actions (Business Decisions): Recommend Actions Based on Findings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Formulating Business Intelligence Questions</dc:title>
  <dc:subject/>
  <dc:creator>Florence</dc:creator>
  <cp:keywords/>
  <dc:description>generated using python-pptx</dc:description>
  <cp:lastModifiedBy>Florence Mwagwabi</cp:lastModifiedBy>
  <cp:revision>7</cp:revision>
  <dcterms:created xsi:type="dcterms:W3CDTF">2013-01-27T09:14:16Z</dcterms:created>
  <dcterms:modified xsi:type="dcterms:W3CDTF">2024-02-26T02:33:05Z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0x010100B62926C733E50D4AAFC497ABD6B270D0</vt:lpwstr>
  </property>
</Properties>
</file>