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42" r:id="rId1"/>
  </p:sldMasterIdLst>
  <p:notesMasterIdLst>
    <p:notesMasterId r:id="rId42"/>
  </p:notesMasterIdLst>
  <p:handoutMasterIdLst>
    <p:handoutMasterId r:id="rId43"/>
  </p:handoutMasterIdLst>
  <p:sldIdLst>
    <p:sldId id="1820" r:id="rId2"/>
    <p:sldId id="326" r:id="rId3"/>
    <p:sldId id="438" r:id="rId4"/>
    <p:sldId id="439" r:id="rId5"/>
    <p:sldId id="437" r:id="rId6"/>
    <p:sldId id="1824" r:id="rId7"/>
    <p:sldId id="441" r:id="rId8"/>
    <p:sldId id="1819" r:id="rId9"/>
    <p:sldId id="1822" r:id="rId10"/>
    <p:sldId id="1823" r:id="rId11"/>
    <p:sldId id="435" r:id="rId12"/>
    <p:sldId id="445" r:id="rId13"/>
    <p:sldId id="448" r:id="rId14"/>
    <p:sldId id="449" r:id="rId15"/>
    <p:sldId id="443" r:id="rId16"/>
    <p:sldId id="259" r:id="rId17"/>
    <p:sldId id="261" r:id="rId18"/>
    <p:sldId id="262" r:id="rId19"/>
    <p:sldId id="267" r:id="rId20"/>
    <p:sldId id="268" r:id="rId21"/>
    <p:sldId id="269" r:id="rId22"/>
    <p:sldId id="277" r:id="rId23"/>
    <p:sldId id="264" r:id="rId24"/>
    <p:sldId id="271" r:id="rId25"/>
    <p:sldId id="1825" r:id="rId26"/>
    <p:sldId id="1826" r:id="rId27"/>
    <p:sldId id="455" r:id="rId28"/>
    <p:sldId id="457" r:id="rId29"/>
    <p:sldId id="458" r:id="rId30"/>
    <p:sldId id="263" r:id="rId31"/>
    <p:sldId id="460" r:id="rId32"/>
    <p:sldId id="281" r:id="rId33"/>
    <p:sldId id="464" r:id="rId34"/>
    <p:sldId id="469" r:id="rId35"/>
    <p:sldId id="471" r:id="rId36"/>
    <p:sldId id="287" r:id="rId37"/>
    <p:sldId id="291" r:id="rId38"/>
    <p:sldId id="501" r:id="rId39"/>
    <p:sldId id="454" r:id="rId40"/>
    <p:sldId id="473" r:id="rId41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8AB12-B0BC-4CCB-B3E0-7CEC0424B31B}" v="9" dt="2024-02-26T06:30:5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76146" autoAdjust="0"/>
  </p:normalViewPr>
  <p:slideViewPr>
    <p:cSldViewPr>
      <p:cViewPr varScale="1">
        <p:scale>
          <a:sx n="84" d="100"/>
          <a:sy n="84" d="100"/>
        </p:scale>
        <p:origin x="17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52"/>
    </p:cViewPr>
  </p:sorterViewPr>
  <p:notesViewPr>
    <p:cSldViewPr>
      <p:cViewPr varScale="1">
        <p:scale>
          <a:sx n="86" d="100"/>
          <a:sy n="86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64ECE2-74C7-2D54-23FE-14E0C2EE7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hangingPunct="1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855A-11D2-A00B-C83F-1C88C1546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D62F04-EABC-48E8-A25F-877AC18EB8FA}" type="datetimeFigureOut">
              <a:rPr lang="en-US" altLang="en-US"/>
              <a:pPr>
                <a:defRPr/>
              </a:pPr>
              <a:t>2/26/2024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DD99E-8FC4-FF16-6E5F-1B41A7E616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hangingPunct="1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12FD5-7038-2C70-4652-41211BF2E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F1D658-C9B2-4075-A675-4F6B864C09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ECCF0-3470-6A7F-1BE2-4EA43880FC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04E75-53C3-4FF2-19A2-38919F9E27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BAB9E0-FBB8-414B-93E9-854D0FE02753}" type="datetimeFigureOut">
              <a:rPr lang="en-US" altLang="en-US"/>
              <a:pPr>
                <a:defRPr/>
              </a:pPr>
              <a:t>2/26/2024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53E7049-EFA1-1D41-6585-DE5820E39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F7F07F-D43A-120D-46B6-11B9940B1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5763" y="4387850"/>
            <a:ext cx="6254750" cy="4232275"/>
          </a:xfrm>
          <a:prstGeom prst="rect">
            <a:avLst/>
          </a:prstGeom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A59D-77CE-2C51-1E60-44DB87A71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00171-33BC-1441-E080-14794A128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7942DF9-4461-427D-8C93-5E7109B51D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A72CBFFE-85DC-5E07-5405-D176271F3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B1AD9AD9-CC9F-076F-7412-1E2CED4EE2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17230F21-0061-843C-8264-A80846ED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3769FE-491A-47B0-B561-EF094D93BB47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37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3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2DF9-4461-427D-8C93-5E7109B51D8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0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5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3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1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7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5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8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2DF9-4461-427D-8C93-5E7109B51D8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07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4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7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7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7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66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6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9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16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7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8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2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0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81C1E32-7D83-5A5E-EE01-753B6273C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2150"/>
            <a:ext cx="6156325" cy="3463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02FAA9E2-36F5-52E4-C040-12F9B1112B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3219AB5-AA67-C0DB-0977-5B2C6537D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50888" indent="-288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55700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1766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7962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368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940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512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90842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0F108E-F45D-4280-8A87-EFCF7E91638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8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99" y="6113897"/>
            <a:ext cx="2695951" cy="597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628775"/>
            <a:ext cx="11129963" cy="2002284"/>
          </a:xfrm>
        </p:spPr>
        <p:txBody>
          <a:bodyPr lIns="152400"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6"/>
            <a:ext cx="11125200" cy="162098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5" name="Picture 4" descr="A close-up of a lamp&#10;&#10;Description automatically generated with low confidence">
            <a:extLst>
              <a:ext uri="{FF2B5EF4-FFF2-40B4-BE49-F238E27FC236}">
                <a16:creationId xmlns:a16="http://schemas.microsoft.com/office/drawing/2014/main" id="{D5E6DC7C-9BA1-23CB-4D65-3FDF6FD99F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066" y="82264"/>
            <a:ext cx="1204084" cy="12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77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3DDFB-A690-4D44-9056-C67C309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lIns="151200" rIns="151200"/>
          <a:lstStyle/>
          <a:p>
            <a:fld id="{E99E47EF-C005-4717-B653-24817D19F7FA}" type="datetime4">
              <a:rPr lang="en-AU" smtClean="0"/>
              <a:t>26 February 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CE635-B779-4573-80A3-7AB6E1F4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A460-FA36-4785-ABC2-C3A0506C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0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CE14-4FA4-4026-93AD-9FF300DC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40" y="296863"/>
            <a:ext cx="10129065" cy="1331912"/>
          </a:xfrm>
        </p:spPr>
        <p:txBody>
          <a:bodyPr anchor="ctr" anchorCtr="0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7388-906A-4F19-9B0B-5F279D25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240" y="1808163"/>
            <a:ext cx="7431723" cy="4068762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E293-5065-49BF-9AB9-75A3BFC7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039" y="1808163"/>
            <a:ext cx="3932237" cy="406876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9E84-BB3A-4A03-B24E-A0D29A7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lIns="151200" rIns="151200"/>
          <a:lstStyle/>
          <a:p>
            <a:fld id="{08C97AA8-AA28-410D-A3CA-FECDA8726715}" type="datetime4">
              <a:rPr lang="en-AU" smtClean="0"/>
              <a:t>26 February 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DD9A-3AA9-4FBF-8019-6B381555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169F-F9A5-4203-9AB1-4E66F2D8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38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458F-3DE8-452D-85E2-D4B5B354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2"/>
            <a:ext cx="10281920" cy="1323975"/>
          </a:xfrm>
        </p:spPr>
        <p:txBody>
          <a:bodyPr anchor="ctr" anchorCtr="0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49D39-7624-452E-A987-4579B56C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4640" y="2743200"/>
            <a:ext cx="7782560" cy="342265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2CB4-06B5-4BD8-BD50-FB77967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/>
          <a:lstStyle/>
          <a:p>
            <a:fld id="{AFE00689-A294-4558-B542-FB0D7E01B742}" type="datetime4">
              <a:rPr lang="en-AU" smtClean="0"/>
              <a:t>26 February 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B85F-31A6-4835-8ACF-56FD7C1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41CE-2CBE-44EF-A8C2-02BF3070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3B988-8BD7-4735-A941-6D9B4DF1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80" y="304800"/>
            <a:ext cx="1238400" cy="1225198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4FB687-E016-4BD6-B95E-445C4240717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04641" y="1808163"/>
            <a:ext cx="7782561" cy="850624"/>
          </a:xfrm>
        </p:spPr>
        <p:txBody>
          <a:bodyPr anchor="ctr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0BE0E-100F-40A2-A599-C1701B0969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1808165"/>
            <a:ext cx="3932237" cy="504983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1810982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5"/>
            <a:ext cx="10116067" cy="1368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CDBF1-9D51-4114-BBC8-CAB7918B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81" y="304800"/>
            <a:ext cx="1238400" cy="1225198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D10708-98D8-43B4-96BF-5009DA8ED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801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1CC5447-E180-4840-BEEC-8EFECDBBA68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4798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28D352-B6A2-4342-A1C0-7CB24CEFC8D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4797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1AB91DA-C455-4B38-9EBE-4A3B5C11694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229101" y="3609808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162DDB-5D7A-4EAD-9BFE-140A53F18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9101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FF05D9-F6FE-4539-A991-9DA696352C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234173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67F63FE-61F0-4E63-9FEA-32DB4E88E09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153401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813F9E8-637B-4D65-A286-97ABEA6AE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53400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B90C37-2732-4363-B6FD-01770BDB37C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153399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38354064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862-B60D-4DC3-8925-3DA7F8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3C2F-4A05-4178-99AF-C407A102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4AA8-8C05-44BA-90FA-A3DB61E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E9D89D6D-80C8-465D-98D8-133A9E131798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D72C-E567-41E8-B503-C28100E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680F-FE1E-4B28-98C7-2662C1AC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97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A7B0C-2553-4F8A-876B-7DC12A06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1112363"/>
            <a:ext cx="3162300" cy="506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69C2-1713-4919-AEFE-65D81932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304802"/>
            <a:ext cx="8267701" cy="5872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533F-B6D9-4D7C-9373-391A8C2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C95A2CAA-9DC7-4358-BAB8-478FA38B839E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8541-8697-47E0-855B-D4D98164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AFBA-9B89-4466-B4C4-5A546D90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3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066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2" y="2590800"/>
            <a:ext cx="508781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6" y="2590800"/>
            <a:ext cx="508781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7287D3C-F3D8-4531-BBCF-D62CCF8E1B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ICT612 - S2 - 2007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A6889E4-7368-40E8-97BB-1AAB28208B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3A856DFF-495F-4916-A7AA-64A6AFCC11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5714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066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2" y="2590800"/>
            <a:ext cx="508781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9786" y="2590800"/>
            <a:ext cx="5087815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9786" y="4419600"/>
            <a:ext cx="5087815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4B8F38C-DB4E-47A3-8AEF-2120BFF237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ICT612 - S2 - 2007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8888C63A-2A42-4DE3-B851-20D9793AC5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9F0287FA-04A8-4780-993F-448CFB9852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9980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3106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23900" y="2060849"/>
            <a:ext cx="109220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23900" y="260650"/>
            <a:ext cx="109220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32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665" y="6150756"/>
            <a:ext cx="2987299" cy="588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6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5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70265-5103-48D8-8097-3045DFAD5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5171" y="201297"/>
            <a:ext cx="1305480" cy="9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08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0055-909C-4D10-B577-5C357CE7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1799"/>
            <a:ext cx="10410307" cy="7259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5D7F-6460-4E63-808F-E203E13C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97775"/>
            <a:ext cx="11582403" cy="5652654"/>
          </a:xfr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500"/>
            </a:lvl1pPr>
            <a:lvl2pPr marL="731520"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50"/>
            </a:lvl2pPr>
            <a:lvl3pPr marL="1005840"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850"/>
            </a:lvl3pPr>
            <a:lvl4pPr marL="1200150" indent="-36576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v"/>
              <a:defRPr sz="1800"/>
            </a:lvl4pPr>
            <a:lvl5pPr marL="1543050" indent="-36576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v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8AA5-3688-4F8D-ABE7-540EED3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550431"/>
            <a:ext cx="2743200" cy="23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z="675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98211-CC58-4578-9C03-CE1E607ECC8E}" type="datetime4">
              <a:rPr lang="en-US" smtClean="0"/>
              <a:pPr/>
              <a:t>February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3924-F4D4-4CB2-BA5D-17ADC19D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50430"/>
            <a:ext cx="4114800" cy="235529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F54-D59E-49C9-B322-C7F875EF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550430"/>
            <a:ext cx="2743199" cy="235529"/>
          </a:xfrm>
        </p:spPr>
        <p:txBody>
          <a:bodyPr>
            <a:normAutofit/>
          </a:bodyPr>
          <a:lstStyle>
            <a:lvl1pPr>
              <a:defRPr sz="67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2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4366477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5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65852"/>
            <a:ext cx="22859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tx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1" y="6188076"/>
            <a:ext cx="1268627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1" y="691025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C835CAA-6025-0BF1-475A-BB8F86DA2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52" y="559874"/>
            <a:ext cx="1510451" cy="1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7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0" y="5881892"/>
            <a:ext cx="3073400" cy="68146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9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225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2" y="6156547"/>
            <a:ext cx="22859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/>
        </p:nvSpPr>
        <p:spPr>
          <a:xfrm>
            <a:off x="762001" y="1181264"/>
            <a:ext cx="11129963" cy="2430617"/>
          </a:xfrm>
          <a:prstGeom prst="rect">
            <a:avLst/>
          </a:prstGeom>
        </p:spPr>
        <p:txBody>
          <a:bodyPr vert="horz" lIns="114300" tIns="114300" rIns="114300" bIns="1143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Thank you</a:t>
            </a:r>
            <a:endParaRPr lang="en-AU" sz="3600"/>
          </a:p>
        </p:txBody>
      </p:sp>
      <p:pic>
        <p:nvPicPr>
          <p:cNvPr id="10" name="Picture 9" descr="A close-up of a lamp&#10;&#10;Description automatically generated with low confidence">
            <a:extLst>
              <a:ext uri="{FF2B5EF4-FFF2-40B4-BE49-F238E27FC236}">
                <a16:creationId xmlns:a16="http://schemas.microsoft.com/office/drawing/2014/main" id="{AAEA08F9-5528-89D8-7BF0-27AA03DB10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829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81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1048" y="5848895"/>
            <a:ext cx="3074400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9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225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2" y="6156547"/>
            <a:ext cx="22859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/>
        </p:nvSpPr>
        <p:spPr>
          <a:xfrm>
            <a:off x="762001" y="1181264"/>
            <a:ext cx="11129963" cy="2430617"/>
          </a:xfrm>
          <a:prstGeom prst="rect">
            <a:avLst/>
          </a:prstGeom>
        </p:spPr>
        <p:txBody>
          <a:bodyPr vert="horz" lIns="114300" tIns="114300" rIns="114300" bIns="1143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/>
                </a:solidFill>
              </a:rPr>
              <a:t>Thank you</a:t>
            </a:r>
            <a:endParaRPr lang="en-AU" sz="3600">
              <a:solidFill>
                <a:schemeClr val="tx1"/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7DB526A-0EB0-BAEB-BF87-44D8E20750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52" y="143416"/>
            <a:ext cx="1037848" cy="10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51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4073-121E-4421-BD82-4A12F14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97-DA9B-4182-BC9C-E815DF1C7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825626"/>
            <a:ext cx="5715001" cy="434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469F-0306-46A5-B6F3-D59E9FFD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40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7F62-37DF-429B-AE46-9F4C2E6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658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F3AA9BC-A49C-4D67-95E1-D024E3DE84CA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BC4A-F1D7-4C1E-9E6D-8EF537F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46BB-8C21-48D0-8E87-EE6EFD73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96865"/>
            <a:ext cx="10107828" cy="1368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AFC4-3CDE-4F38-A828-CA97CF42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90689"/>
            <a:ext cx="5692776" cy="81438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05D7-44D3-4AD3-9F33-BFC24D06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505076"/>
            <a:ext cx="5692776" cy="3660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7DB4F-A47D-4042-9DB6-443011144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92776" cy="8143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4325-D6B5-4C45-8F6A-9FFBE35F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7"/>
            <a:ext cx="5715000" cy="366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78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E95-B565-47B2-B52C-20DF9C76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B70E-C7C3-40D0-AC11-A81C3B6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88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0F7B99D4-F4C6-41B2-937A-157F4137B9BB}" type="datetime4">
              <a:rPr lang="en-AU" smtClean="0"/>
              <a:pPr/>
              <a:t>26 February 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4CDC-C983-486B-A57E-26596347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CCAC9-DDEF-4391-8B54-6A69A89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68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3F12-1BDB-44C8-9462-34E1E710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29959"/>
            <a:ext cx="10410307" cy="757052"/>
          </a:xfrm>
          <a:prstGeom prst="rect">
            <a:avLst/>
          </a:prstGeom>
        </p:spPr>
        <p:txBody>
          <a:bodyPr vert="horz" lIns="152400" tIns="152400" rIns="152400" bIns="15240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1318-10F0-4DAB-84CB-C299FCEB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7" y="904544"/>
            <a:ext cx="11582403" cy="5466091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8A2E-7A12-4977-8ED8-F11BC455F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2" y="6370636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8EF67C0-F646-BA64-0900-F84ADB6BC38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124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  <p:sldLayoutId id="2147484655" r:id="rId12"/>
    <p:sldLayoutId id="2147484656" r:id="rId13"/>
    <p:sldLayoutId id="2147484657" r:id="rId14"/>
    <p:sldLayoutId id="2147484658" r:id="rId15"/>
    <p:sldLayoutId id="2147484659" r:id="rId16"/>
    <p:sldLayoutId id="2147484660" r:id="rId17"/>
    <p:sldLayoutId id="2147484661" r:id="rId18"/>
    <p:sldLayoutId id="2147484662" r:id="rId19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36576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36576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120">
          <p15:clr>
            <a:srgbClr val="F26B43"/>
          </p15:clr>
        </p15:guide>
        <p15:guide id="6" pos="252">
          <p15:clr>
            <a:srgbClr val="F26B43"/>
          </p15:clr>
        </p15:guide>
        <p15:guide id="7" pos="9988">
          <p15:clr>
            <a:srgbClr val="F26B43"/>
          </p15:clr>
        </p15:guide>
        <p15:guide id="8" orient="horz" pos="1026" userDrawn="1">
          <p15:clr>
            <a:srgbClr val="F26B43"/>
          </p15:clr>
        </p15:guide>
        <p15:guide id="9" pos="6827" userDrawn="1">
          <p15:clr>
            <a:srgbClr val="F26B43"/>
          </p15:clr>
        </p15:guide>
        <p15:guide id="10" orient="horz" pos="187" userDrawn="1">
          <p15:clr>
            <a:srgbClr val="F26B43"/>
          </p15:clr>
        </p15:guide>
        <p15:guide id="11" orient="horz" pos="1139" userDrawn="1">
          <p15:clr>
            <a:srgbClr val="F26B43"/>
          </p15:clr>
        </p15:guide>
        <p15:guide id="12" orient="horz" pos="3884" userDrawn="1">
          <p15:clr>
            <a:srgbClr val="F26B43"/>
          </p15:clr>
        </p15:guide>
        <p15:guide id="13" pos="336" userDrawn="1">
          <p15:clr>
            <a:srgbClr val="F26B43"/>
          </p15:clr>
        </p15:guide>
        <p15:guide id="14" pos="1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learn.microsoft.com/en-us/dax/rankx-function-da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91D9-403D-C6F9-B1DD-F8A5879EA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5400" dirty="0"/>
              <a:t>Dimensional Modeling</a:t>
            </a:r>
            <a:br>
              <a:rPr lang="en-US" altLang="en-US" sz="5400" dirty="0"/>
            </a:br>
            <a:r>
              <a:rPr lang="en-US" altLang="en-US" sz="5400" dirty="0"/>
              <a:t>REVIEW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BBAC-6B09-AFD2-EB0A-392133E0C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ICT394 BI Application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3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Review 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9755"/>
            <a:ext cx="4495800" cy="5652654"/>
          </a:xfrm>
        </p:spPr>
        <p:txBody>
          <a:bodyPr/>
          <a:lstStyle/>
          <a:p>
            <a:pPr marL="0" indent="0">
              <a:buNone/>
            </a:pPr>
            <a:r>
              <a:rPr lang="en-US" sz="2050" dirty="0"/>
              <a:t>First, what is a normalized table?</a:t>
            </a:r>
          </a:p>
          <a:p>
            <a:pPr marL="274320" lvl="1" indent="-274320">
              <a:spcBef>
                <a:spcPts val="400"/>
              </a:spcBef>
              <a:spcAft>
                <a:spcPts val="400"/>
              </a:spcAft>
            </a:pPr>
            <a:r>
              <a:rPr lang="en-US" sz="1650" dirty="0"/>
              <a:t>Describes data that is stored in a way that reduces redundant data</a:t>
            </a:r>
          </a:p>
          <a:p>
            <a:pPr marL="274320" lvl="1" indent="-274320">
              <a:spcBef>
                <a:spcPts val="400"/>
              </a:spcBef>
              <a:spcAft>
                <a:spcPts val="400"/>
              </a:spcAft>
            </a:pPr>
            <a:r>
              <a:rPr lang="en-US" sz="1650" dirty="0"/>
              <a:t>The first table shown here is considered normalized as it stores only keys (e.g., product key, reseller key)</a:t>
            </a:r>
          </a:p>
          <a:p>
            <a:pPr marL="0" lvl="1" indent="0">
              <a:buNone/>
            </a:pPr>
            <a:r>
              <a:rPr lang="en-US" sz="2050" dirty="0"/>
              <a:t>What is a denormalized table?</a:t>
            </a:r>
          </a:p>
          <a:p>
            <a:pPr marL="274320" lvl="1" indent="-274320">
              <a:spcBef>
                <a:spcPts val="400"/>
              </a:spcBef>
              <a:spcAft>
                <a:spcPts val="400"/>
              </a:spcAft>
            </a:pPr>
            <a:r>
              <a:rPr lang="en-US" sz="1650" dirty="0"/>
              <a:t>In the second table shown here, instead of storing just the product key, the table stores other product data. </a:t>
            </a:r>
          </a:p>
          <a:p>
            <a:pPr marL="274320" lvl="1" indent="-274320">
              <a:spcBef>
                <a:spcPts val="400"/>
              </a:spcBef>
              <a:spcAft>
                <a:spcPts val="400"/>
              </a:spcAft>
            </a:pPr>
            <a:r>
              <a:rPr lang="en-US" altLang="en-US" sz="1650" dirty="0"/>
              <a:t>This is considered denormalized.</a:t>
            </a:r>
          </a:p>
          <a:p>
            <a:pPr marL="274320" lvl="1" indent="-274320">
              <a:spcBef>
                <a:spcPts val="400"/>
              </a:spcBef>
              <a:spcAft>
                <a:spcPts val="400"/>
              </a:spcAft>
            </a:pPr>
            <a:r>
              <a:rPr lang="en-US" altLang="en-US" sz="1650" dirty="0"/>
              <a:t>Use denormalized tables sparingly</a:t>
            </a:r>
          </a:p>
          <a:p>
            <a:pPr marL="274320" lvl="1" indent="-274320">
              <a:spcBef>
                <a:spcPts val="400"/>
              </a:spcBef>
              <a:spcAft>
                <a:spcPts val="400"/>
              </a:spcAft>
            </a:pPr>
            <a:r>
              <a:rPr lang="en-US" altLang="en-US" sz="1650" dirty="0"/>
              <a:t>What is the purpose of denormalization then and when should you </a:t>
            </a:r>
            <a:r>
              <a:rPr lang="en-US" altLang="en-US" sz="1650" dirty="0" err="1"/>
              <a:t>denormalize</a:t>
            </a:r>
            <a:r>
              <a:rPr lang="en-US" altLang="en-US" sz="1650" dirty="0"/>
              <a:t> a table?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6B04D-E2C5-1932-A451-86028764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093966"/>
            <a:ext cx="3902199" cy="2366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516F1-F379-7720-6B69-3721C086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673" y="3716082"/>
            <a:ext cx="7307316" cy="25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732F19D-54E7-4A78-9DDD-EA9F9BE0FCCE}"/>
              </a:ext>
            </a:extLst>
          </p:cNvPr>
          <p:cNvSpPr txBox="1">
            <a:spLocks/>
          </p:cNvSpPr>
          <p:nvPr/>
        </p:nvSpPr>
        <p:spPr>
          <a:xfrm>
            <a:off x="140205" y="251444"/>
            <a:ext cx="11365995" cy="725977"/>
          </a:xfrm>
          <a:prstGeom prst="rect">
            <a:avLst/>
          </a:prstGeom>
        </p:spPr>
        <p:txBody>
          <a:bodyPr vert="horz" lIns="152400" tIns="152400" rIns="152400" bIns="15240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Detailed and Aggregated Fact Tables: </a:t>
            </a:r>
            <a:r>
              <a:rPr lang="en-US" altLang="en-US" dirty="0"/>
              <a:t>Tutorial 4 Review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0D306-4F9F-1ED6-AFC1-9674A083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6" y="897775"/>
            <a:ext cx="4736594" cy="56526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Topic 4 we covered the concept of </a:t>
            </a:r>
            <a:r>
              <a:rPr lang="en-US" sz="2000" b="1" dirty="0"/>
              <a:t>Aggregation</a:t>
            </a:r>
          </a:p>
          <a:p>
            <a:pPr eaLnBrk="1" hangingPunct="1"/>
            <a:r>
              <a:rPr lang="en-US" altLang="en-US" sz="1900" dirty="0"/>
              <a:t>Fact tables in a dimensional model can contain either detailed data or aggregated data</a:t>
            </a:r>
          </a:p>
          <a:p>
            <a:pPr marL="548640" lvl="1" eaLnBrk="1" hangingPunct="1"/>
            <a:r>
              <a:rPr lang="en-US" altLang="en-US" sz="1700" dirty="0"/>
              <a:t>In </a:t>
            </a:r>
            <a:r>
              <a:rPr lang="en-US" altLang="en-US" sz="1700" b="1" dirty="0"/>
              <a:t>detailed fact tables </a:t>
            </a:r>
            <a:r>
              <a:rPr lang="en-US" altLang="en-US" sz="1700" dirty="0"/>
              <a:t>each record refers to a single fact</a:t>
            </a:r>
          </a:p>
          <a:p>
            <a:pPr marL="548640" lvl="1" eaLnBrk="1" hangingPunct="1"/>
            <a:r>
              <a:rPr lang="en-US" altLang="en-US" sz="1700" dirty="0"/>
              <a:t>In </a:t>
            </a:r>
            <a:r>
              <a:rPr lang="en-US" altLang="en-US" sz="1700" b="1" dirty="0"/>
              <a:t>aggregated fact tables </a:t>
            </a:r>
            <a:r>
              <a:rPr lang="en-US" altLang="en-US" sz="1700" dirty="0"/>
              <a:t>each record summarizes multiple facts</a:t>
            </a:r>
          </a:p>
          <a:p>
            <a:pPr marL="274320" lvl="1" indent="-27432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1900" b="1" dirty="0"/>
              <a:t>Review Question (important for Assignment 1)</a:t>
            </a:r>
            <a:r>
              <a:rPr lang="en-US" altLang="en-US" sz="1900" dirty="0"/>
              <a:t>: </a:t>
            </a:r>
          </a:p>
          <a:p>
            <a:pPr marL="548640" lvl="1"/>
            <a:r>
              <a:rPr lang="en-US" altLang="en-US" sz="1700" dirty="0"/>
              <a:t>Which of these two tables is a detailed fact table? Why?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7959F-0268-6A1F-7BBE-EB6C781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168" y="3691611"/>
            <a:ext cx="5760464" cy="2858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64A33-6EBD-49A8-486B-D4E42D37E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110620"/>
            <a:ext cx="4572001" cy="25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MCQs: Dimensional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7775"/>
            <a:ext cx="5360709" cy="5652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 of Dimension Model is shown here?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Star Schema 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Snowflake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Constellation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 dimensional model with </a:t>
            </a:r>
            <a:r>
              <a:rPr lang="en-US" sz="2000" u="sng" dirty="0">
                <a:solidFill>
                  <a:srgbClr val="0070C0"/>
                </a:solidFill>
              </a:rPr>
              <a:t>multiple fact tables </a:t>
            </a:r>
            <a:r>
              <a:rPr lang="en-US" sz="2000" dirty="0"/>
              <a:t>is referred to as a </a:t>
            </a:r>
            <a:r>
              <a:rPr lang="en-US" sz="2000" dirty="0">
                <a:solidFill>
                  <a:srgbClr val="0070C0"/>
                </a:solidFill>
              </a:rPr>
              <a:t>constellation or galaxy of stars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1111BB-FEFE-6282-6E8E-C1B2A619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29" y="1059977"/>
            <a:ext cx="5695263" cy="3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8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MCQs: Dimensional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7775"/>
            <a:ext cx="5360709" cy="5652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 of Dimension Model is shown here?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Star Schema 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Snowflake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Constellation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In the </a:t>
            </a:r>
            <a:r>
              <a:rPr lang="en-US" sz="2000" dirty="0">
                <a:solidFill>
                  <a:srgbClr val="0070C0"/>
                </a:solidFill>
              </a:rPr>
              <a:t>star schema</a:t>
            </a:r>
            <a:r>
              <a:rPr lang="en-US" sz="2000" dirty="0"/>
              <a:t>, the chosen subject of analysis is represented by a fact table in the center, representing the chosen subject</a:t>
            </a:r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DBF722-BD34-976C-3FD5-861D149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09" y="1017457"/>
            <a:ext cx="5855715" cy="324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7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MCQs: Dimensional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7775"/>
            <a:ext cx="5360709" cy="5652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 of Dimension Model is shown here?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Star Schema 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Snowflake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SzPct val="120000"/>
              <a:buFont typeface="+mj-lt"/>
              <a:buAutoNum type="alphaUcPeriod"/>
            </a:pPr>
            <a:r>
              <a:rPr lang="en-US" sz="2300" dirty="0"/>
              <a:t>Constellation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star schema</a:t>
            </a:r>
            <a:r>
              <a:rPr lang="en-US" sz="2000" dirty="0"/>
              <a:t>, that contains the dimensions that are normalized. </a:t>
            </a:r>
          </a:p>
          <a:p>
            <a:pPr marL="0" indent="0">
              <a:buNone/>
            </a:pPr>
            <a:r>
              <a:rPr lang="en-US" sz="2000" dirty="0"/>
              <a:t>Not usually used in dimensional modeling because normalization is usually not necessary for analytical databases.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46FF30-D34B-887C-54AC-9B9DB790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09" y="1084081"/>
            <a:ext cx="6306533" cy="348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9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91D9-403D-C6F9-B1DD-F8A5879E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1" y="1628775"/>
            <a:ext cx="11815764" cy="2002284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Business Analytics Review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BBAC-6B09-AFD2-EB0A-392133E0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6" y="3973486"/>
            <a:ext cx="11815764" cy="1620981"/>
          </a:xfrm>
        </p:spPr>
        <p:txBody>
          <a:bodyPr/>
          <a:lstStyle/>
          <a:p>
            <a:r>
              <a:rPr lang="en-US" dirty="0"/>
              <a:t>ICT394 BI Application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2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07: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Business Analytics?</a:t>
            </a:r>
          </a:p>
          <a:p>
            <a:r>
              <a:rPr lang="en-US" dirty="0"/>
              <a:t>Types of Business Analytics</a:t>
            </a:r>
          </a:p>
          <a:p>
            <a:r>
              <a:rPr lang="en-US" dirty="0"/>
              <a:t>Types of Reports</a:t>
            </a:r>
          </a:p>
          <a:p>
            <a:r>
              <a:rPr lang="en-US" dirty="0"/>
              <a:t>SMART Goals</a:t>
            </a:r>
          </a:p>
          <a:p>
            <a:r>
              <a:rPr lang="en-US" dirty="0"/>
              <a:t>Developing a Business Analytics plan</a:t>
            </a:r>
          </a:p>
          <a:p>
            <a:r>
              <a:rPr lang="en-US" dirty="0"/>
              <a:t>Topic Summary</a:t>
            </a:r>
          </a:p>
          <a:p>
            <a:endParaRPr lang="en-US" dirty="0"/>
          </a:p>
          <a:p>
            <a:r>
              <a:rPr lang="en-US" dirty="0"/>
              <a:t>This topic contributes to the following unit learning outcomes:</a:t>
            </a:r>
          </a:p>
          <a:p>
            <a:pPr lvl="1"/>
            <a:r>
              <a:rPr lang="en-AU" dirty="0"/>
              <a:t>Demonstrate an understanding of the role of BI in organisations</a:t>
            </a:r>
          </a:p>
          <a:p>
            <a:pPr lvl="1"/>
            <a:r>
              <a:rPr lang="en-AU" dirty="0"/>
              <a:t>Present analyses of data using a number of different techniques</a:t>
            </a:r>
          </a:p>
        </p:txBody>
      </p:sp>
    </p:spTree>
    <p:extLst>
      <p:ext uri="{BB962C8B-B14F-4D97-AF65-F5344CB8AC3E}">
        <p14:creationId xmlns:p14="http://schemas.microsoft.com/office/powerpoint/2010/main" val="393683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broad term, defined differently by different authors</a:t>
            </a:r>
          </a:p>
          <a:p>
            <a:pPr lvl="1"/>
            <a:r>
              <a:rPr lang="en-US" dirty="0"/>
              <a:t>Stubbs (2013) provides such a definition:</a:t>
            </a:r>
          </a:p>
          <a:p>
            <a:pPr lvl="2"/>
            <a:r>
              <a:rPr lang="en-US" dirty="0"/>
              <a:t>“analytics can be considered any data-driven process that </a:t>
            </a:r>
            <a:r>
              <a:rPr lang="en-US" dirty="0">
                <a:solidFill>
                  <a:srgbClr val="0070C0"/>
                </a:solidFill>
              </a:rPr>
              <a:t>provides insight</a:t>
            </a:r>
            <a:r>
              <a:rPr lang="en-US" dirty="0"/>
              <a:t>” (p.5)</a:t>
            </a:r>
          </a:p>
          <a:p>
            <a:pPr lvl="1"/>
            <a:r>
              <a:rPr lang="en-US" dirty="0" err="1"/>
              <a:t>Seddon</a:t>
            </a:r>
            <a:r>
              <a:rPr lang="en-US" dirty="0"/>
              <a:t> et al (2016):</a:t>
            </a:r>
          </a:p>
          <a:p>
            <a:pPr lvl="2"/>
            <a:r>
              <a:rPr lang="en-US" dirty="0"/>
              <a:t>“the use of data to make sounder, more </a:t>
            </a:r>
            <a:r>
              <a:rPr lang="en-US" dirty="0">
                <a:solidFill>
                  <a:srgbClr val="0070C0"/>
                </a:solidFill>
              </a:rPr>
              <a:t>evidence-based business decisions</a:t>
            </a:r>
            <a:r>
              <a:rPr lang="en-US" dirty="0"/>
              <a:t>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Business Analytics provide insight?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Reporting – summarization of historical data</a:t>
            </a:r>
          </a:p>
          <a:p>
            <a:r>
              <a:rPr lang="en-US" dirty="0"/>
              <a:t>Trending – identification of patterns</a:t>
            </a:r>
          </a:p>
          <a:p>
            <a:r>
              <a:rPr lang="en-US" dirty="0"/>
              <a:t>Segmentation – looking for similarities </a:t>
            </a:r>
          </a:p>
          <a:p>
            <a:r>
              <a:rPr lang="en-US" dirty="0"/>
              <a:t>Predictive Modeling – predicting future events based on historical data</a:t>
            </a:r>
          </a:p>
          <a:p>
            <a:endParaRPr lang="en-US" dirty="0"/>
          </a:p>
          <a:p>
            <a:r>
              <a:rPr lang="en-US" dirty="0"/>
              <a:t>**We’ll be doing all this in some form, in Power BI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Business Analytics: </a:t>
            </a:r>
            <a:r>
              <a:rPr lang="en-US" u="sng"/>
              <a:t>Descriptive Analytics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3" y="897775"/>
            <a:ext cx="5222450" cy="56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aka Reporting</a:t>
            </a:r>
          </a:p>
          <a:p>
            <a:pPr marL="274320" lvl="1">
              <a:spcAft>
                <a:spcPts val="1200"/>
              </a:spcAft>
            </a:pPr>
            <a:r>
              <a:rPr lang="en-US" sz="1850" dirty="0"/>
              <a:t>What is happening and understanding the underlying trends and causes</a:t>
            </a:r>
          </a:p>
          <a:p>
            <a:pPr marL="274320" lvl="1">
              <a:spcAft>
                <a:spcPts val="1200"/>
              </a:spcAft>
            </a:pPr>
            <a:r>
              <a:rPr lang="en-US" sz="1850" dirty="0"/>
              <a:t>Relies on consolidated data sources (e.g., BI target database/data warehouse)</a:t>
            </a:r>
          </a:p>
          <a:p>
            <a:pPr marL="274320" lvl="1">
              <a:spcAft>
                <a:spcPts val="1200"/>
              </a:spcAft>
            </a:pPr>
            <a:r>
              <a:rPr lang="en-US" sz="1850" dirty="0"/>
              <a:t>Relies very heavily on visualization</a:t>
            </a:r>
          </a:p>
          <a:p>
            <a:pPr marL="0" lvl="1" indent="0">
              <a:spcBef>
                <a:spcPts val="1200"/>
              </a:spcBef>
              <a:buNone/>
              <a:defRPr/>
            </a:pPr>
            <a:r>
              <a:rPr lang="en-US" sz="2000" b="1" dirty="0">
                <a:solidFill>
                  <a:srgbClr val="0070C0"/>
                </a:solidFill>
              </a:rPr>
              <a:t>Reflection Questions</a:t>
            </a:r>
          </a:p>
          <a:p>
            <a:pPr marL="457200" lvl="1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850" dirty="0">
                <a:solidFill>
                  <a:srgbClr val="0070C0"/>
                </a:solidFill>
              </a:rPr>
              <a:t>From the Bar Chart – can we tell why Canada has the lowest Profit?</a:t>
            </a:r>
          </a:p>
          <a:p>
            <a:pPr marL="457200" lvl="1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850" dirty="0">
                <a:solidFill>
                  <a:srgbClr val="0070C0"/>
                </a:solidFill>
              </a:rPr>
              <a:t>What other descriptive analytics can you use to describe the data in Assignment 2?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F7C3-71CF-5405-F1A1-7EA49D8B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54" y="1191787"/>
            <a:ext cx="6273866" cy="39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7B404-E71E-039E-CA73-326057A63FAF}"/>
              </a:ext>
            </a:extLst>
          </p:cNvPr>
          <p:cNvSpPr txBox="1"/>
          <p:nvPr/>
        </p:nvSpPr>
        <p:spPr>
          <a:xfrm>
            <a:off x="6171414" y="5658564"/>
            <a:ext cx="55393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dirty="0"/>
              <a:t>This is an example of descriptive analytics generated from Lab 08 data – just describing data, no conclusions can be drawn. </a:t>
            </a:r>
          </a:p>
        </p:txBody>
      </p:sp>
    </p:spTree>
    <p:extLst>
      <p:ext uri="{BB962C8B-B14F-4D97-AF65-F5344CB8AC3E}">
        <p14:creationId xmlns:p14="http://schemas.microsoft.com/office/powerpoint/2010/main" val="9504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1799"/>
            <a:ext cx="11125200" cy="725977"/>
          </a:xfrm>
        </p:spPr>
        <p:txBody>
          <a:bodyPr/>
          <a:lstStyle/>
          <a:p>
            <a:r>
              <a:rPr lang="en-US" altLang="en-US" sz="2800" dirty="0"/>
              <a:t>What is Dimensional Modeling: TOPIC 4 Tutorial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b="1" dirty="0"/>
              <a:t>Today we will start the Tutorial session by reviewing the following Tutorial 4 Topics in class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AU" sz="2400" dirty="0"/>
              <a:t>What is a Dimension Table?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AU" sz="2400" dirty="0"/>
              <a:t>What is a Fact Table?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/>
              <a:t>What is a Star Schema?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/>
              <a:t>What is a Relationship?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400" dirty="0"/>
              <a:t>What is a Denormalized Table?</a:t>
            </a:r>
          </a:p>
          <a:p>
            <a:pPr lvl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77102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Analytics: </a:t>
            </a:r>
            <a:r>
              <a:rPr lang="en-US" u="sng" dirty="0"/>
              <a:t>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6" y="897775"/>
            <a:ext cx="5054129" cy="5652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Aims to determine what will happen in the future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n-US" sz="1850" dirty="0"/>
              <a:t>Generally </a:t>
            </a:r>
            <a:r>
              <a:rPr lang="en-US" sz="1850" dirty="0">
                <a:solidFill>
                  <a:srgbClr val="0070C0"/>
                </a:solidFill>
              </a:rPr>
              <a:t>based on statistical or machine learning techniques </a:t>
            </a:r>
            <a:r>
              <a:rPr lang="en-US" sz="1850" dirty="0"/>
              <a:t>and other techniques that will often fall under data mining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n-US" sz="1850" dirty="0">
                <a:solidFill>
                  <a:srgbClr val="0070C0"/>
                </a:solidFill>
              </a:rPr>
              <a:t>Often used to predict </a:t>
            </a:r>
            <a:r>
              <a:rPr lang="en-US" sz="1850" dirty="0"/>
              <a:t>churn, products a customer is </a:t>
            </a:r>
            <a:r>
              <a:rPr lang="en-US" sz="1850" dirty="0">
                <a:solidFill>
                  <a:srgbClr val="0070C0"/>
                </a:solidFill>
              </a:rPr>
              <a:t>likely to buy next</a:t>
            </a:r>
            <a:r>
              <a:rPr lang="en-US" sz="1850" dirty="0"/>
              <a:t>, creditworthiness assessment 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n-US" sz="1850" dirty="0"/>
              <a:t>Here is an example from Lab 08 – you will be performing in class today</a:t>
            </a:r>
          </a:p>
          <a:p>
            <a:pPr marL="365760"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74D68-BBB0-9A1D-78EC-F0837380550D}"/>
              </a:ext>
            </a:extLst>
          </p:cNvPr>
          <p:cNvSpPr txBox="1"/>
          <p:nvPr/>
        </p:nvSpPr>
        <p:spPr>
          <a:xfrm>
            <a:off x="5619658" y="4169129"/>
            <a:ext cx="553934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dirty="0"/>
              <a:t>From this example, </a:t>
            </a:r>
            <a:r>
              <a:rPr lang="en-US" sz="1500" dirty="0">
                <a:solidFill>
                  <a:srgbClr val="0070C0"/>
                </a:solidFill>
              </a:rPr>
              <a:t>you can predict when Profit Margin is likely to be low</a:t>
            </a:r>
            <a:r>
              <a:rPr lang="en-US" sz="1500" dirty="0"/>
              <a:t>. Here, the Profit Margin is likely to be low if the Business Type is Warehouse and the Country is United States.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26B60-C103-F86D-6DCF-15B002CE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658" y="1263189"/>
            <a:ext cx="5609524" cy="23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47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Analytics: </a:t>
            </a:r>
            <a:r>
              <a:rPr lang="en-US" u="sng" dirty="0"/>
              <a:t>Prescriptive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84" y="900007"/>
            <a:ext cx="4389748" cy="5652654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spcAft>
                <a:spcPts val="900"/>
              </a:spcAft>
            </a:pPr>
            <a:r>
              <a:rPr lang="en-US" sz="1700" dirty="0"/>
              <a:t>Goal is to recognize </a:t>
            </a:r>
            <a:r>
              <a:rPr lang="en-US" sz="1700" dirty="0">
                <a:solidFill>
                  <a:srgbClr val="0070C0"/>
                </a:solidFill>
              </a:rPr>
              <a:t>what’s happening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0070C0"/>
                </a:solidFill>
              </a:rPr>
              <a:t>forecast</a:t>
            </a:r>
            <a:r>
              <a:rPr lang="en-US" sz="1700" dirty="0"/>
              <a:t> and to make decisions for best possible performance</a:t>
            </a:r>
          </a:p>
          <a:p>
            <a:pPr marL="274320" lvl="1">
              <a:spcBef>
                <a:spcPts val="600"/>
              </a:spcBef>
              <a:spcAft>
                <a:spcPts val="900"/>
              </a:spcAft>
            </a:pPr>
            <a:r>
              <a:rPr lang="en-US" sz="1700" dirty="0"/>
              <a:t>Goal is to prescribe/recommend</a:t>
            </a:r>
          </a:p>
          <a:p>
            <a:pPr marL="274320" lvl="1">
              <a:spcBef>
                <a:spcPts val="600"/>
              </a:spcBef>
              <a:spcAft>
                <a:spcPts val="900"/>
              </a:spcAft>
            </a:pPr>
            <a:r>
              <a:rPr lang="en-US" sz="1700" dirty="0"/>
              <a:t>The types of recommendations may be Yes-No or </a:t>
            </a:r>
            <a:r>
              <a:rPr lang="en-US" sz="1700" dirty="0">
                <a:solidFill>
                  <a:srgbClr val="0070C0"/>
                </a:solidFill>
              </a:rPr>
              <a:t>recommend a production amount</a:t>
            </a:r>
          </a:p>
          <a:p>
            <a:pPr marL="274320" lvl="1">
              <a:spcBef>
                <a:spcPts val="600"/>
              </a:spcBef>
              <a:spcAft>
                <a:spcPts val="900"/>
              </a:spcAft>
            </a:pPr>
            <a:r>
              <a:rPr lang="en-US" sz="1700" dirty="0"/>
              <a:t>Here is an </a:t>
            </a:r>
            <a:r>
              <a:rPr lang="en-US" sz="1700" dirty="0">
                <a:solidFill>
                  <a:srgbClr val="0070C0"/>
                </a:solidFill>
              </a:rPr>
              <a:t>example of Forecasting </a:t>
            </a:r>
            <a:r>
              <a:rPr lang="en-US" sz="1700" dirty="0"/>
              <a:t>– we will perform this in Lab 08 today – </a:t>
            </a:r>
          </a:p>
          <a:p>
            <a:pPr marL="274320" lvl="1">
              <a:spcBef>
                <a:spcPts val="600"/>
              </a:spcBef>
              <a:spcAft>
                <a:spcPts val="900"/>
              </a:spcAft>
            </a:pPr>
            <a:r>
              <a:rPr lang="en-US" sz="1750" b="1" dirty="0">
                <a:solidFill>
                  <a:srgbClr val="0070C0"/>
                </a:solidFill>
              </a:rPr>
              <a:t>Reflection Question: </a:t>
            </a:r>
            <a:r>
              <a:rPr lang="en-US" sz="1750" dirty="0">
                <a:solidFill>
                  <a:srgbClr val="0070C0"/>
                </a:solidFill>
              </a:rPr>
              <a:t>What prescriptive analytics can you use to provide insights in Assignment 2?</a:t>
            </a:r>
            <a:endParaRPr lang="en-US" sz="1750" dirty="0"/>
          </a:p>
          <a:p>
            <a:pPr marL="628650" lvl="2" indent="0">
              <a:buNone/>
            </a:pPr>
            <a:endParaRPr lang="en-US" sz="1700" dirty="0"/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E8DFE-C33A-E8F4-D605-8A3E330A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30" y="1159635"/>
            <a:ext cx="5631056" cy="315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14492-ADBB-FFBF-146E-BB9F48C7F888}"/>
              </a:ext>
            </a:extLst>
          </p:cNvPr>
          <p:cNvSpPr txBox="1"/>
          <p:nvPr/>
        </p:nvSpPr>
        <p:spPr>
          <a:xfrm>
            <a:off x="4780673" y="4668551"/>
            <a:ext cx="68142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From this example from Lab 08, you are </a:t>
            </a:r>
            <a:r>
              <a:rPr lang="en-US" sz="1400" dirty="0">
                <a:solidFill>
                  <a:srgbClr val="0070C0"/>
                </a:solidFill>
              </a:rPr>
              <a:t>performing a forecast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70C0"/>
                </a:solidFill>
              </a:rPr>
              <a:t>determine possible future sales revenue  -here the results suggest an increase in revenue (black line is the forecast) for “Components”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From the results you can prescribe</a:t>
            </a:r>
            <a:r>
              <a:rPr lang="en-US" sz="1400" dirty="0">
                <a:solidFill>
                  <a:srgbClr val="0070C0"/>
                </a:solidFill>
              </a:rPr>
              <a:t> increasing production for “Components”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CC2DE8-8F93-90DA-0ABF-924D6F06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207" y="1145979"/>
            <a:ext cx="1393918" cy="17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4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Analytics: </a:t>
            </a:r>
            <a:r>
              <a:rPr lang="en-US" u="sng" dirty="0"/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7776"/>
            <a:ext cx="11016792" cy="3553038"/>
          </a:xfrm>
        </p:spPr>
        <p:txBody>
          <a:bodyPr/>
          <a:lstStyle/>
          <a:p>
            <a:r>
              <a:rPr lang="en-US" sz="2300" dirty="0"/>
              <a:t>Business Analytics is about developing or </a:t>
            </a:r>
            <a:r>
              <a:rPr lang="en-US" sz="2300" dirty="0">
                <a:solidFill>
                  <a:srgbClr val="0070C0"/>
                </a:solidFill>
              </a:rPr>
              <a:t>creating insight from data – How?</a:t>
            </a:r>
          </a:p>
          <a:p>
            <a:r>
              <a:rPr lang="en-US" sz="2300" dirty="0"/>
              <a:t>In order to develop insight, we need to </a:t>
            </a:r>
            <a:r>
              <a:rPr lang="en-US" sz="2300" dirty="0">
                <a:solidFill>
                  <a:srgbClr val="0070C0"/>
                </a:solidFill>
              </a:rPr>
              <a:t>be sure that we understand </a:t>
            </a:r>
            <a:r>
              <a:rPr lang="en-US" sz="2300" dirty="0"/>
              <a:t>what it is we are trying to do</a:t>
            </a:r>
            <a:r>
              <a:rPr lang="is-IS" sz="2300" dirty="0"/>
              <a:t>…</a:t>
            </a:r>
          </a:p>
          <a:p>
            <a:pPr lvl="1"/>
            <a:r>
              <a:rPr lang="is-IS" sz="2100" dirty="0">
                <a:solidFill>
                  <a:srgbClr val="0070C0"/>
                </a:solidFill>
              </a:rPr>
              <a:t>What problem are we trying to solve</a:t>
            </a:r>
            <a:r>
              <a:rPr lang="is-IS" sz="2100" dirty="0"/>
              <a:t>? For example, in the following... </a:t>
            </a:r>
          </a:p>
          <a:p>
            <a:pPr lvl="1"/>
            <a:endParaRPr lang="is-IS" sz="2100" dirty="0"/>
          </a:p>
          <a:p>
            <a:pPr marL="365760" lvl="1" indent="0">
              <a:buNone/>
            </a:pPr>
            <a:r>
              <a:rPr lang="is-IS" sz="2100" dirty="0"/>
              <a:t>Using historical data about COVID infections </a:t>
            </a:r>
            <a:r>
              <a:rPr lang="is-IS" sz="2100" b="1" dirty="0"/>
              <a:t>going back to 2020</a:t>
            </a:r>
            <a:r>
              <a:rPr lang="is-IS" sz="2100" dirty="0"/>
              <a:t>, </a:t>
            </a:r>
            <a:r>
              <a:rPr lang="is-IS" sz="2100" b="1" dirty="0"/>
              <a:t>project</a:t>
            </a:r>
            <a:r>
              <a:rPr lang="is-IS" sz="2100" dirty="0"/>
              <a:t> (forefast) the </a:t>
            </a:r>
            <a:r>
              <a:rPr lang="is-IS" sz="2100" b="1" dirty="0"/>
              <a:t>number of infections </a:t>
            </a:r>
            <a:r>
              <a:rPr lang="is-IS" sz="2100" dirty="0"/>
              <a:t>in </a:t>
            </a:r>
            <a:r>
              <a:rPr lang="is-IS" sz="2100" b="1" dirty="0"/>
              <a:t>2024 – </a:t>
            </a:r>
            <a:r>
              <a:rPr lang="is-IS" sz="2100" dirty="0"/>
              <a:t>Decision: order more, or order less test kits?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Analytics: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7775"/>
            <a:ext cx="5115499" cy="5652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Focus is on </a:t>
            </a:r>
          </a:p>
          <a:p>
            <a:pPr lvl="1"/>
            <a:r>
              <a:rPr lang="en-US" sz="2150" dirty="0"/>
              <a:t>WHY things are happening </a:t>
            </a:r>
          </a:p>
          <a:p>
            <a:pPr lvl="1"/>
            <a:r>
              <a:rPr lang="en-US" sz="2150" dirty="0"/>
              <a:t>WHAT things are likely to happen (e.g. forecasting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Requires more complex toolset</a:t>
            </a:r>
          </a:p>
          <a:p>
            <a:pPr lvl="1"/>
            <a:r>
              <a:rPr lang="en-US" sz="2150" dirty="0"/>
              <a:t>Operations research</a:t>
            </a:r>
          </a:p>
          <a:p>
            <a:pPr lvl="1"/>
            <a:r>
              <a:rPr lang="en-US" sz="2150" dirty="0"/>
              <a:t>Statistics</a:t>
            </a:r>
          </a:p>
          <a:p>
            <a:pPr lvl="1"/>
            <a:r>
              <a:rPr lang="en-US" sz="2150" dirty="0"/>
              <a:t>Multivariate analyses</a:t>
            </a:r>
          </a:p>
          <a:p>
            <a:pPr lvl="1"/>
            <a:r>
              <a:rPr lang="en-US" sz="2150" dirty="0"/>
              <a:t>Decision trees</a:t>
            </a:r>
          </a:p>
          <a:p>
            <a:pPr lvl="1"/>
            <a:r>
              <a:rPr lang="en-US" sz="2150" dirty="0"/>
              <a:t>Regressions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3503-C3F6-404B-B33E-6CE50378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9972"/>
            <a:ext cx="5216205" cy="292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report and Dashboards?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70136"/>
            <a:ext cx="5093465" cy="5652654"/>
          </a:xfrm>
        </p:spPr>
        <p:txBody>
          <a:bodyPr/>
          <a:lstStyle/>
          <a:p>
            <a:r>
              <a:rPr lang="en-US" sz="1900" b="1" dirty="0"/>
              <a:t>Report</a:t>
            </a:r>
            <a:r>
              <a:rPr lang="en-US" sz="1900" dirty="0"/>
              <a:t> is a document that contains information relevant to the domain of interest</a:t>
            </a:r>
          </a:p>
          <a:p>
            <a:r>
              <a:rPr lang="en-US" sz="1900" dirty="0"/>
              <a:t>Used in management decision making</a:t>
            </a:r>
          </a:p>
          <a:p>
            <a:r>
              <a:rPr lang="en-US" sz="1900" dirty="0"/>
              <a:t>Will use data from a variety of sources</a:t>
            </a:r>
          </a:p>
          <a:p>
            <a:pPr marL="274320" lvl="1"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900" dirty="0"/>
              <a:t>Share insights more effectively with a range of </a:t>
            </a:r>
            <a:r>
              <a:rPr lang="en-US" sz="1900" dirty="0">
                <a:solidFill>
                  <a:srgbClr val="0070C0"/>
                </a:solidFill>
              </a:rPr>
              <a:t>performance indicators on a single page</a:t>
            </a:r>
            <a:endParaRPr lang="is-IS" sz="1900" dirty="0">
              <a:solidFill>
                <a:srgbClr val="0070C0"/>
              </a:solidFill>
              <a:sym typeface="Wingdings"/>
            </a:endParaRPr>
          </a:p>
          <a:p>
            <a:pPr marL="0" lvl="1" indent="0">
              <a:buNone/>
            </a:pPr>
            <a:r>
              <a:rPr lang="en-US" sz="1950" dirty="0"/>
              <a:t>**We’ll be creating this advanced report today, in Lab 07 in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E4700-564F-5C1B-0482-20EEC59E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54" y="1189824"/>
            <a:ext cx="6252817" cy="3855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91D9-403D-C6F9-B1DD-F8A5879E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1" y="1628775"/>
            <a:ext cx="11815764" cy="2002284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Visualization Best Practices  Review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BBAC-6B09-AFD2-EB0A-392133E0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6" y="3973486"/>
            <a:ext cx="11815764" cy="1620981"/>
          </a:xfrm>
        </p:spPr>
        <p:txBody>
          <a:bodyPr/>
          <a:lstStyle/>
          <a:p>
            <a:r>
              <a:rPr lang="en-US" dirty="0"/>
              <a:t>ICT394 BI Application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4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7"/>
    </mc:Choice>
    <mc:Fallback xmlns="">
      <p:transition spd="slow" advTm="527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chart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Trends over time</a:t>
            </a:r>
          </a:p>
          <a:p>
            <a:r>
              <a:rPr lang="en-US" dirty="0"/>
              <a:t>Ranking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Part to whole</a:t>
            </a:r>
          </a:p>
          <a:p>
            <a:r>
              <a:rPr lang="en-US" dirty="0"/>
              <a:t>Geographical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3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chart type: Trends over time</a:t>
            </a:r>
          </a:p>
        </p:txBody>
      </p:sp>
      <p:pic>
        <p:nvPicPr>
          <p:cNvPr id="6" name="Picture 5" descr="Screenshot 2016-05-24 10.55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5" y="1229072"/>
            <a:ext cx="51435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A7F05-654C-D584-8287-EDA4363F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913" y="2108437"/>
            <a:ext cx="4355006" cy="31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chart type: Trends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D67B2-85F5-A3C5-3540-1E62E0879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539696" y="847105"/>
            <a:ext cx="5457681" cy="27854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8946D0-026F-AD37-3575-3EBF7B493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358" y="4088239"/>
            <a:ext cx="4767288" cy="25238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0505DD-4B6D-E4AF-66EF-20DAAB81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4" y="897781"/>
            <a:ext cx="5555848" cy="5676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Area Chart vs Line Chart</a:t>
            </a:r>
          </a:p>
          <a:p>
            <a:r>
              <a:rPr lang="en-US" sz="2000" b="1" dirty="0"/>
              <a:t>Area charts</a:t>
            </a:r>
            <a:r>
              <a:rPr lang="en-US" sz="2000" dirty="0"/>
              <a:t> present </a:t>
            </a:r>
            <a:r>
              <a:rPr lang="en-US" sz="2000" dirty="0">
                <a:solidFill>
                  <a:srgbClr val="0070C0"/>
                </a:solidFill>
              </a:rPr>
              <a:t>cumulated totals </a:t>
            </a:r>
            <a:r>
              <a:rPr lang="en-US" sz="2000" dirty="0"/>
              <a:t>using numbers or percentages</a:t>
            </a:r>
          </a:p>
          <a:p>
            <a:pPr lvl="1"/>
            <a:r>
              <a:rPr lang="en-US" sz="1700" dirty="0"/>
              <a:t>This stacked area charts show the trends and </a:t>
            </a:r>
            <a:r>
              <a:rPr lang="en-US" sz="1700" dirty="0">
                <a:solidFill>
                  <a:srgbClr val="0070C0"/>
                </a:solidFill>
              </a:rPr>
              <a:t>the contribution</a:t>
            </a:r>
          </a:p>
          <a:p>
            <a:pPr lvl="1"/>
            <a:r>
              <a:rPr lang="en-US" sz="1700" dirty="0"/>
              <a:t>Can be confusing – may not show trends as well as line charts</a:t>
            </a:r>
          </a:p>
          <a:p>
            <a:r>
              <a:rPr lang="en-US" sz="2000" b="1" dirty="0"/>
              <a:t>Line charts </a:t>
            </a:r>
            <a:r>
              <a:rPr lang="en-US" sz="2000" dirty="0"/>
              <a:t>show trends over intervals of time – a time series</a:t>
            </a:r>
          </a:p>
          <a:p>
            <a:pPr lvl="1"/>
            <a:r>
              <a:rPr lang="en-US" sz="1700" dirty="0"/>
              <a:t>Better at displaying trend over time for each region than area charts</a:t>
            </a:r>
          </a:p>
          <a:p>
            <a:pPr lvl="1"/>
            <a:r>
              <a:rPr lang="en-US" sz="1700" dirty="0"/>
              <a:t>This example shows Total Sales as well</a:t>
            </a:r>
          </a:p>
          <a:p>
            <a:pPr lvl="1"/>
            <a:r>
              <a:rPr lang="en-US" sz="1700" dirty="0"/>
              <a:t>Note how the Total Sales matches the cumulated totals in the area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4ACD8-4D93-8865-9611-7A6A8CCD5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696" y="3834173"/>
            <a:ext cx="5555848" cy="27779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9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chart type: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4937-4A4F-A47D-81D5-E2D44401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4" y="897781"/>
            <a:ext cx="5181600" cy="5676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Slope Chart</a:t>
            </a:r>
          </a:p>
          <a:p>
            <a:r>
              <a:rPr lang="en-US" sz="2000" b="1" dirty="0"/>
              <a:t>Useful for </a:t>
            </a:r>
            <a:endParaRPr lang="en-US" sz="2000" dirty="0"/>
          </a:p>
          <a:p>
            <a:pPr lvl="1"/>
            <a:r>
              <a:rPr lang="en-US" sz="1800" dirty="0"/>
              <a:t>Compare categories while</a:t>
            </a:r>
          </a:p>
          <a:p>
            <a:pPr lvl="1"/>
            <a:r>
              <a:rPr lang="en-US" sz="1800" dirty="0"/>
              <a:t>Displaying changes in rank over time</a:t>
            </a:r>
          </a:p>
          <a:p>
            <a:pPr lvl="1"/>
            <a:r>
              <a:rPr lang="en-US" sz="1800" dirty="0"/>
              <a:t>Use only when you want to focus on beginning and end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80C10-2106-CF6F-757E-FCE1071A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69" y="897780"/>
            <a:ext cx="4759570" cy="5323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BE1D2-53BB-BB4C-F1E0-14859A735DD8}"/>
              </a:ext>
            </a:extLst>
          </p:cNvPr>
          <p:cNvSpPr/>
          <p:nvPr/>
        </p:nvSpPr>
        <p:spPr>
          <a:xfrm>
            <a:off x="6682154" y="629742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https://www.betterevaluation.org/evaluation-options/slopegraph</a:t>
            </a:r>
          </a:p>
        </p:txBody>
      </p:sp>
    </p:spTree>
    <p:extLst>
      <p:ext uri="{BB962C8B-B14F-4D97-AF65-F5344CB8AC3E}">
        <p14:creationId xmlns:p14="http://schemas.microsoft.com/office/powerpoint/2010/main" val="414626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Tutorial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7776"/>
            <a:ext cx="5867401" cy="5652654"/>
          </a:xfrm>
        </p:spPr>
        <p:txBody>
          <a:bodyPr>
            <a:normAutofit fontScale="92500" lnSpcReduction="10000"/>
          </a:bodyPr>
          <a:lstStyle/>
          <a:p>
            <a:pPr marL="365760" lvl="1"/>
            <a:r>
              <a:rPr lang="en-AU" sz="1800" dirty="0"/>
              <a:t>Quick review of the tutorial question</a:t>
            </a:r>
          </a:p>
          <a:p>
            <a:pPr marL="365760" lvl="1"/>
            <a:r>
              <a:rPr lang="en-AU" altLang="en-US" sz="1800" dirty="0"/>
              <a:t>Tip: start with a pen and paper </a:t>
            </a:r>
            <a:r>
              <a:rPr lang="en-AU" altLang="en-US" sz="1800" dirty="0">
                <a:solidFill>
                  <a:srgbClr val="0070C0"/>
                </a:solidFill>
              </a:rPr>
              <a:t>(let’s do it on the Whiteboard)</a:t>
            </a:r>
          </a:p>
          <a:p>
            <a:pPr marL="365760" lvl="1"/>
            <a:r>
              <a:rPr lang="en-AU" altLang="en-US" sz="1800" dirty="0"/>
              <a:t>Some tables are used as slicers (e.g. slice by </a:t>
            </a:r>
            <a:r>
              <a:rPr lang="en-US" altLang="en-US" sz="1800" dirty="0"/>
              <a:t>equipment</a:t>
            </a:r>
            <a:r>
              <a:rPr lang="en-AU" altLang="en-US" sz="1800" dirty="0"/>
              <a:t>)</a:t>
            </a:r>
            <a:r>
              <a:rPr lang="en-US" altLang="en-US" sz="1800" dirty="0"/>
              <a:t>, some tables</a:t>
            </a:r>
            <a:r>
              <a:rPr lang="en-AU" altLang="en-US" sz="1800" dirty="0"/>
              <a:t> </a:t>
            </a:r>
            <a:r>
              <a:rPr lang="en-US" altLang="en-US" sz="1800" dirty="0"/>
              <a:t>are </a:t>
            </a:r>
            <a:r>
              <a:rPr lang="en-AU" altLang="en-US" sz="1800" dirty="0"/>
              <a:t>used as values (eg total_</a:t>
            </a:r>
            <a:r>
              <a:rPr lang="en-US" altLang="en-US" sz="1800" dirty="0"/>
              <a:t>revenue</a:t>
            </a:r>
            <a:r>
              <a:rPr lang="en-AU" altLang="en-US" sz="1800" dirty="0"/>
              <a:t>)</a:t>
            </a:r>
          </a:p>
          <a:p>
            <a:pPr marL="365760" lvl="1"/>
            <a:r>
              <a:rPr lang="en-AU" altLang="en-US" sz="1800" b="1" dirty="0"/>
              <a:t>Slicer (filter) tables </a:t>
            </a:r>
            <a:r>
              <a:rPr lang="en-AU" altLang="en-US" sz="1800" dirty="0"/>
              <a:t>are called </a:t>
            </a:r>
            <a:r>
              <a:rPr lang="en-AU" altLang="en-US" sz="1800" b="1" dirty="0"/>
              <a:t>Dimension</a:t>
            </a:r>
            <a:r>
              <a:rPr lang="en-AU" altLang="en-US" sz="1800" dirty="0"/>
              <a:t> Tables</a:t>
            </a:r>
          </a:p>
          <a:p>
            <a:pPr marL="365760" lvl="1"/>
            <a:r>
              <a:rPr lang="en-AU" altLang="en-US" sz="1800" b="1" dirty="0"/>
              <a:t>Value (measures) tables </a:t>
            </a:r>
            <a:r>
              <a:rPr lang="en-AU" altLang="en-US" sz="1800" dirty="0"/>
              <a:t>are called </a:t>
            </a:r>
            <a:r>
              <a:rPr lang="en-AU" altLang="en-US" sz="1800" b="1" dirty="0"/>
              <a:t>Fact Tables</a:t>
            </a:r>
          </a:p>
          <a:p>
            <a:pPr marL="365760" lvl="1"/>
            <a:r>
              <a:rPr lang="en-AU" altLang="en-US" sz="1800" dirty="0"/>
              <a:t>Fact tables have less columns than dimension tables, but more rows of data </a:t>
            </a:r>
          </a:p>
          <a:p>
            <a:pPr marL="365760" lvl="1"/>
            <a:r>
              <a:rPr lang="en-US" altLang="en-US" sz="1800" dirty="0"/>
              <a:t>The Tutorial question is asking you to </a:t>
            </a:r>
            <a:r>
              <a:rPr lang="en-US" altLang="en-US" sz="1800" b="1" dirty="0"/>
              <a:t>create a star schema</a:t>
            </a:r>
            <a:r>
              <a:rPr lang="en-US" altLang="en-US" sz="1800" dirty="0"/>
              <a:t> with these </a:t>
            </a:r>
            <a:r>
              <a:rPr lang="en-US" altLang="en-US" sz="1800" b="1" dirty="0"/>
              <a:t>five (5) dimensions tables</a:t>
            </a:r>
          </a:p>
          <a:p>
            <a:pPr marL="365760" lvl="1"/>
            <a:r>
              <a:rPr lang="en-US" altLang="en-US" sz="1800" dirty="0"/>
              <a:t>And, </a:t>
            </a:r>
            <a:r>
              <a:rPr lang="en-US" altLang="en-US" sz="1800" b="1" dirty="0"/>
              <a:t>create one Fact table</a:t>
            </a:r>
            <a:r>
              <a:rPr lang="en-US" altLang="en-US" sz="1800" dirty="0"/>
              <a:t> that stores the amount of revenue (by revenue type – either sale revenue or rental revenue</a:t>
            </a:r>
          </a:p>
          <a:p>
            <a:pPr marL="0" lvl="1" indent="0">
              <a:buNone/>
            </a:pPr>
            <a:endParaRPr lang="en-AU" altLang="en-US" sz="2100" dirty="0"/>
          </a:p>
        </p:txBody>
      </p:sp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27EAE7-E9A8-02DF-6874-F202AFEC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219200"/>
            <a:ext cx="556062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C87D69-5D88-70C6-E60D-FBDBC0304E7A}"/>
              </a:ext>
            </a:extLst>
          </p:cNvPr>
          <p:cNvSpPr/>
          <p:nvPr/>
        </p:nvSpPr>
        <p:spPr>
          <a:xfrm>
            <a:off x="6629400" y="3200400"/>
            <a:ext cx="3200400" cy="1600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7089F4-42AD-487A-E9BA-F24CB918F570}"/>
              </a:ext>
            </a:extLst>
          </p:cNvPr>
          <p:cNvCxnSpPr>
            <a:cxnSpLocks/>
          </p:cNvCxnSpPr>
          <p:nvPr/>
        </p:nvCxnSpPr>
        <p:spPr>
          <a:xfrm flipV="1">
            <a:off x="5410200" y="4000500"/>
            <a:ext cx="1524000" cy="5715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chart type: Ranking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218"/>
          <a:stretch/>
        </p:blipFill>
        <p:spPr>
          <a:xfrm>
            <a:off x="800598" y="897780"/>
            <a:ext cx="8227655" cy="305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32328E-5F7B-604E-5DF5-4FD99D3AFE02}"/>
              </a:ext>
            </a:extLst>
          </p:cNvPr>
          <p:cNvSpPr txBox="1"/>
          <p:nvPr/>
        </p:nvSpPr>
        <p:spPr>
          <a:xfrm>
            <a:off x="304801" y="4686542"/>
            <a:ext cx="6094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404040"/>
                </a:solidFill>
                <a:effectLst/>
              </a:rPr>
              <a:t>Tip</a:t>
            </a:r>
            <a:r>
              <a:rPr lang="en-US" sz="2000" b="1" dirty="0">
                <a:solidFill>
                  <a:srgbClr val="404040"/>
                </a:solidFill>
              </a:rPr>
              <a:t>: </a:t>
            </a:r>
            <a:r>
              <a:rPr lang="en-US" sz="2000" dirty="0">
                <a:solidFill>
                  <a:srgbClr val="404040"/>
                </a:solidFill>
              </a:rPr>
              <a:t>to rank values in Power BI, you 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can explore the </a:t>
            </a:r>
            <a:r>
              <a:rPr lang="en-US" sz="2000" b="0" i="0" dirty="0">
                <a:solidFill>
                  <a:srgbClr val="404040"/>
                </a:solidFill>
                <a:effectLst/>
                <a:hlinkClick r:id="rId4"/>
              </a:rPr>
              <a:t>RANKX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 function, then create a relevant visua</a:t>
            </a:r>
            <a:r>
              <a:rPr lang="en-US" sz="2000" dirty="0">
                <a:solidFill>
                  <a:srgbClr val="404040"/>
                </a:solidFill>
              </a:rPr>
              <a:t>lization (see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5CF7A-2AE0-6583-7EB6-AC8153579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065" y="4533547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chart type: Correlation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6" y="1165927"/>
            <a:ext cx="3140036" cy="3186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34798-989A-5921-12D0-4C044C4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487" y="3519236"/>
            <a:ext cx="3549165" cy="29980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F8ACD3-C43C-FCDF-DF16-2E9B0F59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4" y="897781"/>
            <a:ext cx="3549165" cy="5676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Relationship between two variables</a:t>
            </a:r>
          </a:p>
          <a:p>
            <a:pPr lvl="1"/>
            <a:r>
              <a:rPr lang="en-US" sz="1800" dirty="0"/>
              <a:t>During analysis you will be looking at relationship between two measures</a:t>
            </a:r>
          </a:p>
          <a:p>
            <a:pPr lvl="1"/>
            <a:r>
              <a:rPr lang="en-US" sz="1800" dirty="0"/>
              <a:t>Scatter plots without a trendline</a:t>
            </a:r>
          </a:p>
          <a:p>
            <a:pPr lvl="1"/>
            <a:r>
              <a:rPr lang="en-US" sz="1800" dirty="0"/>
              <a:t>Scatter plots with a trendline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7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effective views: Emphasize the most important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97775"/>
            <a:ext cx="4452396" cy="5652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The visualization tools we use are powerful and allow us to perform sophisticated analysis</a:t>
            </a:r>
            <a:r>
              <a:rPr lang="is-IS" sz="2100" dirty="0"/>
              <a:t>…</a:t>
            </a:r>
          </a:p>
          <a:p>
            <a:pPr marL="365760"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is-IS" sz="1800" dirty="0"/>
              <a:t>For e.g., ability to choose where the measures are positioned in your graph</a:t>
            </a:r>
          </a:p>
          <a:p>
            <a:pPr lvl="2"/>
            <a:r>
              <a:rPr lang="is-IS" dirty="0"/>
              <a:t>X or Y-axis</a:t>
            </a:r>
          </a:p>
          <a:p>
            <a:pPr lvl="2"/>
            <a:r>
              <a:rPr lang="is-IS" dirty="0"/>
              <a:t>Or colour, size or shape</a:t>
            </a:r>
          </a:p>
          <a:p>
            <a:pPr marL="365760"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is-IS" sz="1800" dirty="0"/>
              <a:t>An important rule is that the </a:t>
            </a:r>
            <a:r>
              <a:rPr lang="is-IS" sz="1800" dirty="0">
                <a:solidFill>
                  <a:srgbClr val="0070C0"/>
                </a:solidFill>
              </a:rPr>
              <a:t>more important data</a:t>
            </a:r>
            <a:r>
              <a:rPr lang="is-IS" sz="1800" dirty="0"/>
              <a:t> should be shown on the </a:t>
            </a:r>
            <a:r>
              <a:rPr lang="is-IS" sz="1800" dirty="0">
                <a:solidFill>
                  <a:srgbClr val="0070C0"/>
                </a:solidFill>
              </a:rPr>
              <a:t>x and y-axes</a:t>
            </a:r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472D37-6688-D20A-EC9B-BAEF19635992}"/>
              </a:ext>
            </a:extLst>
          </p:cNvPr>
          <p:cNvGrpSpPr/>
          <p:nvPr/>
        </p:nvGrpSpPr>
        <p:grpSpPr>
          <a:xfrm>
            <a:off x="4757196" y="897779"/>
            <a:ext cx="5600700" cy="5007232"/>
            <a:chOff x="457199" y="247815"/>
            <a:chExt cx="5600700" cy="5007232"/>
          </a:xfrm>
        </p:grpSpPr>
        <p:pic>
          <p:nvPicPr>
            <p:cNvPr id="16" name="Picture 15" descr="Screenshot 2016-05-27 10.08.28.png">
              <a:extLst>
                <a:ext uri="{FF2B5EF4-FFF2-40B4-BE49-F238E27FC236}">
                  <a16:creationId xmlns:a16="http://schemas.microsoft.com/office/drawing/2014/main" id="{C8E16F27-F6A3-8CB9-55EE-838F687A2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247815"/>
              <a:ext cx="5600700" cy="3829050"/>
            </a:xfrm>
            <a:prstGeom prst="rect">
              <a:avLst/>
            </a:prstGeom>
          </p:spPr>
        </p:pic>
        <p:sp>
          <p:nvSpPr>
            <p:cNvPr id="17" name="Oval Callout 7">
              <a:extLst>
                <a:ext uri="{FF2B5EF4-FFF2-40B4-BE49-F238E27FC236}">
                  <a16:creationId xmlns:a16="http://schemas.microsoft.com/office/drawing/2014/main" id="{2F706693-D87C-F299-78F0-6C12AA2BA771}"/>
                </a:ext>
              </a:extLst>
            </p:cNvPr>
            <p:cNvSpPr/>
            <p:nvPr/>
          </p:nvSpPr>
          <p:spPr>
            <a:xfrm>
              <a:off x="1419507" y="4469604"/>
              <a:ext cx="1246783" cy="785443"/>
            </a:xfrm>
            <a:prstGeom prst="wedgeEllipseCallout">
              <a:avLst>
                <a:gd name="adj1" fmla="val 62064"/>
                <a:gd name="adj2" fmla="val -108988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Lot Size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6FE690-1075-8189-57FB-8F2BD437E613}"/>
              </a:ext>
            </a:extLst>
          </p:cNvPr>
          <p:cNvGrpSpPr/>
          <p:nvPr/>
        </p:nvGrpSpPr>
        <p:grpSpPr>
          <a:xfrm>
            <a:off x="4935214" y="952989"/>
            <a:ext cx="5700713" cy="5007232"/>
            <a:chOff x="4491516" y="2813050"/>
            <a:chExt cx="5700713" cy="5007232"/>
          </a:xfrm>
        </p:grpSpPr>
        <p:pic>
          <p:nvPicPr>
            <p:cNvPr id="10" name="Picture 9" descr="Screenshot 2016-05-27 10.08.41.png">
              <a:extLst>
                <a:ext uri="{FF2B5EF4-FFF2-40B4-BE49-F238E27FC236}">
                  <a16:creationId xmlns:a16="http://schemas.microsoft.com/office/drawing/2014/main" id="{2574A01E-1916-C25F-D2EA-93A9001F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516" y="2813050"/>
              <a:ext cx="5700713" cy="3986213"/>
            </a:xfrm>
            <a:prstGeom prst="rect">
              <a:avLst/>
            </a:prstGeom>
          </p:spPr>
        </p:pic>
        <p:sp>
          <p:nvSpPr>
            <p:cNvPr id="11" name="Oval Callout 8">
              <a:extLst>
                <a:ext uri="{FF2B5EF4-FFF2-40B4-BE49-F238E27FC236}">
                  <a16:creationId xmlns:a16="http://schemas.microsoft.com/office/drawing/2014/main" id="{817D6F28-4022-42F9-9052-474726010E6B}"/>
                </a:ext>
              </a:extLst>
            </p:cNvPr>
            <p:cNvSpPr/>
            <p:nvPr/>
          </p:nvSpPr>
          <p:spPr>
            <a:xfrm>
              <a:off x="5275806" y="7034839"/>
              <a:ext cx="1169044" cy="785443"/>
            </a:xfrm>
            <a:prstGeom prst="wedgeEllipseCallout">
              <a:avLst>
                <a:gd name="adj1" fmla="val 83446"/>
                <a:gd name="adj2" fmla="val -115279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Home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8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effective views: Avoid overloading your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9" y="897780"/>
            <a:ext cx="4134853" cy="5652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tools allow us to do a whole heap of stuff that may or may not be useful </a:t>
            </a:r>
          </a:p>
          <a:p>
            <a:pPr marL="365760" lvl="1"/>
            <a:r>
              <a:rPr lang="en-US" dirty="0"/>
              <a:t>Overloading is a common mistake </a:t>
            </a:r>
          </a:p>
          <a:p>
            <a:pPr marL="365760" lvl="1"/>
            <a:r>
              <a:rPr lang="en-US" dirty="0"/>
              <a:t>Ending up with information that is not immediately obvious to others</a:t>
            </a:r>
          </a:p>
        </p:txBody>
      </p:sp>
      <p:pic>
        <p:nvPicPr>
          <p:cNvPr id="4" name="Picture 3" descr="Screenshot 2016-05-27 11.04.56.png">
            <a:extLst>
              <a:ext uri="{FF2B5EF4-FFF2-40B4-BE49-F238E27FC236}">
                <a16:creationId xmlns:a16="http://schemas.microsoft.com/office/drawing/2014/main" id="{78A5BF93-2539-1DB4-0894-EAA41852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54" y="1087185"/>
            <a:ext cx="558927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 the number of colors and shapes in a single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7775"/>
            <a:ext cx="5229726" cy="5652654"/>
          </a:xfrm>
        </p:spPr>
        <p:txBody>
          <a:bodyPr/>
          <a:lstStyle/>
          <a:p>
            <a:r>
              <a:rPr lang="en-US" sz="2150" dirty="0"/>
              <a:t>Similar to the previous one, and as we have discussed before, there are limits as to what can be easily processed and understood</a:t>
            </a:r>
          </a:p>
          <a:p>
            <a:pPr lvl="1"/>
            <a:r>
              <a:rPr lang="en-US" sz="2150" dirty="0"/>
              <a:t>Limit the number of colors and shapes in a single graph to 7-10</a:t>
            </a:r>
          </a:p>
          <a:p>
            <a:pPr lvl="1"/>
            <a:endParaRPr lang="en-US" sz="2150" dirty="0"/>
          </a:p>
          <a:p>
            <a:r>
              <a:rPr lang="en-US" sz="2150" dirty="0"/>
              <a:t>Topic Review</a:t>
            </a:r>
          </a:p>
          <a:p>
            <a:pPr lvl="1"/>
            <a:r>
              <a:rPr lang="en-US" sz="2150" dirty="0"/>
              <a:t>Revisit the topic of Gestalt Principles</a:t>
            </a:r>
          </a:p>
          <a:p>
            <a:pPr lvl="1"/>
            <a:r>
              <a:rPr lang="en-US" sz="2150" dirty="0"/>
              <a:t>Pre-attentive attributes</a:t>
            </a:r>
          </a:p>
          <a:p>
            <a:pPr lvl="1"/>
            <a:r>
              <a:rPr lang="en-US" sz="2150" dirty="0"/>
              <a:t>Used to reduce cognitive load</a:t>
            </a:r>
          </a:p>
          <a:p>
            <a:pPr marL="18288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Screenshot 2016-05-19 13.01.43.png">
            <a:extLst>
              <a:ext uri="{FF2B5EF4-FFF2-40B4-BE49-F238E27FC236}">
                <a16:creationId xmlns:a16="http://schemas.microsoft.com/office/drawing/2014/main" id="{A728B67D-7F37-E103-B76C-AAC74DA77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6" y="1144620"/>
            <a:ext cx="5867040" cy="2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Gestalt Principles and Pre-attentive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21969"/>
            <a:ext cx="4693535" cy="3397632"/>
          </a:xfrm>
        </p:spPr>
        <p:txBody>
          <a:bodyPr/>
          <a:lstStyle/>
          <a:p>
            <a:r>
              <a:rPr lang="en-US" sz="2250" dirty="0"/>
              <a:t>There are six principles that are of interest to us in terms of designing effective visualizations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Proximity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Similarity (image below shows an example of similarity)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Enclosure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Continuity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Connection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B5894-8AD7-B3C4-046B-D58A35FC8852}"/>
              </a:ext>
            </a:extLst>
          </p:cNvPr>
          <p:cNvSpPr txBox="1">
            <a:spLocks/>
          </p:cNvSpPr>
          <p:nvPr/>
        </p:nvSpPr>
        <p:spPr>
          <a:xfrm>
            <a:off x="5871411" y="1021968"/>
            <a:ext cx="5275009" cy="4059318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>
            <a:lvl1pPr marL="205740" indent="-205740" algn="l" defTabSz="3857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780" indent="-342900" algn="l" defTabSz="385763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Font typeface="Wingdings" panose="05000000000000000000" pitchFamily="2" charset="2"/>
              <a:buChar char="§"/>
              <a:defRPr lang="en-US" sz="22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4313" algn="l" defTabSz="385763" rtl="0" eaLnBrk="1" latinLnBrk="0" hangingPunct="1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205740" algn="l" defTabSz="385763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169"/>
              </a:spcAft>
              <a:buFont typeface="Wingdings" panose="05000000000000000000" pitchFamily="2" charset="2"/>
              <a:buChar char="v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205740" algn="l" defTabSz="385763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169"/>
              </a:spcAft>
              <a:buFont typeface="Wingdings" panose="05000000000000000000" pitchFamily="2" charset="2"/>
              <a:buChar char="v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50" dirty="0"/>
              <a:t>Few (2012) suggests there are three main categories of pre-attentive attributes that are relevant to us</a:t>
            </a:r>
          </a:p>
          <a:p>
            <a:pPr lvl="1"/>
            <a:r>
              <a:rPr lang="en-US" sz="1800" b="1" dirty="0"/>
              <a:t>Form</a:t>
            </a:r>
            <a:r>
              <a:rPr lang="en-US" sz="1800" dirty="0"/>
              <a:t> - Length, Width, Orientation, Shape, Size and Enclosure </a:t>
            </a:r>
          </a:p>
          <a:p>
            <a:pPr lvl="1"/>
            <a:r>
              <a:rPr lang="en-US" sz="1800" b="1" dirty="0"/>
              <a:t>Color</a:t>
            </a:r>
          </a:p>
          <a:p>
            <a:pPr lvl="1"/>
            <a:r>
              <a:rPr lang="en-US" sz="1800" b="1" dirty="0"/>
              <a:t>Spatial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BB338-BF03-182F-ECBB-7EE8D86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0" y="4543790"/>
            <a:ext cx="4289093" cy="1548202"/>
          </a:xfrm>
          <a:prstGeom prst="rect">
            <a:avLst/>
          </a:prstGeom>
        </p:spPr>
      </p:pic>
      <p:pic>
        <p:nvPicPr>
          <p:cNvPr id="6" name="Picture 5" descr="Screenshot 2016-05-18 13.59.27.png">
            <a:extLst>
              <a:ext uri="{FF2B5EF4-FFF2-40B4-BE49-F238E27FC236}">
                <a16:creationId xmlns:a16="http://schemas.microsoft.com/office/drawing/2014/main" id="{96170FDC-423B-CB1E-102C-41EC8633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76" y="4122122"/>
            <a:ext cx="2735644" cy="1918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E9CF1C-BB1E-5C7B-CD68-6E69185F2AC9}"/>
              </a:ext>
            </a:extLst>
          </p:cNvPr>
          <p:cNvSpPr txBox="1"/>
          <p:nvPr/>
        </p:nvSpPr>
        <p:spPr>
          <a:xfrm>
            <a:off x="3495800" y="6303299"/>
            <a:ext cx="4894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This example applies both Gestalt and Pre-attentive</a:t>
            </a:r>
          </a:p>
        </p:txBody>
      </p:sp>
    </p:spTree>
    <p:extLst>
      <p:ext uri="{BB962C8B-B14F-4D97-AF65-F5344CB8AC3E}">
        <p14:creationId xmlns:p14="http://schemas.microsoft.com/office/powerpoint/2010/main" val="142831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Designing holistic dashboards, reports: General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63" y="854422"/>
            <a:ext cx="5248176" cy="5652654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Most important graph </a:t>
            </a:r>
            <a:r>
              <a:rPr lang="en-US" sz="2000" dirty="0"/>
              <a:t>at the </a:t>
            </a:r>
            <a:r>
              <a:rPr lang="en-US" sz="2000" dirty="0">
                <a:solidFill>
                  <a:srgbClr val="0070C0"/>
                </a:solidFill>
              </a:rPr>
              <a:t>top or top left</a:t>
            </a:r>
          </a:p>
          <a:p>
            <a:r>
              <a:rPr lang="en-US" sz="2000" dirty="0"/>
              <a:t>If users are expected to move from one graph to another, then </a:t>
            </a:r>
            <a:r>
              <a:rPr lang="en-US" sz="2000" dirty="0">
                <a:solidFill>
                  <a:srgbClr val="0070C0"/>
                </a:solidFill>
              </a:rPr>
              <a:t>go </a:t>
            </a:r>
            <a:r>
              <a:rPr lang="en-US" sz="2000" dirty="0" err="1">
                <a:solidFill>
                  <a:srgbClr val="0070C0"/>
                </a:solidFill>
              </a:rPr>
              <a:t>top</a:t>
            </a:r>
            <a:r>
              <a:rPr lang="en-US" sz="2000" dirty="0" err="1">
                <a:solidFill>
                  <a:srgbClr val="0070C0"/>
                </a:solidFill>
                <a:sym typeface="Wingdings"/>
              </a:rPr>
              <a:t>bottom</a:t>
            </a:r>
            <a:r>
              <a:rPr lang="en-US" sz="2000" dirty="0">
                <a:solidFill>
                  <a:srgbClr val="0070C0"/>
                </a:solidFill>
                <a:sym typeface="Wingdings"/>
              </a:rPr>
              <a:t> and </a:t>
            </a:r>
            <a:r>
              <a:rPr lang="en-US" sz="2000" dirty="0" err="1">
                <a:solidFill>
                  <a:srgbClr val="0070C0"/>
                </a:solidFill>
                <a:sym typeface="Wingdings"/>
              </a:rPr>
              <a:t>leftright</a:t>
            </a:r>
            <a:r>
              <a:rPr lang="en-US" sz="2000" dirty="0">
                <a:sym typeface="Wingdings"/>
              </a:rPr>
              <a:t> with the final view at the bottom right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/>
              </a:rPr>
              <a:t>Limit</a:t>
            </a:r>
            <a:r>
              <a:rPr lang="en-US" sz="2000" dirty="0">
                <a:sym typeface="Wingdings"/>
              </a:rPr>
              <a:t> the number of graphs to </a:t>
            </a:r>
            <a:r>
              <a:rPr lang="en-US" sz="2000" dirty="0">
                <a:solidFill>
                  <a:srgbClr val="0070C0"/>
                </a:solidFill>
                <a:sym typeface="Wingdings"/>
              </a:rPr>
              <a:t>three or four</a:t>
            </a:r>
          </a:p>
          <a:p>
            <a:r>
              <a:rPr lang="en-US" sz="2000" dirty="0">
                <a:sym typeface="Wingdings"/>
              </a:rPr>
              <a:t>Avoid using multiple color schemes</a:t>
            </a:r>
          </a:p>
          <a:p>
            <a:r>
              <a:rPr lang="en-US" sz="2000" dirty="0">
                <a:sym typeface="Wingdings"/>
              </a:rPr>
              <a:t>Group filters together</a:t>
            </a:r>
          </a:p>
          <a:p>
            <a:r>
              <a:rPr lang="en-US" sz="2000" b="1" dirty="0">
                <a:sym typeface="Wingdings"/>
              </a:rPr>
              <a:t>Put the </a:t>
            </a:r>
            <a:r>
              <a:rPr lang="en-US" sz="2000" b="1" dirty="0">
                <a:solidFill>
                  <a:srgbClr val="0070C0"/>
                </a:solidFill>
                <a:sym typeface="Wingdings"/>
              </a:rPr>
              <a:t>legend</a:t>
            </a:r>
            <a:r>
              <a:rPr lang="en-US" sz="2000" dirty="0">
                <a:solidFill>
                  <a:srgbClr val="0070C0"/>
                </a:solidFill>
                <a:sym typeface="Wingdings"/>
              </a:rPr>
              <a:t>(s) with the filter(s)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2016-05-27 11.40.54.png">
            <a:extLst>
              <a:ext uri="{FF2B5EF4-FFF2-40B4-BE49-F238E27FC236}">
                <a16:creationId xmlns:a16="http://schemas.microsoft.com/office/drawing/2014/main" id="{B19C1026-D650-7CF3-B791-947283BBD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39" y="1093869"/>
            <a:ext cx="6159761" cy="4464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AF13DF-9804-4F68-2E0C-66BAF949F9F6}"/>
              </a:ext>
            </a:extLst>
          </p:cNvPr>
          <p:cNvSpPr/>
          <p:nvPr/>
        </p:nvSpPr>
        <p:spPr>
          <a:xfrm>
            <a:off x="10197296" y="1423686"/>
            <a:ext cx="1689904" cy="22570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Perfecting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Colors</a:t>
            </a:r>
          </a:p>
          <a:p>
            <a:pPr lvl="1"/>
            <a:r>
              <a:rPr lang="en-US" dirty="0"/>
              <a:t>Work together without clashing</a:t>
            </a:r>
          </a:p>
          <a:p>
            <a:pPr lvl="1"/>
            <a:r>
              <a:rPr lang="en-US" dirty="0"/>
              <a:t>Less than 7-10</a:t>
            </a:r>
          </a:p>
          <a:p>
            <a:r>
              <a:rPr lang="en-US" dirty="0"/>
              <a:t>Fonts</a:t>
            </a:r>
          </a:p>
          <a:p>
            <a:pPr lvl="1"/>
            <a:r>
              <a:rPr lang="en-US" dirty="0"/>
              <a:t>Consistent use throughout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 more than 3 different </a:t>
            </a:r>
            <a:r>
              <a:rPr lang="en-US" dirty="0"/>
              <a:t>ones on a dashboard</a:t>
            </a:r>
          </a:p>
          <a:p>
            <a:r>
              <a:rPr lang="en-US" dirty="0"/>
              <a:t>Labels</a:t>
            </a:r>
          </a:p>
          <a:p>
            <a:pPr lvl="1"/>
            <a:r>
              <a:rPr lang="en-US" dirty="0"/>
              <a:t>Clear, concise</a:t>
            </a:r>
          </a:p>
          <a:p>
            <a:pPr lvl="1"/>
            <a:r>
              <a:rPr lang="en-US" dirty="0"/>
              <a:t>Placement</a:t>
            </a:r>
          </a:p>
          <a:p>
            <a:pPr lvl="1"/>
            <a:r>
              <a:rPr lang="en-US" dirty="0"/>
              <a:t>Levelling</a:t>
            </a:r>
          </a:p>
          <a:p>
            <a:r>
              <a:rPr lang="en-US" dirty="0"/>
              <a:t>Tooltips</a:t>
            </a:r>
          </a:p>
          <a:p>
            <a:pPr lvl="1"/>
            <a:r>
              <a:rPr lang="en-US" dirty="0"/>
              <a:t>Useful?</a:t>
            </a:r>
          </a:p>
        </p:txBody>
      </p:sp>
    </p:spTree>
    <p:extLst>
      <p:ext uri="{BB962C8B-B14F-4D97-AF65-F5344CB8AC3E}">
        <p14:creationId xmlns:p14="http://schemas.microsoft.com/office/powerpoint/2010/main" val="3125961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How do I know my visualization is any good?</a:t>
            </a:r>
          </a:p>
          <a:p>
            <a:pPr>
              <a:spcAft>
                <a:spcPts val="1200"/>
              </a:spcAft>
            </a:pPr>
            <a:r>
              <a:rPr lang="en-US" dirty="0"/>
              <a:t>You need to ask yourself a number of questions</a:t>
            </a:r>
          </a:p>
          <a:p>
            <a:pPr lvl="1"/>
            <a:r>
              <a:rPr lang="en-US" dirty="0"/>
              <a:t>What questions are you trying to answer?</a:t>
            </a:r>
          </a:p>
          <a:p>
            <a:pPr lvl="1"/>
            <a:r>
              <a:rPr lang="en-US" dirty="0"/>
              <a:t>Do you have the right chart type for your analysis?</a:t>
            </a:r>
          </a:p>
          <a:p>
            <a:pPr lvl="1"/>
            <a:r>
              <a:rPr lang="en-US" dirty="0"/>
              <a:t>Are your graphs effective?</a:t>
            </a:r>
          </a:p>
          <a:p>
            <a:pPr lvl="1"/>
            <a:r>
              <a:rPr lang="en-US" dirty="0"/>
              <a:t>Is your dashboard holistic?</a:t>
            </a:r>
          </a:p>
          <a:p>
            <a:pPr lvl="1"/>
            <a:r>
              <a:rPr lang="en-US" dirty="0"/>
              <a:t>Are there other things you could do to polish your work up?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58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your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7775"/>
            <a:ext cx="5016815" cy="565265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900" dirty="0"/>
              <a:t>Purpose is to </a:t>
            </a:r>
            <a:r>
              <a:rPr lang="en-US" sz="1900" dirty="0">
                <a:solidFill>
                  <a:srgbClr val="0070C0"/>
                </a:solidFill>
              </a:rPr>
              <a:t>tell a story using visuals </a:t>
            </a:r>
            <a:r>
              <a:rPr lang="en-US" sz="1900" dirty="0"/>
              <a:t>rather than words? For example</a:t>
            </a:r>
          </a:p>
          <a:p>
            <a:pPr marL="274320" indent="-274320"/>
            <a:r>
              <a:rPr lang="en-US" sz="1800" dirty="0"/>
              <a:t>What story is the visualization attempting to tell?</a:t>
            </a:r>
          </a:p>
          <a:p>
            <a:pPr marL="274320" indent="-274320"/>
            <a:r>
              <a:rPr lang="en-US" sz="1800" dirty="0"/>
              <a:t>Is it </a:t>
            </a:r>
            <a:r>
              <a:rPr lang="en-US" sz="1800" dirty="0">
                <a:solidFill>
                  <a:srgbClr val="0070C0"/>
                </a:solidFill>
              </a:rPr>
              <a:t>analysis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communication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monitoring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0070C0"/>
                </a:solidFill>
              </a:rPr>
              <a:t>planning</a:t>
            </a:r>
            <a:r>
              <a:rPr lang="en-US" sz="1800" dirty="0"/>
              <a:t> (or something else)?</a:t>
            </a:r>
          </a:p>
          <a:p>
            <a:pPr marL="274320" indent="-274320"/>
            <a:r>
              <a:rPr lang="en-US" sz="1800" dirty="0"/>
              <a:t>Is the analysis </a:t>
            </a:r>
            <a:r>
              <a:rPr lang="en-US" sz="1800" dirty="0">
                <a:solidFill>
                  <a:srgbClr val="0070C0"/>
                </a:solidFill>
              </a:rPr>
              <a:t>descriptive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predictive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prescriptive</a:t>
            </a:r>
            <a:r>
              <a:rPr lang="en-US" sz="1800" dirty="0"/>
              <a:t>?</a:t>
            </a:r>
          </a:p>
          <a:p>
            <a:pPr marL="274320" indent="-274320"/>
            <a:r>
              <a:rPr lang="en-US" sz="1800" dirty="0"/>
              <a:t>What type of tools is it using, e.g., text, bar chart, line chart </a:t>
            </a:r>
            <a:r>
              <a:rPr lang="en-US" sz="1800" dirty="0" err="1"/>
              <a:t>etc</a:t>
            </a:r>
            <a:r>
              <a:rPr lang="en-US" sz="1800" dirty="0"/>
              <a:t>?</a:t>
            </a:r>
          </a:p>
          <a:p>
            <a:pPr marL="274320" indent="-274320"/>
            <a:r>
              <a:rPr lang="en-US" sz="1800" dirty="0">
                <a:solidFill>
                  <a:srgbClr val="0070C0"/>
                </a:solidFill>
              </a:rPr>
              <a:t>How much effort </a:t>
            </a:r>
            <a:r>
              <a:rPr lang="en-US" sz="1800" dirty="0"/>
              <a:t>do you need to put in </a:t>
            </a:r>
            <a:r>
              <a:rPr lang="en-US" sz="1800" dirty="0">
                <a:solidFill>
                  <a:srgbClr val="0070C0"/>
                </a:solidFill>
              </a:rPr>
              <a:t>to understand the story</a:t>
            </a:r>
            <a:r>
              <a:rPr lang="en-US" sz="1800" dirty="0"/>
              <a:t>? </a:t>
            </a:r>
          </a:p>
          <a:p>
            <a:pPr marL="274320" indent="-274320"/>
            <a:r>
              <a:rPr lang="en-US" sz="1800" dirty="0">
                <a:solidFill>
                  <a:srgbClr val="0070C0"/>
                </a:solidFill>
              </a:rPr>
              <a:t>What other ways </a:t>
            </a:r>
            <a:r>
              <a:rPr lang="en-US" sz="1800" dirty="0"/>
              <a:t>do you think this story could be told?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56024-12F4-7622-CD06-85F6F81C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04" y="1138412"/>
            <a:ext cx="5579291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0FC22-3EB1-D25F-C4F2-370D9577F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04" y="1138412"/>
            <a:ext cx="5626181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C70F9-1B7C-CF32-450D-EAEFFB8A4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55"/>
          <a:stretch/>
        </p:blipFill>
        <p:spPr>
          <a:xfrm>
            <a:off x="5368504" y="1138412"/>
            <a:ext cx="582825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Tutorial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35128"/>
            <a:ext cx="4419600" cy="56526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What is a Star Schema?</a:t>
            </a:r>
          </a:p>
          <a:p>
            <a:pPr marL="365760" lvl="1"/>
            <a:r>
              <a:rPr lang="en-US" sz="1900" dirty="0"/>
              <a:t>A dimensional modelling technique where tables are designed as either dimension or fact.</a:t>
            </a:r>
          </a:p>
          <a:p>
            <a:pPr marL="0" lvl="1" indent="0">
              <a:buNone/>
            </a:pPr>
            <a:r>
              <a:rPr lang="en-US" sz="1900" dirty="0"/>
              <a:t>In a star schema</a:t>
            </a:r>
          </a:p>
          <a:p>
            <a:pPr marL="365760" lvl="1"/>
            <a:r>
              <a:rPr lang="en-US" sz="1900" dirty="0"/>
              <a:t>Dimensions describes business entities.</a:t>
            </a:r>
          </a:p>
          <a:p>
            <a:pPr marL="365760" lvl="1"/>
            <a:r>
              <a:rPr lang="en-US" sz="1900" dirty="0"/>
              <a:t>Fact tables store observations (as values).</a:t>
            </a:r>
          </a:p>
          <a:p>
            <a:pPr marL="0" lvl="1" indent="0">
              <a:buNone/>
            </a:pPr>
            <a:r>
              <a:rPr lang="en-US" sz="1900" dirty="0"/>
              <a:t>We will create this star schema on the right in Lab 05</a:t>
            </a:r>
          </a:p>
          <a:p>
            <a:pPr marL="365760" lvl="1"/>
            <a:r>
              <a:rPr lang="en-US" sz="1900" dirty="0"/>
              <a:t>In the dimensions tables marked D, which ones are the surrogate key?</a:t>
            </a:r>
          </a:p>
          <a:p>
            <a:pPr marL="365760" lvl="1"/>
            <a:endParaRPr lang="en-US" dirty="0"/>
          </a:p>
          <a:p>
            <a:pPr lvl="1"/>
            <a:endParaRPr lang="en-AU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2C95D-E274-C94C-4F73-F7595DB7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58" y="1114611"/>
            <a:ext cx="7391401" cy="50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your visualization: Additional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7775"/>
            <a:ext cx="5016815" cy="565265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900" dirty="0">
                <a:solidFill>
                  <a:srgbClr val="0070C0"/>
                </a:solidFill>
              </a:rPr>
              <a:t>Instead of explaining one visual at a time</a:t>
            </a:r>
            <a:r>
              <a:rPr lang="en-US" sz="1900" dirty="0"/>
              <a:t>, try the following </a:t>
            </a:r>
          </a:p>
          <a:p>
            <a:r>
              <a:rPr lang="en-US" sz="1600" dirty="0"/>
              <a:t>First, </a:t>
            </a:r>
            <a:r>
              <a:rPr lang="en-US" sz="1600" dirty="0">
                <a:solidFill>
                  <a:srgbClr val="0070C0"/>
                </a:solidFill>
              </a:rPr>
              <a:t>identify patterns or trends </a:t>
            </a:r>
            <a:r>
              <a:rPr lang="en-US" sz="1600" dirty="0"/>
              <a:t>in your data – e.g., trend over time</a:t>
            </a:r>
          </a:p>
          <a:p>
            <a:r>
              <a:rPr lang="en-US" sz="1600" b="1" dirty="0"/>
              <a:t>Draw comparisons </a:t>
            </a:r>
            <a:r>
              <a:rPr lang="en-US" sz="1600" dirty="0"/>
              <a:t>– e.g., compare categories, countries e.g., Singapore vs UAE vs Australia</a:t>
            </a:r>
          </a:p>
          <a:p>
            <a:r>
              <a:rPr lang="en-US" sz="1600" b="1" dirty="0"/>
              <a:t>Are there any correlations </a:t>
            </a:r>
            <a:r>
              <a:rPr lang="en-US" sz="1600" dirty="0"/>
              <a:t>between variables? Look for interesting relationships</a:t>
            </a:r>
          </a:p>
          <a:p>
            <a:r>
              <a:rPr lang="en-US" sz="1600" b="1" dirty="0"/>
              <a:t>Anything out of the ordinary</a:t>
            </a:r>
            <a:r>
              <a:rPr lang="en-US" sz="1600" dirty="0"/>
              <a:t>? Look for outliers – e.g., Haiti appears to be an outlier, life expectancy suddenly drops in 2010 – why?</a:t>
            </a:r>
          </a:p>
          <a:p>
            <a:pPr marL="182880" lvl="1" indent="0">
              <a:buNone/>
            </a:pPr>
            <a:endParaRPr lang="en-US" sz="1600" dirty="0"/>
          </a:p>
          <a:p>
            <a:pPr marL="182880" lvl="1" indent="0">
              <a:buNone/>
            </a:pPr>
            <a:endParaRPr lang="en-US" sz="1600" dirty="0"/>
          </a:p>
          <a:p>
            <a:pPr marL="182880" lvl="1" indent="0">
              <a:buNone/>
            </a:pPr>
            <a:r>
              <a:rPr lang="en-US" sz="1600" dirty="0"/>
              <a:t>For the above explain the meaning of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70657-BE50-BFA3-0C79-59A38718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41" y="1275800"/>
            <a:ext cx="6327349" cy="36813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2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Tutorial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897776"/>
            <a:ext cx="4151702" cy="5579225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What is a Dimension Table?</a:t>
            </a:r>
          </a:p>
          <a:p>
            <a:pPr marL="274320" lvl="1" indent="-274320"/>
            <a:r>
              <a:rPr lang="en-AU" sz="1600" dirty="0"/>
              <a:t>Describes business entities </a:t>
            </a:r>
            <a:r>
              <a:rPr lang="en-AU" sz="1600" dirty="0" err="1"/>
              <a:t>eg</a:t>
            </a:r>
            <a:r>
              <a:rPr lang="en-AU" sz="1600" dirty="0"/>
              <a:t> Product.</a:t>
            </a:r>
          </a:p>
          <a:p>
            <a:pPr marL="274320" lvl="1" indent="-274320"/>
            <a:r>
              <a:rPr lang="en-AU" sz="1600" dirty="0"/>
              <a:t>This is a dimension table in Power BI</a:t>
            </a:r>
          </a:p>
          <a:p>
            <a:pPr marL="274320" lvl="1" indent="-274320"/>
            <a:r>
              <a:rPr lang="en-US" sz="1600" b="1" dirty="0"/>
              <a:t>When filtering data</a:t>
            </a:r>
            <a:r>
              <a:rPr lang="en-US" sz="1600" dirty="0"/>
              <a:t>, we use data from the dimension tables</a:t>
            </a:r>
          </a:p>
          <a:p>
            <a:pPr marL="274320" lvl="1" indent="-274320"/>
            <a:r>
              <a:rPr lang="en-US" sz="1600" dirty="0"/>
              <a:t>For example, </a:t>
            </a:r>
            <a:r>
              <a:rPr lang="en-US" sz="1600" b="1" dirty="0"/>
              <a:t>here the sales data </a:t>
            </a:r>
            <a:r>
              <a:rPr lang="en-US" sz="1600" dirty="0"/>
              <a:t>(from sales fact table) is </a:t>
            </a:r>
            <a:r>
              <a:rPr lang="en-US" sz="1600" b="1" dirty="0"/>
              <a:t>filtered by category </a:t>
            </a:r>
            <a:r>
              <a:rPr lang="en-US" sz="1600" dirty="0"/>
              <a:t>(from the Product dimension)</a:t>
            </a:r>
          </a:p>
          <a:p>
            <a:pPr marL="274320" lvl="1" indent="-274320"/>
            <a:r>
              <a:rPr lang="en-US" sz="1600" dirty="0"/>
              <a:t>Dimension tables are typically smaller, thus the number of items that we can filter and group on are limited. </a:t>
            </a:r>
          </a:p>
          <a:p>
            <a:pPr marL="274320" lvl="1" indent="-274320"/>
            <a:r>
              <a:rPr lang="en-US" sz="1600" dirty="0"/>
              <a:t>For instance, a product contains only so many categories.</a:t>
            </a:r>
          </a:p>
          <a:p>
            <a:pPr lvl="1"/>
            <a:endParaRPr lang="en-US" dirty="0"/>
          </a:p>
          <a:p>
            <a:pPr lvl="1"/>
            <a:endParaRPr lang="en-AU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C88D6-CCAD-20E3-F592-E3425B39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47" y="3124200"/>
            <a:ext cx="3641709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44EAB-F779-DC1C-99FF-A5F2994D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526766"/>
            <a:ext cx="2580952" cy="60952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B9BAE-8997-26E9-87DD-491E03F2B89F}"/>
              </a:ext>
            </a:extLst>
          </p:cNvPr>
          <p:cNvCxnSpPr>
            <a:cxnSpLocks/>
          </p:cNvCxnSpPr>
          <p:nvPr/>
        </p:nvCxnSpPr>
        <p:spPr>
          <a:xfrm flipV="1">
            <a:off x="3886200" y="1524000"/>
            <a:ext cx="49530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1F74-D781-DCF9-25BA-B8F2DF814893}"/>
              </a:ext>
            </a:extLst>
          </p:cNvPr>
          <p:cNvSpPr/>
          <p:nvPr/>
        </p:nvSpPr>
        <p:spPr>
          <a:xfrm>
            <a:off x="4953000" y="3276600"/>
            <a:ext cx="1447800" cy="1295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0958B0-9399-62DF-82AD-069F059AF652}"/>
              </a:ext>
            </a:extLst>
          </p:cNvPr>
          <p:cNvCxnSpPr>
            <a:cxnSpLocks/>
          </p:cNvCxnSpPr>
          <p:nvPr/>
        </p:nvCxnSpPr>
        <p:spPr>
          <a:xfrm>
            <a:off x="4038600" y="3581400"/>
            <a:ext cx="914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Tutorial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7776"/>
            <a:ext cx="3845075" cy="5579225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Dimension Table cont’d</a:t>
            </a:r>
          </a:p>
          <a:p>
            <a:pPr marL="365760" lvl="1"/>
            <a:r>
              <a:rPr lang="en-US" sz="1700" dirty="0"/>
              <a:t>filtering from the dimensions tables – here is another query example</a:t>
            </a:r>
          </a:p>
          <a:p>
            <a:pPr marL="365760" lvl="1"/>
            <a:r>
              <a:rPr lang="en-US" sz="1700" dirty="0"/>
              <a:t>Sales (from Sales Fact Table)</a:t>
            </a:r>
          </a:p>
          <a:p>
            <a:pPr marL="365760" lvl="1"/>
            <a:r>
              <a:rPr lang="en-US" sz="1700" dirty="0"/>
              <a:t>filtered by Category (from the Product dimension table) </a:t>
            </a:r>
          </a:p>
          <a:p>
            <a:pPr marL="365760" lvl="1"/>
            <a:r>
              <a:rPr lang="en-US" sz="1700" dirty="0"/>
              <a:t>and by Group (from the Region dimension table)</a:t>
            </a:r>
          </a:p>
          <a:p>
            <a:pPr lvl="1"/>
            <a:endParaRPr lang="en-AU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E836E-B3A8-5317-8DE2-FCE0A12CB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9" b="4239"/>
          <a:stretch/>
        </p:blipFill>
        <p:spPr>
          <a:xfrm>
            <a:off x="9144000" y="227914"/>
            <a:ext cx="2755232" cy="639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085E9-7B55-092D-82A9-9879EA5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555" y="2286000"/>
            <a:ext cx="4410845" cy="38486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8D727-4DA4-2BA8-7556-83EDF362A534}"/>
              </a:ext>
            </a:extLst>
          </p:cNvPr>
          <p:cNvCxnSpPr>
            <a:cxnSpLocks/>
          </p:cNvCxnSpPr>
          <p:nvPr/>
        </p:nvCxnSpPr>
        <p:spPr>
          <a:xfrm flipH="1">
            <a:off x="5257800" y="1066800"/>
            <a:ext cx="3962400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B2A874-D570-3D60-8627-3246F2C2079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38400"/>
            <a:ext cx="30480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Tutorial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97775"/>
            <a:ext cx="5410201" cy="565265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What is a Fact Table?</a:t>
            </a:r>
          </a:p>
          <a:p>
            <a:pPr marL="457200" lvl="1"/>
            <a:r>
              <a:rPr lang="en-AU" sz="1900" dirty="0"/>
              <a:t>Store observations </a:t>
            </a:r>
            <a:r>
              <a:rPr lang="en-AU" sz="1900" dirty="0" err="1"/>
              <a:t>eg</a:t>
            </a:r>
            <a:r>
              <a:rPr lang="en-AU" sz="1900" dirty="0"/>
              <a:t> </a:t>
            </a:r>
            <a:r>
              <a:rPr lang="en-AU" sz="1900" dirty="0" err="1"/>
              <a:t>total_sales</a:t>
            </a:r>
            <a:r>
              <a:rPr lang="en-AU" sz="1900" dirty="0"/>
              <a:t>, temperature, stock balances, or events such as individual transactions </a:t>
            </a:r>
          </a:p>
          <a:p>
            <a:pPr marL="457200" lvl="1"/>
            <a:r>
              <a:rPr lang="en-US" sz="1900" dirty="0"/>
              <a:t>Fact tables are usually much larger than dimension tables </a:t>
            </a:r>
            <a:endParaRPr lang="en-AU" sz="1900" dirty="0"/>
          </a:p>
          <a:p>
            <a:pPr marL="457200" lvl="1"/>
            <a:r>
              <a:rPr lang="en-US" altLang="en-US" sz="1900" dirty="0"/>
              <a:t>Contains </a:t>
            </a:r>
            <a:r>
              <a:rPr lang="en-US" altLang="en-US" sz="1900" b="1" dirty="0"/>
              <a:t>dimension key columns </a:t>
            </a:r>
            <a:r>
              <a:rPr lang="en-US" altLang="en-US" sz="1900" dirty="0"/>
              <a:t>that relate to dimension tables, </a:t>
            </a:r>
          </a:p>
          <a:p>
            <a:pPr marL="457200" lvl="1"/>
            <a:r>
              <a:rPr lang="en-US" altLang="en-US" sz="1900" b="1" dirty="0"/>
              <a:t>numeric</a:t>
            </a:r>
            <a:r>
              <a:rPr lang="en-US" altLang="en-US" sz="1900" dirty="0"/>
              <a:t> measure columns </a:t>
            </a:r>
          </a:p>
          <a:p>
            <a:pPr marL="457200" lvl="1"/>
            <a:r>
              <a:rPr lang="en-US" altLang="en-US" sz="1900" dirty="0"/>
              <a:t> </a:t>
            </a:r>
            <a:r>
              <a:rPr lang="en-US" altLang="en-US" sz="1900" b="1" dirty="0"/>
              <a:t>dimension key values </a:t>
            </a:r>
            <a:r>
              <a:rPr lang="en-US" altLang="en-US" sz="1900" dirty="0"/>
              <a:t>determine the </a:t>
            </a:r>
            <a:r>
              <a:rPr lang="en-US" altLang="en-US" sz="1900" b="1" dirty="0"/>
              <a:t>granularity</a:t>
            </a:r>
            <a:r>
              <a:rPr lang="en-US" altLang="en-US" sz="1900" dirty="0"/>
              <a:t> of a fact table – </a:t>
            </a:r>
            <a:r>
              <a:rPr lang="en-US" altLang="en-US" sz="1900" dirty="0" err="1"/>
              <a:t>eg</a:t>
            </a:r>
            <a:r>
              <a:rPr lang="en-US" altLang="en-US" sz="1900" dirty="0"/>
              <a:t> Transaction ID</a:t>
            </a:r>
          </a:p>
          <a:p>
            <a:pPr lvl="1"/>
            <a:endParaRPr lang="en-AU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6B8AC1-A17C-3888-858B-F93BFDB59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6" b="3629"/>
          <a:stretch/>
        </p:blipFill>
        <p:spPr>
          <a:xfrm>
            <a:off x="8077200" y="1524000"/>
            <a:ext cx="34159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Review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5257800" cy="5652654"/>
          </a:xfrm>
        </p:spPr>
        <p:txBody>
          <a:bodyPr/>
          <a:lstStyle/>
          <a:p>
            <a:pPr marL="0" indent="0">
              <a:buNone/>
            </a:pPr>
            <a:r>
              <a:rPr lang="en-US" sz="2150" dirty="0"/>
              <a:t>What is a Relationship</a:t>
            </a:r>
          </a:p>
          <a:p>
            <a:pPr marL="365760" lvl="1"/>
            <a:r>
              <a:rPr lang="en-US" sz="2000" dirty="0"/>
              <a:t>Relationships propagate filters to other tables. The filter propagates towards the arrow…</a:t>
            </a:r>
          </a:p>
          <a:p>
            <a:pPr marL="365760" lvl="1"/>
            <a:r>
              <a:rPr lang="en-US" sz="2000" dirty="0"/>
              <a:t>Dimension to Fact table relationship is usually a </a:t>
            </a:r>
            <a:r>
              <a:rPr lang="en-US" sz="2000" b="1" dirty="0"/>
              <a:t>one-to-many</a:t>
            </a:r>
            <a:r>
              <a:rPr lang="en-US" sz="2000" dirty="0"/>
              <a:t> – eg, a product category can have many sales…</a:t>
            </a:r>
          </a:p>
          <a:p>
            <a:pPr marL="365760" lvl="1"/>
            <a:r>
              <a:rPr lang="en-US" sz="2000" dirty="0"/>
              <a:t>Creating relationships helps avoid denormalized tables, discussed in the next slide…</a:t>
            </a:r>
          </a:p>
          <a:p>
            <a:pPr lvl="1"/>
            <a:endParaRPr lang="en-AU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65E36-DDD7-17DE-93B4-0E922260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645667"/>
            <a:ext cx="3228571" cy="19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A2D7E-A8BE-4F7A-8329-4DE9487F5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534" y="990600"/>
            <a:ext cx="5666667" cy="29523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65E06-7A39-FACE-8330-93D9999297DF}"/>
              </a:ext>
            </a:extLst>
          </p:cNvPr>
          <p:cNvCxnSpPr>
            <a:cxnSpLocks/>
          </p:cNvCxnSpPr>
          <p:nvPr/>
        </p:nvCxnSpPr>
        <p:spPr>
          <a:xfrm flipV="1">
            <a:off x="5005294" y="2726765"/>
            <a:ext cx="3324412" cy="286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2BD6E97-5967-D103-75D0-5492FD0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 Modeling: Review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2648-5F5A-5D24-D6FE-914405D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5165559" cy="5652654"/>
          </a:xfrm>
        </p:spPr>
        <p:txBody>
          <a:bodyPr/>
          <a:lstStyle/>
          <a:p>
            <a:pPr marL="0" indent="0">
              <a:buNone/>
            </a:pPr>
            <a:r>
              <a:rPr lang="en-US" sz="2150" dirty="0"/>
              <a:t>What happens when there are no relationships between tables?</a:t>
            </a:r>
          </a:p>
          <a:p>
            <a:pPr lvl="1"/>
            <a:r>
              <a:rPr lang="en-US" sz="2100" dirty="0"/>
              <a:t>Can you apply filters?</a:t>
            </a:r>
          </a:p>
          <a:p>
            <a:pPr lvl="1"/>
            <a:r>
              <a:rPr lang="en-US" sz="2100" dirty="0"/>
              <a:t>The filter propagates towards the arrow – no relationship no filtering…</a:t>
            </a:r>
          </a:p>
          <a:p>
            <a:pPr lvl="1"/>
            <a:r>
              <a:rPr lang="en-US" sz="2100" b="1" dirty="0"/>
              <a:t>Question: </a:t>
            </a:r>
            <a:r>
              <a:rPr lang="en-US" sz="2100" dirty="0"/>
              <a:t>What is the possible issue with the Sales values in the table shown on the right?</a:t>
            </a:r>
          </a:p>
          <a:p>
            <a:pPr lvl="1"/>
            <a:r>
              <a:rPr lang="en-US" sz="2100" dirty="0"/>
              <a:t>We will create relationships and observe filter behaviors in Power BI Lab 05 today</a:t>
            </a:r>
          </a:p>
          <a:p>
            <a:pPr lvl="1"/>
            <a:endParaRPr lang="en-AU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9F375-09C2-0EA5-076A-BF7ED0A6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4343400"/>
            <a:ext cx="4019048" cy="20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F01E7-4BEC-360B-AAF4-EDE62676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46" y="1212193"/>
            <a:ext cx="5165558" cy="28167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79DAD-7E72-BC70-722F-F24FC7EB7571}"/>
              </a:ext>
            </a:extLst>
          </p:cNvPr>
          <p:cNvCxnSpPr/>
          <p:nvPr/>
        </p:nvCxnSpPr>
        <p:spPr>
          <a:xfrm>
            <a:off x="4019048" y="4191000"/>
            <a:ext cx="4286752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453B2D-4B20-AF19-BFEE-555870415CF5}"/>
              </a:ext>
            </a:extLst>
          </p:cNvPr>
          <p:cNvCxnSpPr/>
          <p:nvPr/>
        </p:nvCxnSpPr>
        <p:spPr>
          <a:xfrm>
            <a:off x="3581400" y="1981363"/>
            <a:ext cx="26431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pic 00 THEME">
  <a:themeElements>
    <a:clrScheme name="Murdoch University">
      <a:dk1>
        <a:srgbClr val="0B1213"/>
      </a:dk1>
      <a:lt1>
        <a:srgbClr val="FFFFFF"/>
      </a:lt1>
      <a:dk2>
        <a:srgbClr val="E12744"/>
      </a:dk2>
      <a:lt2>
        <a:srgbClr val="E12744"/>
      </a:lt2>
      <a:accent1>
        <a:srgbClr val="F7A8AE"/>
      </a:accent1>
      <a:accent2>
        <a:srgbClr val="F3744A"/>
      </a:accent2>
      <a:accent3>
        <a:srgbClr val="AC1D43"/>
      </a:accent3>
      <a:accent4>
        <a:srgbClr val="EC008B"/>
      </a:accent4>
      <a:accent5>
        <a:srgbClr val="4ABD98"/>
      </a:accent5>
      <a:accent6>
        <a:srgbClr val="006472"/>
      </a:accent6>
      <a:hlink>
        <a:srgbClr val="006472"/>
      </a:hlink>
      <a:folHlink>
        <a:srgbClr val="AC1D43"/>
      </a:folHlink>
    </a:clrScheme>
    <a:fontScheme name="Murdoch Univers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6E19352-6DA4-4F32-8BEA-8A13F7AB22F6}" vid="{FAC97311-8662-4371-881F-1CAFDCC33B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 00 THEME</Template>
  <TotalTime>0</TotalTime>
  <Words>2465</Words>
  <Application>Microsoft Office PowerPoint</Application>
  <PresentationFormat>Widescreen</PresentationFormat>
  <Paragraphs>318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Topic 00 THEME</vt:lpstr>
      <vt:lpstr>Dimensional Modeling REVIEW</vt:lpstr>
      <vt:lpstr>What is Dimensional Modeling: TOPIC 4 Tutorial 4 Review</vt:lpstr>
      <vt:lpstr>Dimensional Modeling: Tutorial 4 Review</vt:lpstr>
      <vt:lpstr>Dimensional Modeling: Tutorial 4 Review</vt:lpstr>
      <vt:lpstr>Dimensional Modeling: Tutorial 4 Review</vt:lpstr>
      <vt:lpstr>Dimensional Modeling: Tutorial 4 Review</vt:lpstr>
      <vt:lpstr>Dimensional Modeling: Tutorial 4 Review</vt:lpstr>
      <vt:lpstr>Dimensional Modeling: Review Relationships</vt:lpstr>
      <vt:lpstr>Dimensional Modeling: Review Relationships</vt:lpstr>
      <vt:lpstr>Dimensional Modeling: Review Denormalization</vt:lpstr>
      <vt:lpstr>PowerPoint Presentation</vt:lpstr>
      <vt:lpstr>Review MCQs: Dimensional Modeling</vt:lpstr>
      <vt:lpstr>Review MCQs: Dimensional Modeling</vt:lpstr>
      <vt:lpstr>Review MCQs: Dimensional Modeling</vt:lpstr>
      <vt:lpstr>Business Analytics Review</vt:lpstr>
      <vt:lpstr>Topic 07: Lecture Outline</vt:lpstr>
      <vt:lpstr>Business Analytics</vt:lpstr>
      <vt:lpstr>How does Business Analytics provide insight?</vt:lpstr>
      <vt:lpstr>Types of Business Analytics: Descriptive Analytics</vt:lpstr>
      <vt:lpstr>Types of Business Analytics: Predictive Analytics</vt:lpstr>
      <vt:lpstr>Types of Business Analytics: Prescriptive Analytics</vt:lpstr>
      <vt:lpstr>Types of Business Analytics: Business Analytics</vt:lpstr>
      <vt:lpstr>Types of Business Analytics: Advanced Analytics</vt:lpstr>
      <vt:lpstr>What is a report and Dashboards?</vt:lpstr>
      <vt:lpstr>Visualization Best Practices  Review</vt:lpstr>
      <vt:lpstr>Choosing the right chart type</vt:lpstr>
      <vt:lpstr>Choosing the right chart type: Trends over time</vt:lpstr>
      <vt:lpstr>Choosing the right chart type: Trends over time</vt:lpstr>
      <vt:lpstr>Choosing the right chart type: Trends over time</vt:lpstr>
      <vt:lpstr>Choosing the right chart type: Ranking</vt:lpstr>
      <vt:lpstr>Choosing the right chart type: Correlation</vt:lpstr>
      <vt:lpstr>Creating effective views: Emphasize the most important data</vt:lpstr>
      <vt:lpstr>Creating effective views: Avoid overloading your graphs</vt:lpstr>
      <vt:lpstr>Limit the number of colors and shapes in a single graph</vt:lpstr>
      <vt:lpstr>Review: Gestalt Principles and Pre-attentive Attributes</vt:lpstr>
      <vt:lpstr>Designing holistic dashboards, reports: General design principles</vt:lpstr>
      <vt:lpstr>Perfecting your work</vt:lpstr>
      <vt:lpstr>Evaluating your work</vt:lpstr>
      <vt:lpstr>Presenting your visualization</vt:lpstr>
      <vt:lpstr>Presenting your visualization: Additional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05  Data Warehouse Implementation and Use</dc:title>
  <dc:creator/>
  <cp:lastModifiedBy/>
  <cp:revision>1</cp:revision>
  <dcterms:created xsi:type="dcterms:W3CDTF">2018-09-17T02:27:55Z</dcterms:created>
  <dcterms:modified xsi:type="dcterms:W3CDTF">2024-02-26T06:31:04Z</dcterms:modified>
</cp:coreProperties>
</file>