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6" r:id="rId3"/>
    <p:sldMasterId id="2147483678" r:id="rId4"/>
    <p:sldMasterId id="2147483685" r:id="rId5"/>
  </p:sldMasterIdLst>
  <p:notesMasterIdLst>
    <p:notesMasterId r:id="rId35"/>
  </p:notesMasterIdLst>
  <p:handoutMasterIdLst>
    <p:handoutMasterId r:id="rId36"/>
  </p:handoutMasterIdLst>
  <p:sldIdLst>
    <p:sldId id="284" r:id="rId6"/>
    <p:sldId id="257" r:id="rId7"/>
    <p:sldId id="258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65" autoAdjust="0"/>
  </p:normalViewPr>
  <p:slideViewPr>
    <p:cSldViewPr snapToGrid="0" snapToObjects="1">
      <p:cViewPr varScale="1">
        <p:scale>
          <a:sx n="72" d="100"/>
          <a:sy n="72" d="100"/>
        </p:scale>
        <p:origin x="27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8EA0-D564-AD4E-941A-5C02EA7A0F1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9B72-D2D1-6F45-8CB8-1879A067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0A22-3406-A44A-A0C2-650868280BE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A2EB-C033-BB41-B012-73A1934E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E596D-A2F5-3C4F-A8CA-B512D254941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51A8646-B536-9645-9171-9203FA285540}" type="slidenum">
              <a:rPr lang="en-AU" sz="1200"/>
              <a:pPr eaLnBrk="1" hangingPunct="1"/>
              <a:t>10</a:t>
            </a:fld>
            <a:endParaRPr lang="en-AU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>
              <a:latin typeface="Verdana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8714DE85-2753-0B42-9D3E-462AD1DD9D4A}" type="slidenum">
              <a:rPr lang="en-AU" sz="1200"/>
              <a:pPr eaLnBrk="1" hangingPunct="1"/>
              <a:t>11</a:t>
            </a:fld>
            <a:endParaRPr lang="en-AU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3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1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7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269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36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1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56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164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88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111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110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600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4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/>
              <a:t>Click to add text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8FD53A-6F57-8149-9368-C5501F407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92689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824701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85465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1615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/>
              <a:t>Click to add text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04" y="6192000"/>
            <a:ext cx="1276004" cy="295102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Topic Title</a:t>
            </a:r>
            <a:br>
              <a:rPr lang="en-US"/>
            </a:br>
            <a:br>
              <a:rPr lang="en-US" sz="1800"/>
            </a:br>
            <a:r>
              <a:rPr lang="en-US" sz="180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5301208"/>
            <a:ext cx="71171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DJdkcdG1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ritRCFcyaL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iis.org/examples/BrowserMarketShar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</a:t>
            </a:r>
            <a:r>
              <a:rPr lang="en-US" dirty="0"/>
              <a:t>01	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What is Business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/>
              <a:t>Intelligence?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5301207"/>
            <a:ext cx="7117180" cy="814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ICT394 BI 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pic>
        <p:nvPicPr>
          <p:cNvPr id="7" name="Picture 6" descr="M-Red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85701" y="645963"/>
            <a:ext cx="5731468" cy="925298"/>
          </a:xfrm>
        </p:spPr>
        <p:txBody>
          <a:bodyPr/>
          <a:lstStyle/>
          <a:p>
            <a:r>
              <a:rPr lang="en-AU">
                <a:latin typeface="Verdana" charset="0"/>
              </a:rPr>
              <a:t>What does it do?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62478" y="1856946"/>
            <a:ext cx="8001198" cy="4072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Verdana" charset="0"/>
              </a:rPr>
              <a:t>It helps decision makers to:</a:t>
            </a:r>
          </a:p>
          <a:p>
            <a:pPr lvl="1">
              <a:buFontTx/>
              <a:buChar char="-"/>
            </a:pPr>
            <a:r>
              <a:rPr lang="en-AU" sz="2000" dirty="0">
                <a:latin typeface="Verdana" charset="0"/>
              </a:rPr>
              <a:t>Answer questions such as:</a:t>
            </a:r>
          </a:p>
          <a:p>
            <a:pPr lvl="2">
              <a:buFontTx/>
              <a:buChar char="-"/>
            </a:pPr>
            <a:r>
              <a:rPr lang="ja-JP" altLang="en-AU" sz="2000" i="1" dirty="0">
                <a:latin typeface="Verdana" charset="0"/>
                <a:cs typeface="Arial" charset="0"/>
              </a:rPr>
              <a:t>“</a:t>
            </a:r>
            <a:r>
              <a:rPr lang="en-AU" altLang="ja-JP" sz="2000" i="1" dirty="0">
                <a:latin typeface="Verdana" charset="0"/>
                <a:cs typeface="Arial" charset="0"/>
              </a:rPr>
              <a:t>How well are the various parts of the organisation performing?</a:t>
            </a:r>
            <a:r>
              <a:rPr lang="ja-JP" altLang="en-AU" sz="2000" i="1" dirty="0">
                <a:latin typeface="Verdana" charset="0"/>
                <a:cs typeface="Arial" charset="0"/>
              </a:rPr>
              <a:t>”</a:t>
            </a:r>
            <a:endParaRPr lang="en-AU" altLang="ja-JP" sz="2000" i="1" dirty="0">
              <a:latin typeface="Verdana" charset="0"/>
              <a:cs typeface="Arial" charset="0"/>
            </a:endParaRPr>
          </a:p>
          <a:p>
            <a:pPr lvl="2">
              <a:buFontTx/>
              <a:buChar char="-"/>
            </a:pPr>
            <a:r>
              <a:rPr lang="ja-JP" altLang="en-AU" sz="2000" i="1" dirty="0">
                <a:latin typeface="Verdana" charset="0"/>
                <a:cs typeface="Arial" charset="0"/>
              </a:rPr>
              <a:t>“</a:t>
            </a:r>
            <a:r>
              <a:rPr lang="en-AU" altLang="ja-JP" sz="2000" i="1" dirty="0">
                <a:latin typeface="Verdana" charset="0"/>
                <a:cs typeface="Arial" charset="0"/>
              </a:rPr>
              <a:t>Into which market segments do my customers fall, and what are their characteristics?</a:t>
            </a:r>
            <a:r>
              <a:rPr lang="ja-JP" altLang="en-AU" sz="2000" i="1" dirty="0">
                <a:latin typeface="Verdana" charset="0"/>
                <a:cs typeface="Arial" charset="0"/>
              </a:rPr>
              <a:t>”</a:t>
            </a:r>
            <a:endParaRPr lang="en-AU" altLang="ja-JP" sz="2000" i="1" dirty="0">
              <a:latin typeface="Verdana" charset="0"/>
              <a:cs typeface="Arial" charset="0"/>
            </a:endParaRPr>
          </a:p>
          <a:p>
            <a:pPr lvl="2">
              <a:buFontTx/>
              <a:buChar char="-"/>
            </a:pPr>
            <a:r>
              <a:rPr lang="ja-JP" altLang="en-AU" sz="2000" i="1" dirty="0">
                <a:latin typeface="Verdana" charset="0"/>
                <a:cs typeface="Arial" charset="0"/>
              </a:rPr>
              <a:t>“</a:t>
            </a:r>
            <a:r>
              <a:rPr lang="en-AU" altLang="ja-JP" sz="2000" i="1" dirty="0">
                <a:latin typeface="Verdana" charset="0"/>
                <a:cs typeface="Arial" charset="0"/>
              </a:rPr>
              <a:t>How can I tell which transactions are likely to be fraudulent?</a:t>
            </a:r>
            <a:r>
              <a:rPr lang="ja-JP" altLang="en-AU" sz="2000" i="1" dirty="0">
                <a:latin typeface="Verdana" charset="0"/>
                <a:cs typeface="Arial" charset="0"/>
              </a:rPr>
              <a:t>”</a:t>
            </a:r>
            <a:endParaRPr lang="en-AU" b="1" dirty="0">
              <a:latin typeface="Verdana" charset="0"/>
              <a:cs typeface="Arial" charset="0"/>
            </a:endParaRPr>
          </a:p>
          <a:p>
            <a:pPr lvl="1">
              <a:buFontTx/>
              <a:buChar char="-"/>
            </a:pPr>
            <a:r>
              <a:rPr lang="en-AU" sz="2000" dirty="0">
                <a:latin typeface="Verdana" charset="0"/>
              </a:rPr>
              <a:t>Better manage the organisation</a:t>
            </a:r>
          </a:p>
          <a:p>
            <a:pPr lvl="1">
              <a:buFontTx/>
              <a:buChar char="-"/>
            </a:pPr>
            <a:r>
              <a:rPr lang="en-AU" sz="2000" dirty="0">
                <a:latin typeface="Verdana" charset="0"/>
              </a:rPr>
              <a:t>Conform with government regulation</a:t>
            </a:r>
          </a:p>
        </p:txBody>
      </p:sp>
    </p:spTree>
    <p:extLst>
      <p:ext uri="{BB962C8B-B14F-4D97-AF65-F5344CB8AC3E}">
        <p14:creationId xmlns:p14="http://schemas.microsoft.com/office/powerpoint/2010/main" val="77095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85701" y="645963"/>
            <a:ext cx="5731468" cy="925298"/>
          </a:xfrm>
        </p:spPr>
        <p:txBody>
          <a:bodyPr/>
          <a:lstStyle/>
          <a:p>
            <a:pPr eaLnBrk="1" hangingPunct="1"/>
            <a:r>
              <a:rPr lang="en-AU" dirty="0">
                <a:latin typeface="Verdana" charset="0"/>
              </a:rPr>
              <a:t>So what is BI?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62478" y="1856946"/>
            <a:ext cx="8001198" cy="3704367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en-AU" dirty="0">
                <a:latin typeface="Verdana" charset="0"/>
              </a:rPr>
              <a:t>BI is an </a:t>
            </a:r>
            <a:r>
              <a:rPr lang="en-AU" i="1" dirty="0">
                <a:latin typeface="Verdana" charset="0"/>
              </a:rPr>
              <a:t>organisational</a:t>
            </a:r>
            <a:r>
              <a:rPr lang="en-AU" dirty="0">
                <a:latin typeface="Verdana" charset="0"/>
              </a:rPr>
              <a:t> </a:t>
            </a:r>
            <a:r>
              <a:rPr lang="en-AU" b="1" i="1" dirty="0">
                <a:latin typeface="Verdana" charset="0"/>
              </a:rPr>
              <a:t>outcome,</a:t>
            </a:r>
            <a:r>
              <a:rPr lang="en-AU" b="1" dirty="0">
                <a:latin typeface="Verdana" charset="0"/>
              </a:rPr>
              <a:t> </a:t>
            </a:r>
            <a:r>
              <a:rPr lang="en-AU" dirty="0">
                <a:latin typeface="Verdana" charset="0"/>
              </a:rPr>
              <a:t>or set of </a:t>
            </a:r>
            <a:r>
              <a:rPr lang="en-AU" b="1" i="1" dirty="0">
                <a:latin typeface="Verdana" charset="0"/>
              </a:rPr>
              <a:t>outcomes</a:t>
            </a:r>
          </a:p>
          <a:p>
            <a:pPr eaLnBrk="1" hangingPunct="1">
              <a:buFontTx/>
              <a:buChar char="-"/>
            </a:pPr>
            <a:r>
              <a:rPr lang="en-AU" dirty="0">
                <a:latin typeface="Verdana" charset="0"/>
              </a:rPr>
              <a:t>…based on the </a:t>
            </a:r>
            <a:r>
              <a:rPr lang="en-AU" b="1" dirty="0">
                <a:latin typeface="Verdana" charset="0"/>
              </a:rPr>
              <a:t>combination </a:t>
            </a:r>
            <a:r>
              <a:rPr lang="en-AU" dirty="0">
                <a:latin typeface="Verdana" charset="0"/>
              </a:rPr>
              <a:t>of</a:t>
            </a:r>
          </a:p>
          <a:p>
            <a:pPr lvl="1">
              <a:buFontTx/>
              <a:buChar char="-"/>
            </a:pPr>
            <a:r>
              <a:rPr lang="en-AU" sz="2400" dirty="0">
                <a:latin typeface="Verdana" charset="0"/>
                <a:cs typeface="Arial" charset="0"/>
              </a:rPr>
              <a:t>Data</a:t>
            </a:r>
          </a:p>
          <a:p>
            <a:pPr lvl="1">
              <a:buFontTx/>
              <a:buChar char="-"/>
            </a:pPr>
            <a:r>
              <a:rPr lang="en-AU" sz="2400" dirty="0">
                <a:latin typeface="Verdana" charset="0"/>
                <a:cs typeface="Arial" charset="0"/>
              </a:rPr>
              <a:t>Analysis</a:t>
            </a:r>
          </a:p>
          <a:p>
            <a:pPr lvl="1">
              <a:buFontTx/>
              <a:buChar char="-"/>
            </a:pPr>
            <a:r>
              <a:rPr lang="en-AU" sz="2400" dirty="0">
                <a:latin typeface="Verdana" charset="0"/>
                <a:cs typeface="Arial" charset="0"/>
              </a:rPr>
              <a:t>Presentation</a:t>
            </a:r>
          </a:p>
          <a:p>
            <a:r>
              <a:rPr lang="is-IS" dirty="0">
                <a:latin typeface="Verdana" charset="0"/>
                <a:cs typeface="Arial" charset="0"/>
              </a:rPr>
              <a:t>…that involve the provision of information to the users who need it, in a form that is useful to them, in a timely fashion	</a:t>
            </a:r>
            <a:endParaRPr lang="en-AU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2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01: Part 03</a:t>
            </a:r>
          </a:p>
          <a:p>
            <a:r>
              <a:rPr lang="en-US" dirty="0"/>
              <a:t>Why does BI exist?</a:t>
            </a:r>
          </a:p>
        </p:txBody>
      </p:sp>
    </p:spTree>
    <p:extLst>
      <p:ext uri="{BB962C8B-B14F-4D97-AF65-F5344CB8AC3E}">
        <p14:creationId xmlns:p14="http://schemas.microsoft.com/office/powerpoint/2010/main" val="15184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BI exist?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920"/>
            <a:ext cx="8229600" cy="4525963"/>
          </a:xfrm>
        </p:spPr>
        <p:txBody>
          <a:bodyPr/>
          <a:lstStyle/>
          <a:p>
            <a:r>
              <a:rPr lang="en-US" dirty="0"/>
              <a:t>In order to understand this question, we need to understand the costs, the benefits and the facilitators for organisational BI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54" y="3194357"/>
            <a:ext cx="8232246" cy="2562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6957" y="5728544"/>
            <a:ext cx="803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mimiandeunice.com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-content/uploads/2011/08/ME_384_CostBenefit.png</a:t>
            </a:r>
          </a:p>
        </p:txBody>
      </p:sp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010" y="1632760"/>
            <a:ext cx="8229600" cy="4525963"/>
          </a:xfrm>
        </p:spPr>
        <p:txBody>
          <a:bodyPr/>
          <a:lstStyle/>
          <a:p>
            <a:r>
              <a:rPr lang="en-US" dirty="0"/>
              <a:t>BI is expensive to implement</a:t>
            </a:r>
          </a:p>
          <a:p>
            <a:pPr lvl="1"/>
            <a:r>
              <a:rPr lang="en-US" dirty="0"/>
              <a:t>Dedicated resources</a:t>
            </a:r>
          </a:p>
          <a:p>
            <a:pPr lvl="2"/>
            <a:r>
              <a:rPr lang="en-US" dirty="0"/>
              <a:t>Hardware, human</a:t>
            </a:r>
          </a:p>
          <a:p>
            <a:pPr lvl="1"/>
            <a:r>
              <a:rPr lang="en-US" dirty="0"/>
              <a:t>Disruptive</a:t>
            </a:r>
          </a:p>
          <a:p>
            <a:pPr lvl="1"/>
            <a:r>
              <a:rPr lang="en-US" dirty="0"/>
              <a:t>Design and implementation is non-trivial</a:t>
            </a:r>
          </a:p>
          <a:p>
            <a:pPr lvl="2"/>
            <a:r>
              <a:rPr lang="en-US" dirty="0"/>
              <a:t>Time consuming</a:t>
            </a:r>
          </a:p>
          <a:p>
            <a:r>
              <a:rPr lang="en-US" dirty="0"/>
              <a:t>Not a great history of success!</a:t>
            </a:r>
          </a:p>
        </p:txBody>
      </p:sp>
    </p:spTree>
    <p:extLst>
      <p:ext uri="{BB962C8B-B14F-4D97-AF65-F5344CB8AC3E}">
        <p14:creationId xmlns:p14="http://schemas.microsoft.com/office/powerpoint/2010/main" val="13066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literature points to a number of CSF’s for BI implementation:</a:t>
            </a:r>
          </a:p>
          <a:p>
            <a:pPr lvl="1"/>
            <a:r>
              <a:rPr lang="en-US" dirty="0"/>
              <a:t>They suggest factors such as:</a:t>
            </a:r>
          </a:p>
          <a:p>
            <a:pPr lvl="2"/>
            <a:r>
              <a:rPr lang="en-US" dirty="0"/>
              <a:t>Committed management support</a:t>
            </a:r>
          </a:p>
          <a:p>
            <a:pPr lvl="2"/>
            <a:r>
              <a:rPr lang="en-US" dirty="0"/>
              <a:t>Clear vision and well-established business case</a:t>
            </a:r>
          </a:p>
          <a:p>
            <a:pPr lvl="2"/>
            <a:r>
              <a:rPr lang="en-US" dirty="0"/>
              <a:t>User-oriented change management</a:t>
            </a:r>
          </a:p>
          <a:p>
            <a:pPr lvl="2"/>
            <a:r>
              <a:rPr lang="en-US" dirty="0"/>
              <a:t>Successful data quality and integrity</a:t>
            </a:r>
          </a:p>
          <a:p>
            <a:pPr marL="1371600" lvl="3" indent="0">
              <a:buNone/>
            </a:pPr>
            <a:r>
              <a:rPr lang="en-US" dirty="0"/>
              <a:t>(</a:t>
            </a:r>
            <a:r>
              <a:rPr lang="en-US" dirty="0" err="1"/>
              <a:t>Yeoh</a:t>
            </a:r>
            <a:r>
              <a:rPr lang="en-US" dirty="0"/>
              <a:t> &amp; </a:t>
            </a:r>
            <a:r>
              <a:rPr lang="en-US" dirty="0" err="1"/>
              <a:t>Popovic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398291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are claimed!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centre</a:t>
            </a:r>
            <a:r>
              <a:rPr lang="en-US" dirty="0"/>
              <a:t> around improved decision making and the gaining of “insights”</a:t>
            </a:r>
          </a:p>
          <a:p>
            <a:pPr lvl="1"/>
            <a:r>
              <a:rPr lang="en-US" dirty="0"/>
              <a:t>Often manifested as:</a:t>
            </a:r>
          </a:p>
          <a:p>
            <a:pPr lvl="2"/>
            <a:r>
              <a:rPr lang="en-US" dirty="0"/>
              <a:t>Improved forecasting</a:t>
            </a:r>
          </a:p>
          <a:p>
            <a:pPr lvl="2"/>
            <a:r>
              <a:rPr lang="en-US" dirty="0"/>
              <a:t>Improved processes</a:t>
            </a:r>
          </a:p>
          <a:p>
            <a:pPr lvl="2"/>
            <a:r>
              <a:rPr lang="en-US" dirty="0"/>
              <a:t>Improved data governance</a:t>
            </a:r>
          </a:p>
          <a:p>
            <a:pPr lvl="2"/>
            <a:r>
              <a:rPr lang="en-US" dirty="0"/>
              <a:t>Empowerment of decision makers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is facilitated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in technology</a:t>
            </a:r>
          </a:p>
          <a:p>
            <a:pPr lvl="1"/>
            <a:r>
              <a:rPr lang="is-IS" dirty="0"/>
              <a:t>…and reduction in costs of storage/processing</a:t>
            </a:r>
          </a:p>
          <a:p>
            <a:r>
              <a:rPr lang="is-IS" dirty="0"/>
              <a:t>Improvements in analytics and visualisation tools</a:t>
            </a:r>
          </a:p>
          <a:p>
            <a:r>
              <a:rPr lang="is-IS" dirty="0"/>
              <a:t>Improved understanding of the value of data</a:t>
            </a:r>
          </a:p>
          <a:p>
            <a:r>
              <a:rPr lang="is-IS" dirty="0"/>
              <a:t>Me too!</a:t>
            </a:r>
          </a:p>
          <a:p>
            <a:pPr lvl="1"/>
            <a:r>
              <a:rPr lang="is-IS" dirty="0"/>
              <a:t>BI successes tend to be reported more than the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Analysis,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lecture, we’ll examine these three aspects of BI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01: Part 04</a:t>
            </a:r>
          </a:p>
          <a:p>
            <a:r>
              <a:rPr lang="en-US" dirty="0"/>
              <a:t>Data,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848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this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Reading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Obeidat</a:t>
            </a:r>
            <a:r>
              <a:rPr lang="en-US" dirty="0"/>
              <a:t>, M., North, M., Richardson, R., </a:t>
            </a:r>
            <a:r>
              <a:rPr lang="en-US" dirty="0" err="1"/>
              <a:t>Rattanak</a:t>
            </a:r>
            <a:r>
              <a:rPr lang="en-US" dirty="0"/>
              <a:t>, V., and North, S., 2015, Business Intelligence Technology, Applications, and Trends, </a:t>
            </a:r>
            <a:r>
              <a:rPr lang="en-US" i="1" dirty="0"/>
              <a:t>International Management Review</a:t>
            </a:r>
            <a:r>
              <a:rPr lang="en-US" dirty="0"/>
              <a:t>, 11(2): 47-56</a:t>
            </a:r>
          </a:p>
          <a:p>
            <a:r>
              <a:rPr lang="en-US" sz="2600" dirty="0"/>
              <a:t>Videos</a:t>
            </a:r>
            <a:r>
              <a:rPr lang="en-US" dirty="0"/>
              <a:t>:</a:t>
            </a:r>
          </a:p>
          <a:p>
            <a:pPr lvl="1"/>
            <a:r>
              <a:rPr lang="en-AU" dirty="0"/>
              <a:t>Hitachi Solutions Canada, 2014, </a:t>
            </a:r>
            <a:r>
              <a:rPr lang="en-AU" i="1" dirty="0"/>
              <a:t>What is Business Intelligence (BI)?, </a:t>
            </a:r>
            <a:r>
              <a:rPr lang="en-AU" u="sng" dirty="0">
                <a:hlinkClick r:id="rId3"/>
              </a:rPr>
              <a:t>https://www.youtube.com/watch?v=hDJdkcdG1iA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Microsoft BI TV, 2009, </a:t>
            </a:r>
            <a:r>
              <a:rPr lang="en-AU" i="1" dirty="0"/>
              <a:t>Business Intelligence Customer Case Study: Premier Bank Card, </a:t>
            </a:r>
            <a:r>
              <a:rPr lang="en-AU" u="sng" dirty="0">
                <a:hlinkClick r:id="rId4"/>
              </a:rPr>
              <a:t>https://www.youtube.com/watch?v=ritRCFcyaLw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Analysis and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three primary components/activities of BI</a:t>
            </a:r>
          </a:p>
          <a:p>
            <a:pPr lvl="1"/>
            <a:r>
              <a:rPr lang="en-US" dirty="0"/>
              <a:t>This lecture is an introduction to each of them</a:t>
            </a:r>
          </a:p>
          <a:p>
            <a:pPr lvl="1"/>
            <a:r>
              <a:rPr lang="en-US" dirty="0"/>
              <a:t>The rest of the unit is basically divided between them</a:t>
            </a:r>
          </a:p>
        </p:txBody>
      </p:sp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your previous studies, you are aware that database is a collection or set of facts about something of interest</a:t>
            </a:r>
          </a:p>
          <a:p>
            <a:pPr lvl="1"/>
            <a:r>
              <a:rPr lang="en-US" dirty="0"/>
              <a:t>Data is the “stuff” that is stored in the database</a:t>
            </a:r>
          </a:p>
          <a:p>
            <a:r>
              <a:rPr lang="en-US" dirty="0"/>
              <a:t>In terms of BI, two things happen to data:</a:t>
            </a:r>
          </a:p>
          <a:p>
            <a:pPr lvl="1"/>
            <a:r>
              <a:rPr lang="en-US" dirty="0"/>
              <a:t>Firstly, it is collected, and</a:t>
            </a:r>
          </a:p>
          <a:p>
            <a:pPr lvl="1"/>
            <a:r>
              <a:rPr lang="en-US" dirty="0"/>
              <a:t>Secondly, it is prepared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40858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previous studies, the focus was on data that came from transactions:</a:t>
            </a:r>
          </a:p>
          <a:p>
            <a:pPr lvl="1"/>
            <a:r>
              <a:rPr lang="en-US" dirty="0"/>
              <a:t>Enrolments</a:t>
            </a:r>
          </a:p>
          <a:p>
            <a:pPr lvl="1"/>
            <a:r>
              <a:rPr lang="en-US" dirty="0"/>
              <a:t>Purchases</a:t>
            </a:r>
          </a:p>
          <a:p>
            <a:pPr lvl="1"/>
            <a:r>
              <a:rPr lang="en-US" dirty="0"/>
              <a:t>Orders</a:t>
            </a:r>
          </a:p>
          <a:p>
            <a:r>
              <a:rPr lang="en-US" dirty="0"/>
              <a:t>This type of data is thought of as being </a:t>
            </a:r>
            <a:r>
              <a:rPr lang="en-US" i="1" dirty="0"/>
              <a:t>structured</a:t>
            </a:r>
            <a:endParaRPr lang="en-US" dirty="0"/>
          </a:p>
          <a:p>
            <a:r>
              <a:rPr lang="en-US" dirty="0"/>
              <a:t>BI makes much use of this type of data</a:t>
            </a:r>
          </a:p>
          <a:p>
            <a:pPr lvl="1"/>
            <a:r>
              <a:rPr lang="en-US" dirty="0"/>
              <a:t>A challenge for BI is identifying these data sources in the organisation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76" y="2226771"/>
            <a:ext cx="3998729" cy="15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other types of data that are not structured (</a:t>
            </a:r>
            <a:r>
              <a:rPr lang="en-US" i="1" dirty="0"/>
              <a:t>semi- or un-structured</a:t>
            </a:r>
            <a:r>
              <a:rPr lang="en-US" dirty="0"/>
              <a:t>) data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Social media postings</a:t>
            </a:r>
          </a:p>
          <a:p>
            <a:pPr lvl="1"/>
            <a:r>
              <a:rPr lang="en-US" dirty="0"/>
              <a:t>Help desk calls</a:t>
            </a:r>
          </a:p>
          <a:p>
            <a:pPr lvl="1"/>
            <a:r>
              <a:rPr lang="is-IS" dirty="0"/>
              <a:t>…are examples of data with </a:t>
            </a:r>
            <a:r>
              <a:rPr lang="is-IS" b="1" i="1" dirty="0"/>
              <a:t>less</a:t>
            </a:r>
            <a:r>
              <a:rPr lang="is-IS" dirty="0"/>
              <a:t> structure</a:t>
            </a:r>
            <a:endParaRPr lang="en-US" dirty="0"/>
          </a:p>
          <a:p>
            <a:r>
              <a:rPr lang="en-US" dirty="0"/>
              <a:t>Organisations are increasingly </a:t>
            </a:r>
            <a:r>
              <a:rPr lang="en-US" dirty="0" err="1"/>
              <a:t>realising</a:t>
            </a:r>
            <a:r>
              <a:rPr lang="en-US" dirty="0"/>
              <a:t> the value of these data</a:t>
            </a:r>
          </a:p>
          <a:p>
            <a:pPr lvl="1"/>
            <a:r>
              <a:rPr lang="en-US" dirty="0"/>
              <a:t>QANTAS social media fail</a:t>
            </a:r>
          </a:p>
        </p:txBody>
      </p:sp>
      <p:pic>
        <p:nvPicPr>
          <p:cNvPr id="6" name="Picture 5" descr="Screenshot 2016-01-19 15.1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47" y="2546292"/>
            <a:ext cx="3068380" cy="1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6" y="1751911"/>
            <a:ext cx="8269376" cy="3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1" y="1908208"/>
            <a:ext cx="7446910" cy="3723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73" y="1908208"/>
            <a:ext cx="7325682" cy="325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222" y="1827185"/>
            <a:ext cx="5869672" cy="39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356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Identification and collection of data is a start</a:t>
            </a:r>
          </a:p>
          <a:p>
            <a:pPr lvl="1"/>
            <a:r>
              <a:rPr lang="en-US" dirty="0"/>
              <a:t>The data need to be in a format suitable for analysis</a:t>
            </a:r>
            <a:r>
              <a:rPr lang="is-IS" dirty="0"/>
              <a:t>…</a:t>
            </a:r>
          </a:p>
          <a:p>
            <a:pPr lvl="2"/>
            <a:r>
              <a:rPr lang="is-IS" dirty="0"/>
              <a:t>Formats</a:t>
            </a:r>
          </a:p>
          <a:p>
            <a:pPr lvl="2"/>
            <a:r>
              <a:rPr lang="is-IS" dirty="0"/>
              <a:t>Names</a:t>
            </a:r>
            <a:endParaRPr lang="en-US" dirty="0"/>
          </a:p>
        </p:txBody>
      </p:sp>
      <p:pic>
        <p:nvPicPr>
          <p:cNvPr id="6" name="Picture 5" descr="Screenshot 2016-01-19 14.4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4" y="1751488"/>
            <a:ext cx="8434386" cy="3903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5654700"/>
            <a:ext cx="7526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http://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articles.latimes.com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/1999/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oct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/01/news/mn-17288</a:t>
            </a:r>
          </a:p>
        </p:txBody>
      </p:sp>
    </p:spTree>
    <p:extLst>
      <p:ext uri="{BB962C8B-B14F-4D97-AF65-F5344CB8AC3E}">
        <p14:creationId xmlns:p14="http://schemas.microsoft.com/office/powerpoint/2010/main" val="20799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079509"/>
          </a:xfrm>
        </p:spPr>
        <p:txBody>
          <a:bodyPr/>
          <a:lstStyle/>
          <a:p>
            <a:r>
              <a:rPr lang="en-AU" dirty="0"/>
              <a:t>There are three main phases in data preparation:</a:t>
            </a:r>
          </a:p>
          <a:p>
            <a:pPr lvl="1"/>
            <a:r>
              <a:rPr lang="en-AU" dirty="0"/>
              <a:t>Extract from sources</a:t>
            </a:r>
          </a:p>
          <a:p>
            <a:pPr lvl="1"/>
            <a:r>
              <a:rPr lang="en-AU" dirty="0"/>
              <a:t>Transform into a format suitable for analysis</a:t>
            </a:r>
          </a:p>
          <a:p>
            <a:pPr lvl="1"/>
            <a:r>
              <a:rPr lang="en-AU" dirty="0"/>
              <a:t>Load into the analysis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1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data in BI is where the “insights” are generated</a:t>
            </a:r>
          </a:p>
          <a:p>
            <a:pPr lvl="1"/>
            <a:r>
              <a:rPr lang="en-US" dirty="0"/>
              <a:t>Data can be:</a:t>
            </a:r>
          </a:p>
          <a:p>
            <a:pPr lvl="2"/>
            <a:r>
              <a:rPr lang="en-US" dirty="0" err="1"/>
              <a:t>Summarised</a:t>
            </a:r>
            <a:endParaRPr lang="en-US" dirty="0"/>
          </a:p>
          <a:p>
            <a:pPr lvl="2"/>
            <a:r>
              <a:rPr lang="en-US" dirty="0"/>
              <a:t>Aggregated</a:t>
            </a:r>
          </a:p>
          <a:p>
            <a:pPr lvl="2"/>
            <a:r>
              <a:rPr lang="en-US" dirty="0"/>
              <a:t>Joined with other data</a:t>
            </a:r>
          </a:p>
          <a:p>
            <a:pPr lvl="1"/>
            <a:r>
              <a:rPr lang="en-US" dirty="0"/>
              <a:t>In later topics, we will look at OLAP and statistical analyses</a:t>
            </a:r>
          </a:p>
        </p:txBody>
      </p:sp>
    </p:spTree>
    <p:extLst>
      <p:ext uri="{BB962C8B-B14F-4D97-AF65-F5344CB8AC3E}">
        <p14:creationId xmlns:p14="http://schemas.microsoft.com/office/powerpoint/2010/main" val="326924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…and this is where the analysis ends up</a:t>
            </a:r>
          </a:p>
          <a:p>
            <a:pPr lvl="1"/>
            <a:r>
              <a:rPr lang="is-IS" dirty="0"/>
              <a:t>End users having access (hopefully) to the information they need!</a:t>
            </a:r>
          </a:p>
          <a:p>
            <a:r>
              <a:rPr lang="is-IS" dirty="0"/>
              <a:t>Presentation is more than simply graphs and tables</a:t>
            </a:r>
          </a:p>
          <a:p>
            <a:pPr lvl="1"/>
            <a:r>
              <a:rPr lang="is-IS" dirty="0"/>
              <a:t>There is a developing science around data visualisation</a:t>
            </a:r>
          </a:p>
          <a:p>
            <a:pPr lvl="2"/>
            <a:r>
              <a:rPr lang="is-IS" dirty="0"/>
              <a:t>We will just touch the surface of this! </a:t>
            </a:r>
          </a:p>
          <a:p>
            <a:pPr lvl="2"/>
            <a:r>
              <a:rPr lang="en-US" dirty="0">
                <a:hlinkClick r:id="rId3"/>
              </a:rPr>
              <a:t>http://www.axiis.org/examples/BrowserMarketShare.html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completion of this topic, you should be able to:</a:t>
            </a:r>
          </a:p>
          <a:p>
            <a:pPr lvl="1"/>
            <a:r>
              <a:rPr lang="en-AU" dirty="0"/>
              <a:t>Provide and discuss a working definition of BI</a:t>
            </a:r>
          </a:p>
          <a:p>
            <a:pPr lvl="1"/>
            <a:r>
              <a:rPr lang="en-AU" dirty="0"/>
              <a:t>Explain a variety of reasons as to why BI exists</a:t>
            </a:r>
          </a:p>
          <a:p>
            <a:pPr lvl="1"/>
            <a:r>
              <a:rPr lang="en-AU" dirty="0"/>
              <a:t>Provide an overview of BI in terms of data, analysis and presentation</a:t>
            </a:r>
          </a:p>
          <a:p>
            <a:r>
              <a:rPr lang="en-US" dirty="0"/>
              <a:t>This topic contributes to the following unit learning outcomes:</a:t>
            </a:r>
          </a:p>
          <a:p>
            <a:pPr lvl="1"/>
            <a:r>
              <a:rPr lang="en-AU" dirty="0"/>
              <a:t>Demonstrate an understanding of the role of BI in organisations </a:t>
            </a:r>
          </a:p>
          <a:p>
            <a:pPr lvl="1"/>
            <a:r>
              <a:rPr lang="en-AU" dirty="0"/>
              <a:t>Describe the common data sources that exist in organisations and their use in BI</a:t>
            </a:r>
          </a:p>
        </p:txBody>
      </p:sp>
    </p:spTree>
    <p:extLst>
      <p:ext uri="{BB962C8B-B14F-4D97-AF65-F5344CB8AC3E}">
        <p14:creationId xmlns:p14="http://schemas.microsoft.com/office/powerpoint/2010/main" val="40858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need to do for this topic?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r>
              <a:rPr lang="en-US" dirty="0"/>
              <a:t>Case Study Videos</a:t>
            </a:r>
          </a:p>
          <a:p>
            <a:r>
              <a:rPr lang="en-US" dirty="0"/>
              <a:t>Lecture Slides/Recordings</a:t>
            </a:r>
          </a:p>
          <a:p>
            <a:r>
              <a:rPr lang="en-US" dirty="0"/>
              <a:t>Tutorial Questions</a:t>
            </a:r>
          </a:p>
          <a:p>
            <a:r>
              <a:rPr lang="en-US" dirty="0"/>
              <a:t>Workshop</a:t>
            </a:r>
          </a:p>
          <a:p>
            <a:r>
              <a:rPr lang="en-US" dirty="0"/>
              <a:t>End of Topic Quiz</a:t>
            </a:r>
          </a:p>
        </p:txBody>
      </p:sp>
    </p:spTree>
    <p:extLst>
      <p:ext uri="{BB962C8B-B14F-4D97-AF65-F5344CB8AC3E}">
        <p14:creationId xmlns:p14="http://schemas.microsoft.com/office/powerpoint/2010/main" val="29793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BI?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does BI exist?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Data, Analysis and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68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01: </a:t>
            </a:r>
            <a:r>
              <a:rPr lang="en-US"/>
              <a:t>Part 02</a:t>
            </a:r>
            <a:endParaRPr lang="en-US" dirty="0"/>
          </a:p>
          <a:p>
            <a:r>
              <a:rPr lang="en-US" dirty="0"/>
              <a:t>What is Business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51848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5701" y="645963"/>
            <a:ext cx="6929822" cy="9252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>
                <a:latin typeface="Verdana" charset="0"/>
              </a:rPr>
              <a:t>What is Business Intelligence?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62478" y="2101146"/>
            <a:ext cx="8001198" cy="3704367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en-AU" dirty="0">
                <a:latin typeface="Verdana" charset="0"/>
              </a:rPr>
              <a:t>Perhaps a better question is, </a:t>
            </a:r>
            <a:r>
              <a:rPr lang="ja-JP" altLang="en-AU" dirty="0">
                <a:latin typeface="Verdana" charset="0"/>
              </a:rPr>
              <a:t>“</a:t>
            </a:r>
            <a:r>
              <a:rPr lang="en-AU" altLang="ja-JP" i="1" dirty="0">
                <a:latin typeface="Verdana" charset="0"/>
              </a:rPr>
              <a:t>What </a:t>
            </a:r>
            <a:r>
              <a:rPr lang="en-AU" altLang="ja-JP" i="1" dirty="0" err="1">
                <a:latin typeface="Verdana" charset="0"/>
              </a:rPr>
              <a:t>isn</a:t>
            </a:r>
            <a:r>
              <a:rPr lang="ja-JP" altLang="en-AU" i="1" dirty="0">
                <a:latin typeface="Verdana" charset="0"/>
              </a:rPr>
              <a:t>’</a:t>
            </a:r>
            <a:r>
              <a:rPr lang="en-AU" altLang="ja-JP" i="1" dirty="0">
                <a:latin typeface="Verdana" charset="0"/>
              </a:rPr>
              <a:t>t it</a:t>
            </a:r>
            <a:r>
              <a:rPr lang="en-AU" altLang="ja-JP" dirty="0">
                <a:latin typeface="Verdana" charset="0"/>
              </a:rPr>
              <a:t>?</a:t>
            </a:r>
            <a:r>
              <a:rPr lang="ja-JP" altLang="en-AU" dirty="0">
                <a:latin typeface="Verdana" charset="0"/>
              </a:rPr>
              <a:t>”</a:t>
            </a:r>
            <a:endParaRPr lang="en-AU" altLang="ja-JP" dirty="0">
              <a:latin typeface="Verdana" charset="0"/>
            </a:endParaRP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en-AU" dirty="0">
                <a:latin typeface="Verdana" charset="0"/>
              </a:rPr>
              <a:t>It is not a single technology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en-AU" dirty="0">
                <a:latin typeface="Verdana" charset="0"/>
              </a:rPr>
              <a:t>It is not an application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en-AU" dirty="0">
                <a:latin typeface="Verdana" charset="0"/>
              </a:rPr>
              <a:t>It is not a methodology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en-AU" dirty="0">
                <a:latin typeface="Verdana" charset="0"/>
              </a:rPr>
              <a:t>It isn’t about spying on competitors</a:t>
            </a:r>
          </a:p>
          <a:p>
            <a:pPr eaLnBrk="1" hangingPunct="1">
              <a:lnSpc>
                <a:spcPct val="120000"/>
              </a:lnSpc>
              <a:buFontTx/>
              <a:buChar char="-"/>
            </a:pPr>
            <a:r>
              <a:rPr lang="en-AU" dirty="0">
                <a:latin typeface="Verdana" charset="0"/>
              </a:rPr>
              <a:t>It IS an often-used, but poorly understood term</a:t>
            </a:r>
          </a:p>
          <a:p>
            <a:pPr eaLnBrk="1" hangingPunct="1">
              <a:buFontTx/>
              <a:buChar char="•"/>
            </a:pPr>
            <a:endParaRPr lang="en-AU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285701" y="645963"/>
            <a:ext cx="6715547" cy="9252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>
                <a:latin typeface="Verdana" charset="0"/>
              </a:rPr>
              <a:t>There are many definitions…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41569" y="1766622"/>
            <a:ext cx="8001198" cy="435826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AU" sz="2200" dirty="0">
                <a:latin typeface="Verdana" charset="0"/>
              </a:rPr>
              <a:t>They range from simplistic</a:t>
            </a:r>
          </a:p>
          <a:p>
            <a:pPr eaLnBrk="1" hangingPunct="1">
              <a:buFontTx/>
              <a:buChar char="-"/>
            </a:pPr>
            <a:r>
              <a:rPr lang="en-AU" sz="2200" dirty="0" err="1">
                <a:latin typeface="Verdana" charset="0"/>
              </a:rPr>
              <a:t>Rud</a:t>
            </a:r>
            <a:r>
              <a:rPr lang="en-AU" sz="2200" dirty="0">
                <a:latin typeface="Verdana" charset="0"/>
              </a:rPr>
              <a:t> (2009) states that it is, </a:t>
            </a:r>
            <a:r>
              <a:rPr lang="ja-JP" altLang="en-AU" sz="2200" dirty="0">
                <a:latin typeface="Verdana" charset="0"/>
              </a:rPr>
              <a:t>“</a:t>
            </a:r>
            <a:r>
              <a:rPr lang="en-AU" altLang="ja-JP" sz="2200" i="1" dirty="0">
                <a:latin typeface="Verdana" charset="0"/>
              </a:rPr>
              <a:t>…a term that encompasses all the capabilities required to turn data into intelligence</a:t>
            </a:r>
            <a:r>
              <a:rPr lang="ja-JP" altLang="en-AU" sz="2200" dirty="0">
                <a:latin typeface="Verdana" charset="0"/>
              </a:rPr>
              <a:t>”</a:t>
            </a:r>
            <a:r>
              <a:rPr lang="en-AU" altLang="ja-JP" sz="2200" dirty="0">
                <a:latin typeface="Verdana" charset="0"/>
              </a:rPr>
              <a:t> (p. 3)</a:t>
            </a:r>
          </a:p>
          <a:p>
            <a:pPr marL="0" indent="0" eaLnBrk="1" hangingPunct="1">
              <a:buNone/>
            </a:pPr>
            <a:r>
              <a:rPr lang="en-AU" sz="2200" dirty="0">
                <a:latin typeface="Verdana" charset="0"/>
              </a:rPr>
              <a:t>To functional…</a:t>
            </a:r>
          </a:p>
          <a:p>
            <a:pPr eaLnBrk="1" hangingPunct="1">
              <a:buFontTx/>
              <a:buChar char="-"/>
            </a:pPr>
            <a:r>
              <a:rPr lang="en-AU" sz="2200" dirty="0" err="1">
                <a:latin typeface="Verdana" charset="0"/>
              </a:rPr>
              <a:t>Langit</a:t>
            </a:r>
            <a:r>
              <a:rPr lang="en-AU" sz="2200" dirty="0">
                <a:latin typeface="Verdana" charset="0"/>
              </a:rPr>
              <a:t> (2007) citing Microsoft, states that BI is </a:t>
            </a:r>
            <a:r>
              <a:rPr lang="ja-JP" altLang="en-AU" sz="2200" i="1" dirty="0">
                <a:latin typeface="Verdana" charset="0"/>
              </a:rPr>
              <a:t>“</a:t>
            </a:r>
            <a:r>
              <a:rPr lang="en-AU" altLang="ja-JP" sz="2200" i="1" dirty="0">
                <a:latin typeface="Verdana" charset="0"/>
              </a:rPr>
              <a:t>…a method of storing and presenting key enterprise data so that anyone in your company can quickly and easily ask questions of accurate and timely data.</a:t>
            </a:r>
            <a:r>
              <a:rPr lang="ja-JP" altLang="en-AU" sz="2200" i="1" dirty="0">
                <a:latin typeface="Verdana" charset="0"/>
              </a:rPr>
              <a:t>”</a:t>
            </a:r>
            <a:r>
              <a:rPr lang="en-AU" altLang="ja-JP" sz="2200" i="1" dirty="0">
                <a:latin typeface="Verdana" charset="0"/>
              </a:rPr>
              <a:t> </a:t>
            </a:r>
            <a:r>
              <a:rPr lang="en-AU" altLang="ja-JP" sz="2200" dirty="0">
                <a:latin typeface="Verdana" charset="0"/>
              </a:rPr>
              <a:t>(p. 1)</a:t>
            </a:r>
          </a:p>
          <a:p>
            <a:pPr eaLnBrk="1" hangingPunct="1">
              <a:buFontTx/>
              <a:buChar char="-"/>
            </a:pPr>
            <a:r>
              <a:rPr lang="en-AU" sz="2200" dirty="0" err="1">
                <a:latin typeface="Verdana" charset="0"/>
              </a:rPr>
              <a:t>Rud</a:t>
            </a:r>
            <a:r>
              <a:rPr lang="en-AU" sz="2200" dirty="0">
                <a:latin typeface="Verdana" charset="0"/>
              </a:rPr>
              <a:t> (2009) </a:t>
            </a:r>
            <a:r>
              <a:rPr lang="ja-JP" altLang="en-AU" sz="2200" i="1" dirty="0">
                <a:latin typeface="Verdana" charset="0"/>
              </a:rPr>
              <a:t>“</a:t>
            </a:r>
            <a:r>
              <a:rPr lang="en-AU" altLang="ja-JP" sz="2200" i="1" dirty="0">
                <a:latin typeface="Verdana" charset="0"/>
              </a:rPr>
              <a:t>…getting the right information to the right people at the right time through the right channel</a:t>
            </a:r>
            <a:r>
              <a:rPr lang="ja-JP" altLang="en-AU" sz="2200" i="1" dirty="0">
                <a:latin typeface="Verdana" charset="0"/>
              </a:rPr>
              <a:t>”</a:t>
            </a:r>
            <a:r>
              <a:rPr lang="en-AU" altLang="ja-JP" sz="2200" dirty="0">
                <a:latin typeface="Verdana" charset="0"/>
              </a:rPr>
              <a:t> (p. 3)</a:t>
            </a:r>
          </a:p>
          <a:p>
            <a:pPr eaLnBrk="1" hangingPunct="1">
              <a:buFontTx/>
              <a:buChar char="•"/>
            </a:pPr>
            <a:endParaRPr lang="en-AU" sz="2200" dirty="0">
              <a:latin typeface="Verdana" charset="0"/>
            </a:endParaRPr>
          </a:p>
          <a:p>
            <a:pPr eaLnBrk="1" hangingPunct="1">
              <a:buFontTx/>
              <a:buChar char="•"/>
            </a:pPr>
            <a:endParaRPr lang="en-AU" sz="22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4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85701" y="645963"/>
            <a:ext cx="5731468" cy="925298"/>
          </a:xfrm>
        </p:spPr>
        <p:txBody>
          <a:bodyPr/>
          <a:lstStyle/>
          <a:p>
            <a:r>
              <a:rPr lang="en-AU">
                <a:latin typeface="Verdana" charset="0"/>
              </a:rPr>
              <a:t>More definitions…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62478" y="1856946"/>
            <a:ext cx="8001198" cy="4380366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Verdana" charset="0"/>
              </a:rPr>
              <a:t>Williams &amp; Williams (2006) suggest that BI is a combination of products, technologies and methods</a:t>
            </a:r>
          </a:p>
          <a:p>
            <a:pPr lvl="1">
              <a:buFontTx/>
              <a:buChar char="-"/>
            </a:pPr>
            <a:r>
              <a:rPr lang="en-AU" sz="2400" dirty="0">
                <a:latin typeface="Verdana" charset="0"/>
              </a:rPr>
              <a:t>This combination leads to better organisation of key organisational data for improved decision making, that drive (for example):</a:t>
            </a:r>
          </a:p>
          <a:p>
            <a:pPr lvl="2">
              <a:buFontTx/>
              <a:buChar char="-"/>
            </a:pPr>
            <a:r>
              <a:rPr lang="en-AU" b="1" dirty="0">
                <a:latin typeface="Verdana" charset="0"/>
                <a:cs typeface="Arial" charset="0"/>
              </a:rPr>
              <a:t>Increased sales, reduced costs and increased profits</a:t>
            </a:r>
          </a:p>
        </p:txBody>
      </p:sp>
    </p:spTree>
    <p:extLst>
      <p:ext uri="{BB962C8B-B14F-4D97-AF65-F5344CB8AC3E}">
        <p14:creationId xmlns:p14="http://schemas.microsoft.com/office/powerpoint/2010/main" val="1614406369"/>
      </p:ext>
    </p:extLst>
  </p:cSld>
  <p:clrMapOvr>
    <a:masterClrMapping/>
  </p:clrMapOvr>
</p:sld>
</file>

<file path=ppt/theme/theme1.xml><?xml version="1.0" encoding="utf-8"?>
<a:theme xmlns:a="http://schemas.openxmlformats.org/drawingml/2006/main" name="ICT349 Power Point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CT349 Power Point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N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ICT349 Power Point Template.potx</Template>
  <TotalTime>637</TotalTime>
  <Words>1218</Words>
  <PresentationFormat>On-screen Show (4:3)</PresentationFormat>
  <Paragraphs>187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Verdana</vt:lpstr>
      <vt:lpstr>Wingdings</vt:lpstr>
      <vt:lpstr>ICT349 Power Point Template</vt:lpstr>
      <vt:lpstr>1_ICT349 Power Point Template</vt:lpstr>
      <vt:lpstr>TNE Template</vt:lpstr>
      <vt:lpstr>Murdoch_PowerPoint_Template_Approved</vt:lpstr>
      <vt:lpstr>1_Murdoch_PowerPoint_Template_Approved</vt:lpstr>
      <vt:lpstr>Topic 01   What is Business Intelligence?</vt:lpstr>
      <vt:lpstr>Resources for this topic</vt:lpstr>
      <vt:lpstr>Learning Outcomes</vt:lpstr>
      <vt:lpstr>What do you need to do for this topic?</vt:lpstr>
      <vt:lpstr> Lecture Outline</vt:lpstr>
      <vt:lpstr>ICT394 Business Intelligence Application Development</vt:lpstr>
      <vt:lpstr>What is Business Intelligence?</vt:lpstr>
      <vt:lpstr>There are many definitions…</vt:lpstr>
      <vt:lpstr>More definitions…</vt:lpstr>
      <vt:lpstr>What does it do?</vt:lpstr>
      <vt:lpstr>So what is BI?</vt:lpstr>
      <vt:lpstr>ICT394 Business Intelligence Application Development</vt:lpstr>
      <vt:lpstr>Why does BI exist?</vt:lpstr>
      <vt:lpstr>Costs of BI</vt:lpstr>
      <vt:lpstr>Critical Success Factors</vt:lpstr>
      <vt:lpstr>Benefits of BI</vt:lpstr>
      <vt:lpstr>BI is facilitated by</vt:lpstr>
      <vt:lpstr>Data, Analysis, Presentation</vt:lpstr>
      <vt:lpstr>ICT394 Business Intelligence Application Development</vt:lpstr>
      <vt:lpstr>Data, Analysis and Presentation</vt:lpstr>
      <vt:lpstr>Data</vt:lpstr>
      <vt:lpstr>Data Collection</vt:lpstr>
      <vt:lpstr>Data Collection</vt:lpstr>
      <vt:lpstr>PowerPoint Presentation</vt:lpstr>
      <vt:lpstr>PowerPoint Presentation</vt:lpstr>
      <vt:lpstr>Data Preparation</vt:lpstr>
      <vt:lpstr>Data Preparation</vt:lpstr>
      <vt:lpstr>Analysis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2015-06-07T03:31:32Z</dcterms:created>
  <dcterms:modified xsi:type="dcterms:W3CDTF">2024-02-07T04:46:56Z</dcterms:modified>
</cp:coreProperties>
</file>