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5" r:id="rId3"/>
    <p:sldMasterId id="2147483682" r:id="rId4"/>
  </p:sldMasterIdLst>
  <p:notesMasterIdLst>
    <p:notesMasterId r:id="rId48"/>
  </p:notesMasterIdLst>
  <p:handoutMasterIdLst>
    <p:handoutMasterId r:id="rId49"/>
  </p:handoutMasterIdLst>
  <p:sldIdLst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97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01" r:id="rId41"/>
    <p:sldId id="302" r:id="rId42"/>
    <p:sldId id="303" r:id="rId43"/>
    <p:sldId id="298" r:id="rId44"/>
    <p:sldId id="299" r:id="rId45"/>
    <p:sldId id="300" r:id="rId46"/>
    <p:sldId id="275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7" autoAdjust="0"/>
    <p:restoredTop sz="72503" autoAdjust="0"/>
  </p:normalViewPr>
  <p:slideViewPr>
    <p:cSldViewPr snapToGrid="0" snapToObjects="1">
      <p:cViewPr varScale="1">
        <p:scale>
          <a:sx n="80" d="100"/>
          <a:sy n="80" d="100"/>
        </p:scale>
        <p:origin x="21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-45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e Mwagwabi" userId="09feac9e-962e-46e5-af50-50c5e1df4db3" providerId="ADAL" clId="{0C5D3B07-F675-4205-995A-4C91557D7AB8}"/>
    <pc:docChg chg="custSel modSld modMainMaster">
      <pc:chgData name="Florence Mwagwabi" userId="09feac9e-962e-46e5-af50-50c5e1df4db3" providerId="ADAL" clId="{0C5D3B07-F675-4205-995A-4C91557D7AB8}" dt="2023-02-23T10:47:55.848" v="150" actId="255"/>
      <pc:docMkLst>
        <pc:docMk/>
      </pc:docMkLst>
      <pc:sldChg chg="modSp mod">
        <pc:chgData name="Florence Mwagwabi" userId="09feac9e-962e-46e5-af50-50c5e1df4db3" providerId="ADAL" clId="{0C5D3B07-F675-4205-995A-4C91557D7AB8}" dt="2023-02-23T10:30:08.315" v="5" actId="14100"/>
        <pc:sldMkLst>
          <pc:docMk/>
          <pc:sldMk cId="1779077340" sldId="257"/>
        </pc:sldMkLst>
        <pc:spChg chg="mod">
          <ac:chgData name="Florence Mwagwabi" userId="09feac9e-962e-46e5-af50-50c5e1df4db3" providerId="ADAL" clId="{0C5D3B07-F675-4205-995A-4C91557D7AB8}" dt="2023-02-23T10:30:08.315" v="5" actId="14100"/>
          <ac:spMkLst>
            <pc:docMk/>
            <pc:sldMk cId="1779077340" sldId="257"/>
            <ac:spMk id="3" creationId="{00000000-0000-0000-0000-000000000000}"/>
          </ac:spMkLst>
        </pc:spChg>
        <pc:picChg chg="mod">
          <ac:chgData name="Florence Mwagwabi" userId="09feac9e-962e-46e5-af50-50c5e1df4db3" providerId="ADAL" clId="{0C5D3B07-F675-4205-995A-4C91557D7AB8}" dt="2023-02-23T10:30:05.156" v="4" actId="14100"/>
          <ac:picMkLst>
            <pc:docMk/>
            <pc:sldMk cId="1779077340" sldId="257"/>
            <ac:picMk id="6" creationId="{00000000-0000-0000-0000-000000000000}"/>
          </ac:picMkLst>
        </pc:picChg>
      </pc:sldChg>
      <pc:sldChg chg="addSp delSp modSp mod">
        <pc:chgData name="Florence Mwagwabi" userId="09feac9e-962e-46e5-af50-50c5e1df4db3" providerId="ADAL" clId="{0C5D3B07-F675-4205-995A-4C91557D7AB8}" dt="2023-02-23T10:33:51.189" v="78" actId="12"/>
        <pc:sldMkLst>
          <pc:docMk/>
          <pc:sldMk cId="4085857370" sldId="258"/>
        </pc:sldMkLst>
        <pc:spChg chg="mod">
          <ac:chgData name="Florence Mwagwabi" userId="09feac9e-962e-46e5-af50-50c5e1df4db3" providerId="ADAL" clId="{0C5D3B07-F675-4205-995A-4C91557D7AB8}" dt="2023-02-23T10:32:44.852" v="44"/>
          <ac:spMkLst>
            <pc:docMk/>
            <pc:sldMk cId="4085857370" sldId="258"/>
            <ac:spMk id="2" creationId="{00000000-0000-0000-0000-000000000000}"/>
          </ac:spMkLst>
        </pc:spChg>
        <pc:spChg chg="mod">
          <ac:chgData name="Florence Mwagwabi" userId="09feac9e-962e-46e5-af50-50c5e1df4db3" providerId="ADAL" clId="{0C5D3B07-F675-4205-995A-4C91557D7AB8}" dt="2023-02-23T10:33:51.189" v="78" actId="12"/>
          <ac:spMkLst>
            <pc:docMk/>
            <pc:sldMk cId="4085857370" sldId="258"/>
            <ac:spMk id="3" creationId="{00000000-0000-0000-0000-000000000000}"/>
          </ac:spMkLst>
        </pc:spChg>
        <pc:spChg chg="add del mod">
          <ac:chgData name="Florence Mwagwabi" userId="09feac9e-962e-46e5-af50-50c5e1df4db3" providerId="ADAL" clId="{0C5D3B07-F675-4205-995A-4C91557D7AB8}" dt="2023-02-23T10:31:36.452" v="35"/>
          <ac:spMkLst>
            <pc:docMk/>
            <pc:sldMk cId="4085857370" sldId="258"/>
            <ac:spMk id="4" creationId="{4354B701-96ED-261A-5F9D-AD29421052BE}"/>
          </ac:spMkLst>
        </pc:spChg>
        <pc:spChg chg="add del mod">
          <ac:chgData name="Florence Mwagwabi" userId="09feac9e-962e-46e5-af50-50c5e1df4db3" providerId="ADAL" clId="{0C5D3B07-F675-4205-995A-4C91557D7AB8}" dt="2023-02-23T10:31:36.452" v="35"/>
          <ac:spMkLst>
            <pc:docMk/>
            <pc:sldMk cId="4085857370" sldId="258"/>
            <ac:spMk id="5" creationId="{3E92CA2F-AF25-19D0-15B3-D1A8785F2BFB}"/>
          </ac:spMkLst>
        </pc:spChg>
        <pc:spChg chg="add del mod">
          <ac:chgData name="Florence Mwagwabi" userId="09feac9e-962e-46e5-af50-50c5e1df4db3" providerId="ADAL" clId="{0C5D3B07-F675-4205-995A-4C91557D7AB8}" dt="2023-02-23T10:32:44.852" v="44"/>
          <ac:spMkLst>
            <pc:docMk/>
            <pc:sldMk cId="4085857370" sldId="258"/>
            <ac:spMk id="6" creationId="{3E2CAD5A-151B-93C9-8484-98457773ACA1}"/>
          </ac:spMkLst>
        </pc:spChg>
        <pc:spChg chg="add del mod">
          <ac:chgData name="Florence Mwagwabi" userId="09feac9e-962e-46e5-af50-50c5e1df4db3" providerId="ADAL" clId="{0C5D3B07-F675-4205-995A-4C91557D7AB8}" dt="2023-02-23T10:32:44.852" v="44"/>
          <ac:spMkLst>
            <pc:docMk/>
            <pc:sldMk cId="4085857370" sldId="258"/>
            <ac:spMk id="7" creationId="{A11F3401-7D4A-8717-1673-F393EE5EF26B}"/>
          </ac:spMkLst>
        </pc:spChg>
      </pc:sldChg>
      <pc:sldChg chg="modSp mod">
        <pc:chgData name="Florence Mwagwabi" userId="09feac9e-962e-46e5-af50-50c5e1df4db3" providerId="ADAL" clId="{0C5D3B07-F675-4205-995A-4C91557D7AB8}" dt="2023-02-23T10:35:30.199" v="84" actId="255"/>
        <pc:sldMkLst>
          <pc:docMk/>
          <pc:sldMk cId="1642483345" sldId="263"/>
        </pc:sldMkLst>
        <pc:spChg chg="mod">
          <ac:chgData name="Florence Mwagwabi" userId="09feac9e-962e-46e5-af50-50c5e1df4db3" providerId="ADAL" clId="{0C5D3B07-F675-4205-995A-4C91557D7AB8}" dt="2023-02-23T10:35:30.199" v="84" actId="255"/>
          <ac:spMkLst>
            <pc:docMk/>
            <pc:sldMk cId="1642483345" sldId="263"/>
            <ac:spMk id="3" creationId="{00000000-0000-0000-0000-000000000000}"/>
          </ac:spMkLst>
        </pc:spChg>
      </pc:sldChg>
      <pc:sldChg chg="addSp delSp modSp">
        <pc:chgData name="Florence Mwagwabi" userId="09feac9e-962e-46e5-af50-50c5e1df4db3" providerId="ADAL" clId="{0C5D3B07-F675-4205-995A-4C91557D7AB8}" dt="2023-02-23T10:35:43.453" v="85"/>
        <pc:sldMkLst>
          <pc:docMk/>
          <pc:sldMk cId="3291399935" sldId="270"/>
        </pc:sldMkLst>
        <pc:spChg chg="mod">
          <ac:chgData name="Florence Mwagwabi" userId="09feac9e-962e-46e5-af50-50c5e1df4db3" providerId="ADAL" clId="{0C5D3B07-F675-4205-995A-4C91557D7AB8}" dt="2023-02-23T10:35:43.453" v="85"/>
          <ac:spMkLst>
            <pc:docMk/>
            <pc:sldMk cId="3291399935" sldId="270"/>
            <ac:spMk id="2" creationId="{00000000-0000-0000-0000-000000000000}"/>
          </ac:spMkLst>
        </pc:spChg>
        <pc:spChg chg="mod">
          <ac:chgData name="Florence Mwagwabi" userId="09feac9e-962e-46e5-af50-50c5e1df4db3" providerId="ADAL" clId="{0C5D3B07-F675-4205-995A-4C91557D7AB8}" dt="2023-02-23T10:35:43.453" v="85"/>
          <ac:spMkLst>
            <pc:docMk/>
            <pc:sldMk cId="3291399935" sldId="270"/>
            <ac:spMk id="3" creationId="{00000000-0000-0000-0000-000000000000}"/>
          </ac:spMkLst>
        </pc:spChg>
        <pc:spChg chg="add del mod">
          <ac:chgData name="Florence Mwagwabi" userId="09feac9e-962e-46e5-af50-50c5e1df4db3" providerId="ADAL" clId="{0C5D3B07-F675-4205-995A-4C91557D7AB8}" dt="2023-02-23T10:35:43.453" v="85"/>
          <ac:spMkLst>
            <pc:docMk/>
            <pc:sldMk cId="3291399935" sldId="270"/>
            <ac:spMk id="4" creationId="{2127F769-BA9F-4116-5CC0-FBBC38D83145}"/>
          </ac:spMkLst>
        </pc:spChg>
        <pc:spChg chg="add del mod">
          <ac:chgData name="Florence Mwagwabi" userId="09feac9e-962e-46e5-af50-50c5e1df4db3" providerId="ADAL" clId="{0C5D3B07-F675-4205-995A-4C91557D7AB8}" dt="2023-02-23T10:35:43.453" v="85"/>
          <ac:spMkLst>
            <pc:docMk/>
            <pc:sldMk cId="3291399935" sldId="270"/>
            <ac:spMk id="5" creationId="{86BCE460-79FA-CF82-D2AE-9A7291C40B9B}"/>
          </ac:spMkLst>
        </pc:spChg>
      </pc:sldChg>
      <pc:sldChg chg="modSp mod">
        <pc:chgData name="Florence Mwagwabi" userId="09feac9e-962e-46e5-af50-50c5e1df4db3" providerId="ADAL" clId="{0C5D3B07-F675-4205-995A-4C91557D7AB8}" dt="2023-02-23T10:35:48.957" v="87" actId="1076"/>
        <pc:sldMkLst>
          <pc:docMk/>
          <pc:sldMk cId="1715018294" sldId="272"/>
        </pc:sldMkLst>
        <pc:picChg chg="mod">
          <ac:chgData name="Florence Mwagwabi" userId="09feac9e-962e-46e5-af50-50c5e1df4db3" providerId="ADAL" clId="{0C5D3B07-F675-4205-995A-4C91557D7AB8}" dt="2023-02-23T10:35:48.957" v="87" actId="1076"/>
          <ac:picMkLst>
            <pc:docMk/>
            <pc:sldMk cId="1715018294" sldId="272"/>
            <ac:picMk id="6" creationId="{00000000-0000-0000-0000-000000000000}"/>
          </ac:picMkLst>
        </pc:picChg>
      </pc:sldChg>
      <pc:sldChg chg="modSp mod">
        <pc:chgData name="Florence Mwagwabi" userId="09feac9e-962e-46e5-af50-50c5e1df4db3" providerId="ADAL" clId="{0C5D3B07-F675-4205-995A-4C91557D7AB8}" dt="2023-02-23T10:35:56.085" v="88" actId="313"/>
        <pc:sldMkLst>
          <pc:docMk/>
          <pc:sldMk cId="4046641218" sldId="274"/>
        </pc:sldMkLst>
        <pc:spChg chg="mod">
          <ac:chgData name="Florence Mwagwabi" userId="09feac9e-962e-46e5-af50-50c5e1df4db3" providerId="ADAL" clId="{0C5D3B07-F675-4205-995A-4C91557D7AB8}" dt="2023-02-23T10:35:56.085" v="88" actId="313"/>
          <ac:spMkLst>
            <pc:docMk/>
            <pc:sldMk cId="4046641218" sldId="274"/>
            <ac:spMk id="3" creationId="{00000000-0000-0000-0000-000000000000}"/>
          </ac:spMkLst>
        </pc:spChg>
      </pc:sldChg>
      <pc:sldChg chg="addSp modSp mod modClrScheme chgLayout">
        <pc:chgData name="Florence Mwagwabi" userId="09feac9e-962e-46e5-af50-50c5e1df4db3" providerId="ADAL" clId="{0C5D3B07-F675-4205-995A-4C91557D7AB8}" dt="2023-02-23T10:39:58.277" v="117" actId="1076"/>
        <pc:sldMkLst>
          <pc:docMk/>
          <pc:sldMk cId="2776181358" sldId="277"/>
        </pc:sldMkLst>
        <pc:spChg chg="mod">
          <ac:chgData name="Florence Mwagwabi" userId="09feac9e-962e-46e5-af50-50c5e1df4db3" providerId="ADAL" clId="{0C5D3B07-F675-4205-995A-4C91557D7AB8}" dt="2023-02-23T10:38:51.570" v="95" actId="26606"/>
          <ac:spMkLst>
            <pc:docMk/>
            <pc:sldMk cId="2776181358" sldId="277"/>
            <ac:spMk id="2" creationId="{00000000-0000-0000-0000-000000000000}"/>
          </ac:spMkLst>
        </pc:spChg>
        <pc:spChg chg="mod">
          <ac:chgData name="Florence Mwagwabi" userId="09feac9e-962e-46e5-af50-50c5e1df4db3" providerId="ADAL" clId="{0C5D3B07-F675-4205-995A-4C91557D7AB8}" dt="2023-02-23T10:39:49.677" v="114" actId="14100"/>
          <ac:spMkLst>
            <pc:docMk/>
            <pc:sldMk cId="2776181358" sldId="277"/>
            <ac:spMk id="3" creationId="{00000000-0000-0000-0000-000000000000}"/>
          </ac:spMkLst>
        </pc:spChg>
        <pc:spChg chg="add mod">
          <ac:chgData name="Florence Mwagwabi" userId="09feac9e-962e-46e5-af50-50c5e1df4db3" providerId="ADAL" clId="{0C5D3B07-F675-4205-995A-4C91557D7AB8}" dt="2023-02-23T10:39:58.277" v="117" actId="1076"/>
          <ac:spMkLst>
            <pc:docMk/>
            <pc:sldMk cId="2776181358" sldId="277"/>
            <ac:spMk id="7" creationId="{E2E2DE94-31C0-BC5A-0E35-5C071161CFF1}"/>
          </ac:spMkLst>
        </pc:spChg>
        <pc:picChg chg="add mod">
          <ac:chgData name="Florence Mwagwabi" userId="09feac9e-962e-46e5-af50-50c5e1df4db3" providerId="ADAL" clId="{0C5D3B07-F675-4205-995A-4C91557D7AB8}" dt="2023-02-23T10:39:52.646" v="115" actId="14100"/>
          <ac:picMkLst>
            <pc:docMk/>
            <pc:sldMk cId="2776181358" sldId="277"/>
            <ac:picMk id="5" creationId="{F9693AE4-D593-3992-A686-752DFE608DC1}"/>
          </ac:picMkLst>
        </pc:picChg>
      </pc:sldChg>
      <pc:sldChg chg="modSp mod">
        <pc:chgData name="Florence Mwagwabi" userId="09feac9e-962e-46e5-af50-50c5e1df4db3" providerId="ADAL" clId="{0C5D3B07-F675-4205-995A-4C91557D7AB8}" dt="2023-02-23T10:45:37.095" v="131" actId="20577"/>
        <pc:sldMkLst>
          <pc:docMk/>
          <pc:sldMk cId="407111971" sldId="280"/>
        </pc:sldMkLst>
        <pc:spChg chg="mod">
          <ac:chgData name="Florence Mwagwabi" userId="09feac9e-962e-46e5-af50-50c5e1df4db3" providerId="ADAL" clId="{0C5D3B07-F675-4205-995A-4C91557D7AB8}" dt="2023-02-23T10:45:37.095" v="131" actId="20577"/>
          <ac:spMkLst>
            <pc:docMk/>
            <pc:sldMk cId="407111971" sldId="280"/>
            <ac:spMk id="3" creationId="{00000000-0000-0000-0000-000000000000}"/>
          </ac:spMkLst>
        </pc:spChg>
      </pc:sldChg>
      <pc:sldChg chg="modSp">
        <pc:chgData name="Florence Mwagwabi" userId="09feac9e-962e-46e5-af50-50c5e1df4db3" providerId="ADAL" clId="{0C5D3B07-F675-4205-995A-4C91557D7AB8}" dt="2023-02-23T10:46:48.743" v="133" actId="255"/>
        <pc:sldMkLst>
          <pc:docMk/>
          <pc:sldMk cId="533996529" sldId="281"/>
        </pc:sldMkLst>
        <pc:spChg chg="mod">
          <ac:chgData name="Florence Mwagwabi" userId="09feac9e-962e-46e5-af50-50c5e1df4db3" providerId="ADAL" clId="{0C5D3B07-F675-4205-995A-4C91557D7AB8}" dt="2023-02-23T10:46:48.743" v="133" actId="255"/>
          <ac:spMkLst>
            <pc:docMk/>
            <pc:sldMk cId="533996529" sldId="281"/>
            <ac:spMk id="3" creationId="{00000000-0000-0000-0000-000000000000}"/>
          </ac:spMkLst>
        </pc:spChg>
      </pc:sldChg>
      <pc:sldChg chg="modSp mod">
        <pc:chgData name="Florence Mwagwabi" userId="09feac9e-962e-46e5-af50-50c5e1df4db3" providerId="ADAL" clId="{0C5D3B07-F675-4205-995A-4C91557D7AB8}" dt="2023-02-23T10:31:05.946" v="30" actId="27636"/>
        <pc:sldMkLst>
          <pc:docMk/>
          <pc:sldMk cId="4100926032" sldId="283"/>
        </pc:sldMkLst>
        <pc:spChg chg="mod">
          <ac:chgData name="Florence Mwagwabi" userId="09feac9e-962e-46e5-af50-50c5e1df4db3" providerId="ADAL" clId="{0C5D3B07-F675-4205-995A-4C91557D7AB8}" dt="2023-02-23T10:31:05.946" v="30" actId="27636"/>
          <ac:spMkLst>
            <pc:docMk/>
            <pc:sldMk cId="4100926032" sldId="283"/>
            <ac:spMk id="2" creationId="{00000000-0000-0000-0000-000000000000}"/>
          </ac:spMkLst>
        </pc:spChg>
      </pc:sldChg>
      <pc:sldChg chg="modSp mod">
        <pc:chgData name="Florence Mwagwabi" userId="09feac9e-962e-46e5-af50-50c5e1df4db3" providerId="ADAL" clId="{0C5D3B07-F675-4205-995A-4C91557D7AB8}" dt="2023-02-23T10:46:57.940" v="134" actId="255"/>
        <pc:sldMkLst>
          <pc:docMk/>
          <pc:sldMk cId="1056546199" sldId="284"/>
        </pc:sldMkLst>
        <pc:spChg chg="mod">
          <ac:chgData name="Florence Mwagwabi" userId="09feac9e-962e-46e5-af50-50c5e1df4db3" providerId="ADAL" clId="{0C5D3B07-F675-4205-995A-4C91557D7AB8}" dt="2023-02-23T10:46:57.940" v="134" actId="255"/>
          <ac:spMkLst>
            <pc:docMk/>
            <pc:sldMk cId="1056546199" sldId="284"/>
            <ac:spMk id="3" creationId="{00000000-0000-0000-0000-000000000000}"/>
          </ac:spMkLst>
        </pc:spChg>
      </pc:sldChg>
      <pc:sldChg chg="modSp mod">
        <pc:chgData name="Florence Mwagwabi" userId="09feac9e-962e-46e5-af50-50c5e1df4db3" providerId="ADAL" clId="{0C5D3B07-F675-4205-995A-4C91557D7AB8}" dt="2023-02-23T10:47:05.943" v="135" actId="255"/>
        <pc:sldMkLst>
          <pc:docMk/>
          <pc:sldMk cId="1326845761" sldId="288"/>
        </pc:sldMkLst>
        <pc:spChg chg="mod">
          <ac:chgData name="Florence Mwagwabi" userId="09feac9e-962e-46e5-af50-50c5e1df4db3" providerId="ADAL" clId="{0C5D3B07-F675-4205-995A-4C91557D7AB8}" dt="2023-02-23T10:47:05.943" v="135" actId="255"/>
          <ac:spMkLst>
            <pc:docMk/>
            <pc:sldMk cId="1326845761" sldId="288"/>
            <ac:spMk id="3" creationId="{00000000-0000-0000-0000-000000000000}"/>
          </ac:spMkLst>
        </pc:spChg>
      </pc:sldChg>
      <pc:sldChg chg="modSp mod">
        <pc:chgData name="Florence Mwagwabi" userId="09feac9e-962e-46e5-af50-50c5e1df4db3" providerId="ADAL" clId="{0C5D3B07-F675-4205-995A-4C91557D7AB8}" dt="2023-02-23T10:47:15.143" v="136" actId="255"/>
        <pc:sldMkLst>
          <pc:docMk/>
          <pc:sldMk cId="2032719740" sldId="292"/>
        </pc:sldMkLst>
        <pc:spChg chg="mod">
          <ac:chgData name="Florence Mwagwabi" userId="09feac9e-962e-46e5-af50-50c5e1df4db3" providerId="ADAL" clId="{0C5D3B07-F675-4205-995A-4C91557D7AB8}" dt="2023-02-23T10:47:15.143" v="136" actId="255"/>
          <ac:spMkLst>
            <pc:docMk/>
            <pc:sldMk cId="2032719740" sldId="292"/>
            <ac:spMk id="3" creationId="{00000000-0000-0000-0000-000000000000}"/>
          </ac:spMkLst>
        </pc:spChg>
      </pc:sldChg>
      <pc:sldChg chg="modSp mod">
        <pc:chgData name="Florence Mwagwabi" userId="09feac9e-962e-46e5-af50-50c5e1df4db3" providerId="ADAL" clId="{0C5D3B07-F675-4205-995A-4C91557D7AB8}" dt="2023-02-23T10:47:55.848" v="150" actId="255"/>
        <pc:sldMkLst>
          <pc:docMk/>
          <pc:sldMk cId="3772647756" sldId="299"/>
        </pc:sldMkLst>
        <pc:spChg chg="mod">
          <ac:chgData name="Florence Mwagwabi" userId="09feac9e-962e-46e5-af50-50c5e1df4db3" providerId="ADAL" clId="{0C5D3B07-F675-4205-995A-4C91557D7AB8}" dt="2023-02-23T10:47:55.848" v="150" actId="255"/>
          <ac:spMkLst>
            <pc:docMk/>
            <pc:sldMk cId="3772647756" sldId="299"/>
            <ac:spMk id="3" creationId="{00000000-0000-0000-0000-000000000000}"/>
          </ac:spMkLst>
        </pc:spChg>
      </pc:sldChg>
      <pc:sldMasterChg chg="modSp mod modSldLayout">
        <pc:chgData name="Florence Mwagwabi" userId="09feac9e-962e-46e5-af50-50c5e1df4db3" providerId="ADAL" clId="{0C5D3B07-F675-4205-995A-4C91557D7AB8}" dt="2023-02-23T10:33:20.549" v="67" actId="255"/>
        <pc:sldMasterMkLst>
          <pc:docMk/>
          <pc:sldMasterMk cId="407989756" sldId="2147483663"/>
        </pc:sldMasterMkLst>
        <pc:spChg chg="mod">
          <ac:chgData name="Florence Mwagwabi" userId="09feac9e-962e-46e5-af50-50c5e1df4db3" providerId="ADAL" clId="{0C5D3B07-F675-4205-995A-4C91557D7AB8}" dt="2023-02-23T10:33:20.549" v="67" actId="255"/>
          <ac:spMkLst>
            <pc:docMk/>
            <pc:sldMasterMk cId="407989756" sldId="2147483663"/>
            <ac:spMk id="2" creationId="{00000000-0000-0000-0000-000000000000}"/>
          </ac:spMkLst>
        </pc:spChg>
        <pc:spChg chg="mod">
          <ac:chgData name="Florence Mwagwabi" userId="09feac9e-962e-46e5-af50-50c5e1df4db3" providerId="ADAL" clId="{0C5D3B07-F675-4205-995A-4C91557D7AB8}" dt="2023-02-23T10:33:12.151" v="66" actId="1038"/>
          <ac:spMkLst>
            <pc:docMk/>
            <pc:sldMasterMk cId="407989756" sldId="2147483663"/>
            <ac:spMk id="3" creationId="{00000000-0000-0000-0000-000000000000}"/>
          </ac:spMkLst>
        </pc:spChg>
        <pc:sldLayoutChg chg="modSp mod">
          <pc:chgData name="Florence Mwagwabi" userId="09feac9e-962e-46e5-af50-50c5e1df4db3" providerId="ADAL" clId="{0C5D3B07-F675-4205-995A-4C91557D7AB8}" dt="2023-02-23T10:33:05.141" v="57" actId="1038"/>
          <pc:sldLayoutMkLst>
            <pc:docMk/>
            <pc:sldMasterMk cId="407989756" sldId="2147483663"/>
            <pc:sldLayoutMk cId="3083443403" sldId="2147483665"/>
          </pc:sldLayoutMkLst>
          <pc:spChg chg="mod">
            <ac:chgData name="Florence Mwagwabi" userId="09feac9e-962e-46e5-af50-50c5e1df4db3" providerId="ADAL" clId="{0C5D3B07-F675-4205-995A-4C91557D7AB8}" dt="2023-02-23T10:33:05.141" v="57" actId="1038"/>
            <ac:spMkLst>
              <pc:docMk/>
              <pc:sldMasterMk cId="407989756" sldId="2147483663"/>
              <pc:sldLayoutMk cId="3083443403" sldId="2147483665"/>
              <ac:spMk id="2" creationId="{00000000-0000-0000-0000-000000000000}"/>
            </ac:spMkLst>
          </pc:spChg>
          <pc:spChg chg="mod">
            <ac:chgData name="Florence Mwagwabi" userId="09feac9e-962e-46e5-af50-50c5e1df4db3" providerId="ADAL" clId="{0C5D3B07-F675-4205-995A-4C91557D7AB8}" dt="2023-02-23T10:33:05.141" v="57" actId="1038"/>
            <ac:spMkLst>
              <pc:docMk/>
              <pc:sldMasterMk cId="407989756" sldId="2147483663"/>
              <pc:sldLayoutMk cId="3083443403" sldId="2147483665"/>
              <ac:spMk id="3" creationId="{00000000-0000-0000-0000-000000000000}"/>
            </ac:spMkLst>
          </pc:spChg>
        </pc:sldLayoutChg>
      </pc:sldMasterChg>
    </pc:docChg>
  </pc:docChgLst>
  <pc:docChgLst>
    <pc:chgData name="Florence Mwagwabi" userId="09feac9e-962e-46e5-af50-50c5e1df4db3" providerId="ADAL" clId="{172E8F2A-8396-4CC0-AD2E-A44282CDFD00}"/>
    <pc:docChg chg="undo custSel modSld">
      <pc:chgData name="Florence Mwagwabi" userId="09feac9e-962e-46e5-af50-50c5e1df4db3" providerId="ADAL" clId="{172E8F2A-8396-4CC0-AD2E-A44282CDFD00}" dt="2023-05-09T09:12:08.900" v="24" actId="14100"/>
      <pc:docMkLst>
        <pc:docMk/>
      </pc:docMkLst>
      <pc:sldChg chg="modSp mod">
        <pc:chgData name="Florence Mwagwabi" userId="09feac9e-962e-46e5-af50-50c5e1df4db3" providerId="ADAL" clId="{172E8F2A-8396-4CC0-AD2E-A44282CDFD00}" dt="2023-05-09T09:11:39.718" v="18" actId="20577"/>
        <pc:sldMkLst>
          <pc:docMk/>
          <pc:sldMk cId="407111971" sldId="280"/>
        </pc:sldMkLst>
        <pc:spChg chg="mod">
          <ac:chgData name="Florence Mwagwabi" userId="09feac9e-962e-46e5-af50-50c5e1df4db3" providerId="ADAL" clId="{172E8F2A-8396-4CC0-AD2E-A44282CDFD00}" dt="2023-05-09T09:11:39.718" v="18" actId="20577"/>
          <ac:spMkLst>
            <pc:docMk/>
            <pc:sldMk cId="407111971" sldId="280"/>
            <ac:spMk id="3" creationId="{00000000-0000-0000-0000-000000000000}"/>
          </ac:spMkLst>
        </pc:spChg>
      </pc:sldChg>
      <pc:sldChg chg="modSp mod">
        <pc:chgData name="Florence Mwagwabi" userId="09feac9e-962e-46e5-af50-50c5e1df4db3" providerId="ADAL" clId="{172E8F2A-8396-4CC0-AD2E-A44282CDFD00}" dt="2023-05-09T09:12:08.900" v="24" actId="14100"/>
        <pc:sldMkLst>
          <pc:docMk/>
          <pc:sldMk cId="3630595378" sldId="301"/>
        </pc:sldMkLst>
        <pc:picChg chg="mod">
          <ac:chgData name="Florence Mwagwabi" userId="09feac9e-962e-46e5-af50-50c5e1df4db3" providerId="ADAL" clId="{172E8F2A-8396-4CC0-AD2E-A44282CDFD00}" dt="2023-05-09T09:12:08.900" v="24" actId="14100"/>
          <ac:picMkLst>
            <pc:docMk/>
            <pc:sldMk cId="3630595378" sldId="301"/>
            <ac:picMk id="3" creationId="{00000000-0000-0000-0000-000000000000}"/>
          </ac:picMkLst>
        </pc:picChg>
      </pc:sldChg>
    </pc:docChg>
  </pc:docChgLst>
  <pc:docChgLst>
    <pc:chgData name="Florence Mwagwabi" userId="09feac9e-962e-46e5-af50-50c5e1df4db3" providerId="ADAL" clId="{64CB05FE-FA5D-4FF3-86D6-822320157611}"/>
    <pc:docChg chg="custSel modSld">
      <pc:chgData name="Florence Mwagwabi" userId="09feac9e-962e-46e5-af50-50c5e1df4db3" providerId="ADAL" clId="{64CB05FE-FA5D-4FF3-86D6-822320157611}" dt="2022-10-16T09:57:14.275" v="7" actId="478"/>
      <pc:docMkLst>
        <pc:docMk/>
      </pc:docMkLst>
      <pc:sldChg chg="modSp mod">
        <pc:chgData name="Florence Mwagwabi" userId="09feac9e-962e-46e5-af50-50c5e1df4db3" providerId="ADAL" clId="{64CB05FE-FA5D-4FF3-86D6-822320157611}" dt="2022-10-16T09:55:43.252" v="4" actId="20577"/>
        <pc:sldMkLst>
          <pc:docMk/>
          <pc:sldMk cId="1642483345" sldId="263"/>
        </pc:sldMkLst>
        <pc:spChg chg="mod">
          <ac:chgData name="Florence Mwagwabi" userId="09feac9e-962e-46e5-af50-50c5e1df4db3" providerId="ADAL" clId="{64CB05FE-FA5D-4FF3-86D6-822320157611}" dt="2022-10-16T09:55:43.252" v="4" actId="20577"/>
          <ac:spMkLst>
            <pc:docMk/>
            <pc:sldMk cId="1642483345" sldId="263"/>
            <ac:spMk id="3" creationId="{00000000-0000-0000-0000-000000000000}"/>
          </ac:spMkLst>
        </pc:spChg>
      </pc:sldChg>
      <pc:sldChg chg="modSp mod">
        <pc:chgData name="Florence Mwagwabi" userId="09feac9e-962e-46e5-af50-50c5e1df4db3" providerId="ADAL" clId="{64CB05FE-FA5D-4FF3-86D6-822320157611}" dt="2022-10-16T09:45:45.929" v="2" actId="20577"/>
        <pc:sldMkLst>
          <pc:docMk/>
          <pc:sldMk cId="3550472859" sldId="268"/>
        </pc:sldMkLst>
        <pc:spChg chg="mod">
          <ac:chgData name="Florence Mwagwabi" userId="09feac9e-962e-46e5-af50-50c5e1df4db3" providerId="ADAL" clId="{64CB05FE-FA5D-4FF3-86D6-822320157611}" dt="2022-10-16T09:45:45.929" v="2" actId="20577"/>
          <ac:spMkLst>
            <pc:docMk/>
            <pc:sldMk cId="3550472859" sldId="268"/>
            <ac:spMk id="3" creationId="{00000000-0000-0000-0000-000000000000}"/>
          </ac:spMkLst>
        </pc:spChg>
      </pc:sldChg>
      <pc:sldChg chg="delSp modSp mod">
        <pc:chgData name="Florence Mwagwabi" userId="09feac9e-962e-46e5-af50-50c5e1df4db3" providerId="ADAL" clId="{64CB05FE-FA5D-4FF3-86D6-822320157611}" dt="2022-10-16T09:57:14.275" v="7" actId="478"/>
        <pc:sldMkLst>
          <pc:docMk/>
          <pc:sldMk cId="1715018294" sldId="272"/>
        </pc:sldMkLst>
        <pc:spChg chg="del mod">
          <ac:chgData name="Florence Mwagwabi" userId="09feac9e-962e-46e5-af50-50c5e1df4db3" providerId="ADAL" clId="{64CB05FE-FA5D-4FF3-86D6-822320157611}" dt="2022-10-16T09:57:14.275" v="7" actId="478"/>
          <ac:spMkLst>
            <pc:docMk/>
            <pc:sldMk cId="1715018294" sldId="272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D8EA0-D564-AD4E-941A-5C02EA7A0F1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A9B72-D2D1-6F45-8CB8-1879A067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60A22-3406-A44A-A0C2-650868280BE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6A2EB-C033-BB41-B012-73A1934EB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E596D-A2F5-3C4F-A8CA-B512D254941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1281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69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0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13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5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37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1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94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9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20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6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5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4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4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7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3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780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1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63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1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23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8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55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6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605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85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30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9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9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11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81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1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1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4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1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3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A2EB-C033-BB41-B012-73A1934EB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68425"/>
            <a:ext cx="7772400" cy="1470025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3124200"/>
            <a:ext cx="7772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1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16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9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8165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1578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Click buttons below to add media</a:t>
            </a:r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28913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757207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58627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6705600" cy="808038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/>
              <a:t>Click to add text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4" y="2060848"/>
            <a:ext cx="8191501" cy="413115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26" y="2060848"/>
            <a:ext cx="4113023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2060848"/>
            <a:ext cx="406717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92689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399" y="2060848"/>
            <a:ext cx="2712315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2060848"/>
            <a:ext cx="2779662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2060848"/>
            <a:ext cx="2686048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824701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4" y="2060847"/>
            <a:ext cx="4118985" cy="41311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2060847"/>
            <a:ext cx="4067175" cy="4131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Click buttons below to add media</a:t>
            </a:r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2"/>
            <a:ext cx="1774031" cy="411956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/>
              <a:t>Content With Media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4" y="6192000"/>
            <a:ext cx="1774031" cy="411956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19854655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rinter Friend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2060848"/>
            <a:ext cx="8191500" cy="413115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0"/>
            <a:ext cx="1276004" cy="295102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260649"/>
            <a:ext cx="8191500" cy="12252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1615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274638"/>
            <a:ext cx="8429104" cy="9390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3" y="1213658"/>
            <a:ext cx="8429104" cy="47046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9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wmf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6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ICT394 BIAD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D53A-6F57-8149-9368-C5501F407A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04" y="6192000"/>
            <a:ext cx="1276004" cy="295102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5900"/>
            <a:ext cx="542925" cy="409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017" y="274638"/>
            <a:ext cx="84291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016" y="1417638"/>
            <a:ext cx="8429105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-Red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  <p:pic>
        <p:nvPicPr>
          <p:cNvPr id="4" name="Picture 3" descr="Murdoch_port_reverse.wmf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Topic Title</a:t>
            </a:r>
            <a:br>
              <a:rPr lang="en-US"/>
            </a:br>
            <a:br>
              <a:rPr lang="en-US" sz="1800"/>
            </a:br>
            <a:r>
              <a:rPr lang="en-US" sz="1800"/>
              <a:t>Topic Subtitle</a:t>
            </a:r>
            <a:endParaRPr lang="en-GB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52" y="5301208"/>
            <a:ext cx="71171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Unit Code &amp; Title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rdoch_land_White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1" y="6192001"/>
            <a:ext cx="1277303" cy="3954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oursera.org/learn/analytics-tableau/lecture/ruazC/rock-project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ernanalyst.com/Resources/Articles/tabid/115/ID/179/8-Questions-EveryBusiness-Analyst-Should-Ask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pro/desktop/en-us/forecast_how_it_works.htm#:~:text=Forecasting%20in%20Tableau%20uses%20a,Modeling%20Functions%20Work%20in%20Tablea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1164" y="2391025"/>
            <a:ext cx="7117180" cy="211809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 </a:t>
            </a:r>
            <a:r>
              <a:rPr lang="en-US" dirty="0"/>
              <a:t>07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Business Analytics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5301207"/>
            <a:ext cx="7117180" cy="8149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ICT394 BI Application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Development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 descr="Murdoch_port_revers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548682"/>
            <a:ext cx="1190625" cy="969963"/>
          </a:xfrm>
          <a:prstGeom prst="rect">
            <a:avLst/>
          </a:prstGeom>
        </p:spPr>
      </p:pic>
      <p:pic>
        <p:nvPicPr>
          <p:cNvPr id="7" name="Picture 6" descr="M-Red.wm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96" y="1801723"/>
            <a:ext cx="4709827" cy="505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relevancy</a:t>
            </a:r>
          </a:p>
          <a:p>
            <a:r>
              <a:rPr lang="en-US" dirty="0"/>
              <a:t>Actionable insight</a:t>
            </a:r>
          </a:p>
          <a:p>
            <a:r>
              <a:rPr lang="en-US" dirty="0"/>
              <a:t>Performance measurement and value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07 Part 03:</a:t>
            </a:r>
          </a:p>
          <a:p>
            <a:r>
              <a:rPr lang="en-US" dirty="0"/>
              <a:t>Types of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143090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AKA Reporting</a:t>
            </a:r>
          </a:p>
          <a:p>
            <a:pPr lvl="1"/>
            <a:r>
              <a:rPr lang="en-US" dirty="0"/>
              <a:t>What is happening and understanding the underlying trends and causes</a:t>
            </a:r>
          </a:p>
          <a:p>
            <a:pPr lvl="1"/>
            <a:r>
              <a:rPr lang="en-US" dirty="0"/>
              <a:t>Relies on consolidated data sources (e.g., BI target database/data warehouse)</a:t>
            </a:r>
          </a:p>
          <a:p>
            <a:pPr lvl="1"/>
            <a:r>
              <a:rPr lang="en-US" dirty="0"/>
              <a:t>Includes a high degree of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Some interesting case studies are listed in the readings for this topic – Seattle Children’s and </a:t>
            </a:r>
            <a:r>
              <a:rPr lang="en-US" dirty="0" err="1"/>
              <a:t>Kaleida</a:t>
            </a:r>
            <a:r>
              <a:rPr lang="en-US" dirty="0"/>
              <a:t> Health.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Aims to determine what will happen in the future</a:t>
            </a:r>
          </a:p>
          <a:p>
            <a:pPr lvl="1"/>
            <a:r>
              <a:rPr lang="en-US" dirty="0"/>
              <a:t>Will generally be based on statistical techniques and other techniques that will often fall under the heading of data mining</a:t>
            </a:r>
          </a:p>
          <a:p>
            <a:pPr lvl="1"/>
            <a:r>
              <a:rPr lang="en-US" dirty="0"/>
              <a:t>Often used to predict churn, products likely to appeal, creditworthiness assessment  </a:t>
            </a:r>
          </a:p>
          <a:p>
            <a:pPr lvl="1"/>
            <a:r>
              <a:rPr lang="en-US" dirty="0" err="1"/>
              <a:t>Moneyball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5047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 is to </a:t>
            </a:r>
            <a:r>
              <a:rPr lang="en-US" dirty="0" err="1"/>
              <a:t>recognise</a:t>
            </a:r>
            <a:r>
              <a:rPr lang="en-US" dirty="0"/>
              <a:t> what is happening as well as the forecast and to be able to make decisions that will achieve the best possible performance</a:t>
            </a:r>
          </a:p>
          <a:p>
            <a:pPr lvl="1"/>
            <a:r>
              <a:rPr lang="en-US" dirty="0"/>
              <a:t>Generally aimed at </a:t>
            </a:r>
            <a:r>
              <a:rPr lang="en-US" dirty="0" err="1"/>
              <a:t>optimisation</a:t>
            </a:r>
            <a:r>
              <a:rPr lang="en-US" dirty="0"/>
              <a:t> of system performance</a:t>
            </a:r>
          </a:p>
          <a:p>
            <a:pPr lvl="1"/>
            <a:r>
              <a:rPr lang="en-US" dirty="0"/>
              <a:t>The types of recommendations provided by these types of systems may be yes/no or production of a recommended amount</a:t>
            </a:r>
          </a:p>
          <a:p>
            <a:pPr lvl="2"/>
            <a:r>
              <a:rPr lang="en-US" dirty="0"/>
              <a:t>They might also be used directly in automated rules-based decision systems such as airline pricing systems</a:t>
            </a:r>
          </a:p>
        </p:txBody>
      </p:sp>
    </p:spTree>
    <p:extLst>
      <p:ext uri="{BB962C8B-B14F-4D97-AF65-F5344CB8AC3E}">
        <p14:creationId xmlns:p14="http://schemas.microsoft.com/office/powerpoint/2010/main" val="368745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07 Part 04:</a:t>
            </a:r>
          </a:p>
          <a:p>
            <a:r>
              <a:rPr lang="en-US" dirty="0"/>
              <a:t>Types of Reports</a:t>
            </a:r>
          </a:p>
        </p:txBody>
      </p:sp>
    </p:spTree>
    <p:extLst>
      <p:ext uri="{BB962C8B-B14F-4D97-AF65-F5344CB8AC3E}">
        <p14:creationId xmlns:p14="http://schemas.microsoft.com/office/powerpoint/2010/main" val="3291399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that contains information relevant to the domain of interest</a:t>
            </a:r>
          </a:p>
          <a:p>
            <a:r>
              <a:rPr lang="en-US" dirty="0"/>
              <a:t>Used in management decision making</a:t>
            </a:r>
          </a:p>
          <a:p>
            <a:r>
              <a:rPr lang="en-US" dirty="0"/>
              <a:t>Will use data from a variety of sources</a:t>
            </a:r>
          </a:p>
          <a:p>
            <a:r>
              <a:rPr lang="en-US" dirty="0"/>
              <a:t>Iterative reporting cycle:</a:t>
            </a:r>
          </a:p>
          <a:p>
            <a:pPr lvl="1"/>
            <a:r>
              <a:rPr lang="en-US" dirty="0"/>
              <a:t>Data acquisition </a:t>
            </a:r>
            <a:r>
              <a:rPr lang="en-US" dirty="0">
                <a:sym typeface="Wingdings"/>
              </a:rPr>
              <a:t> Information Generation  Decision Making  Business Process Management  Data acquisition </a:t>
            </a:r>
            <a:r>
              <a:rPr lang="en-US" dirty="0" err="1">
                <a:sym typeface="Wingdings"/>
              </a:rPr>
              <a:t>etc</a:t>
            </a:r>
            <a:r>
              <a:rPr lang="is-IS" dirty="0">
                <a:sym typeface="Wingdings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Management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against desired outcome</a:t>
            </a:r>
          </a:p>
          <a:p>
            <a:pPr lvl="1"/>
            <a:r>
              <a:rPr lang="en-US" dirty="0"/>
              <a:t>Service level agreements</a:t>
            </a:r>
          </a:p>
          <a:p>
            <a:pPr lvl="1"/>
            <a:r>
              <a:rPr lang="en-US" dirty="0"/>
              <a:t>KPI’s</a:t>
            </a:r>
          </a:p>
          <a:p>
            <a:pPr lvl="1"/>
            <a:r>
              <a:rPr lang="en-US" dirty="0"/>
              <a:t>6-Sigma/Total Quality Management</a:t>
            </a:r>
          </a:p>
        </p:txBody>
      </p:sp>
      <p:pic>
        <p:nvPicPr>
          <p:cNvPr id="6" name="Picture 5" descr="Screenshot 2016-04-20 14.55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59" y="3038841"/>
            <a:ext cx="5708442" cy="35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presenting a range of performance indicators on a single page</a:t>
            </a:r>
          </a:p>
          <a:p>
            <a:r>
              <a:rPr lang="en-US" dirty="0"/>
              <a:t>We will address these in more depth later in the course</a:t>
            </a:r>
          </a:p>
          <a:p>
            <a:pPr lvl="1"/>
            <a:r>
              <a:rPr lang="is-IS" dirty="0"/>
              <a:t>…and, building them in the workshops and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3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Scorecard (BSC)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BSC is a system that measures success in an organisation, but looks beyond just the financial perspective</a:t>
            </a:r>
          </a:p>
          <a:p>
            <a:pPr lvl="1"/>
            <a:r>
              <a:rPr lang="en-US" dirty="0"/>
              <a:t>Customer perspective</a:t>
            </a:r>
          </a:p>
          <a:p>
            <a:pPr lvl="1"/>
            <a:r>
              <a:rPr lang="en-US" dirty="0"/>
              <a:t>Internal Business Process perspective</a:t>
            </a:r>
          </a:p>
          <a:p>
            <a:pPr lvl="1"/>
            <a:r>
              <a:rPr lang="en-US" dirty="0"/>
              <a:t>Learning and growth perspective</a:t>
            </a:r>
          </a:p>
        </p:txBody>
      </p:sp>
    </p:spTree>
    <p:extLst>
      <p:ext uri="{BB962C8B-B14F-4D97-AF65-F5344CB8AC3E}">
        <p14:creationId xmlns:p14="http://schemas.microsoft.com/office/powerpoint/2010/main" val="40466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782762"/>
          </a:xfrm>
        </p:spPr>
        <p:txBody>
          <a:bodyPr/>
          <a:lstStyle/>
          <a:p>
            <a:r>
              <a:rPr lang="en-US" dirty="0"/>
              <a:t>Reading:</a:t>
            </a:r>
          </a:p>
          <a:p>
            <a:pPr lvl="1"/>
            <a:r>
              <a:rPr lang="en-US" dirty="0"/>
              <a:t>Stubbs (2013), Chapters 1 &amp; 2</a:t>
            </a:r>
          </a:p>
          <a:p>
            <a:r>
              <a:rPr lang="en-US" dirty="0"/>
              <a:t>Case Study: Allrecipes</a:t>
            </a:r>
          </a:p>
        </p:txBody>
      </p:sp>
      <p:pic>
        <p:nvPicPr>
          <p:cNvPr id="6" name="Picture 5" descr="Screenshot 2016-04-20 09.59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6" y="3400489"/>
            <a:ext cx="4706126" cy="27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7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07 Part 05:</a:t>
            </a:r>
          </a:p>
          <a:p>
            <a:r>
              <a:rPr lang="en-US" dirty="0"/>
              <a:t>SMART Goals</a:t>
            </a:r>
          </a:p>
        </p:txBody>
      </p:sp>
    </p:spTree>
    <p:extLst>
      <p:ext uri="{BB962C8B-B14F-4D97-AF65-F5344CB8AC3E}">
        <p14:creationId xmlns:p14="http://schemas.microsoft.com/office/powerpoint/2010/main" val="149752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7" y="274638"/>
            <a:ext cx="8429104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617082" cy="4718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So, BA is about developing or creating insight from data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But how?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200" dirty="0"/>
              <a:t>In order to develop insight, we need to be sure that we understand what it is we are trying to do</a:t>
            </a:r>
            <a:r>
              <a:rPr lang="is-IS" sz="2200" dirty="0"/>
              <a:t>…</a:t>
            </a:r>
          </a:p>
          <a:p>
            <a:pPr lvl="1">
              <a:lnSpc>
                <a:spcPct val="90000"/>
              </a:lnSpc>
            </a:pPr>
            <a:r>
              <a:rPr lang="is-IS" sz="2200" dirty="0"/>
              <a:t>What problem are we trying to solve?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93AE4-D593-3992-A686-752DFE608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1543879"/>
            <a:ext cx="3600450" cy="225028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2DE94-31C0-BC5A-0E35-5C071161CFF1}"/>
              </a:ext>
            </a:extLst>
          </p:cNvPr>
          <p:cNvSpPr txBox="1"/>
          <p:nvPr/>
        </p:nvSpPr>
        <p:spPr>
          <a:xfrm>
            <a:off x="5086350" y="3959469"/>
            <a:ext cx="3886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is-IS" sz="1600" dirty="0"/>
              <a:t>Watch this video now: </a:t>
            </a:r>
            <a:r>
              <a:rPr lang="en-US" sz="1600" dirty="0">
                <a:hlinkClick r:id="rId4"/>
              </a:rPr>
              <a:t>https://www.coursera.org/learn/analytics-tableau/lecture/ruazC/rock-projects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18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value of the BA project to the organisation?</a:t>
            </a:r>
          </a:p>
          <a:p>
            <a:pPr lvl="1"/>
            <a:r>
              <a:rPr lang="en-US" dirty="0"/>
              <a:t>In order to understand this, we need to understand what problem it is the organisation is asking us to solve.</a:t>
            </a:r>
          </a:p>
          <a:p>
            <a:pPr lvl="1"/>
            <a:r>
              <a:rPr lang="en-US" dirty="0"/>
              <a:t>The best way to do this, is to ASK QUESTIONS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9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order to make sure we are asking questions of the right people, we need to make sure we know who the right people are!</a:t>
            </a:r>
          </a:p>
          <a:p>
            <a:pPr lvl="1"/>
            <a:r>
              <a:rPr lang="en-US" dirty="0"/>
              <a:t>By doing this, and asking appropriate questions, we will be in the best position to be able to work constructively with the client to solve their problem</a:t>
            </a:r>
          </a:p>
          <a:p>
            <a:pPr lvl="1"/>
            <a:r>
              <a:rPr lang="en-US" dirty="0"/>
              <a:t>A good place to start might be:</a:t>
            </a:r>
          </a:p>
          <a:p>
            <a:pPr lvl="2"/>
            <a:r>
              <a:rPr lang="en-US" dirty="0"/>
              <a:t>“What problem is it that you hope to solve by developing this project?”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6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is-IS" dirty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s-IS" dirty="0"/>
              <a:t>…and ask more and more and more </a:t>
            </a:r>
            <a:r>
              <a:rPr lang="is-IS" dirty="0">
                <a:sym typeface="Wingdings"/>
              </a:rPr>
              <a:t></a:t>
            </a:r>
          </a:p>
          <a:p>
            <a:pPr lvl="1"/>
            <a:r>
              <a:rPr lang="is-IS" dirty="0">
                <a:sym typeface="Wingdings"/>
              </a:rPr>
              <a:t>“How is this problem affecting the organisation?”</a:t>
            </a:r>
          </a:p>
          <a:p>
            <a:pPr lvl="1"/>
            <a:r>
              <a:rPr lang="en-US" dirty="0"/>
              <a:t>“What is your ideal outcome of the project?”</a:t>
            </a:r>
          </a:p>
          <a:p>
            <a:pPr lvl="1"/>
            <a:endParaRPr lang="en-US" dirty="0"/>
          </a:p>
          <a:p>
            <a:r>
              <a:rPr lang="en-US" dirty="0"/>
              <a:t>The purpose of asking these questions is to make sure that you really do understand what the stakeholders’ needs are</a:t>
            </a:r>
          </a:p>
          <a:p>
            <a:endParaRPr lang="en-US" dirty="0"/>
          </a:p>
          <a:p>
            <a:r>
              <a:rPr lang="en-US" dirty="0"/>
              <a:t>See (revised link): </a:t>
            </a:r>
            <a:r>
              <a:rPr lang="en-US" dirty="0">
                <a:hlinkClick r:id="rId3"/>
              </a:rPr>
              <a:t>https://www.modernanalyst.com/Resources/Articles/tabid/115/ID/179/8-Questions-EveryBusiness-Analyst-Should-Ask.aspx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000" dirty="0"/>
              <a:t>Specific</a:t>
            </a:r>
          </a:p>
          <a:p>
            <a:pPr lvl="1"/>
            <a:r>
              <a:rPr lang="en-US" sz="2600" dirty="0"/>
              <a:t>Greater chance of accomplishing a specific goal than a general goal</a:t>
            </a:r>
          </a:p>
          <a:p>
            <a:r>
              <a:rPr lang="en-US" sz="3000" dirty="0"/>
              <a:t>Measureable</a:t>
            </a:r>
          </a:p>
          <a:p>
            <a:pPr lvl="1"/>
            <a:r>
              <a:rPr lang="en-US" sz="2600" dirty="0"/>
              <a:t>Need to be able to understand if we are making progress (or not) toward our goal</a:t>
            </a:r>
          </a:p>
          <a:p>
            <a:r>
              <a:rPr lang="en-US" sz="3000" dirty="0"/>
              <a:t>Attainable</a:t>
            </a:r>
          </a:p>
          <a:p>
            <a:pPr lvl="1"/>
            <a:r>
              <a:rPr lang="en-US" sz="2600" dirty="0"/>
              <a:t>No point in setting a goal that cannot be attained regardless of how much effort you put in</a:t>
            </a:r>
          </a:p>
          <a:p>
            <a:r>
              <a:rPr lang="en-US" sz="3000" dirty="0"/>
              <a:t>Relevant</a:t>
            </a:r>
          </a:p>
          <a:p>
            <a:pPr lvl="1"/>
            <a:r>
              <a:rPr lang="en-US" sz="2600" dirty="0"/>
              <a:t>You need to be willing AND able to achieve the goal</a:t>
            </a:r>
          </a:p>
          <a:p>
            <a:r>
              <a:rPr lang="en-US" sz="3000" dirty="0"/>
              <a:t>Time-bound</a:t>
            </a:r>
          </a:p>
          <a:p>
            <a:pPr lvl="1"/>
            <a:r>
              <a:rPr lang="en-US" sz="2600" dirty="0"/>
              <a:t>Achievable within a given timeframe</a:t>
            </a:r>
          </a:p>
        </p:txBody>
      </p:sp>
    </p:spTree>
    <p:extLst>
      <p:ext uri="{BB962C8B-B14F-4D97-AF65-F5344CB8AC3E}">
        <p14:creationId xmlns:p14="http://schemas.microsoft.com/office/powerpoint/2010/main" val="5339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b="1" dirty="0"/>
              <a:t>SM</a:t>
            </a:r>
            <a:r>
              <a:rPr lang="en-US" dirty="0"/>
              <a:t>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business metric that needs to change in order to achieve the SMART goal</a:t>
            </a:r>
          </a:p>
          <a:p>
            <a:pPr lvl="1"/>
            <a:r>
              <a:rPr lang="en-US" dirty="0"/>
              <a:t>How should it change, and by how much?</a:t>
            </a:r>
          </a:p>
          <a:p>
            <a:pPr lvl="1"/>
            <a:endParaRPr lang="en-US" dirty="0"/>
          </a:p>
          <a:p>
            <a:r>
              <a:rPr lang="en-US" dirty="0"/>
              <a:t>If we can answer this, then our goals are more likely to be SPECIFIC and MEASUREABLE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0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 and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variable is the business metric that we need to change</a:t>
            </a:r>
          </a:p>
          <a:p>
            <a:r>
              <a:rPr lang="en-US" dirty="0"/>
              <a:t>Independent variable is what we use to change the dependent variable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6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problem is that too many people are not returning to our site after they log in for the first time</a:t>
            </a:r>
            <a:r>
              <a:rPr lang="is-IS" dirty="0"/>
              <a:t>…</a:t>
            </a:r>
          </a:p>
          <a:p>
            <a:pPr lvl="1"/>
            <a:r>
              <a:rPr lang="en-US" dirty="0"/>
              <a:t>How to convert first time visitors to returning visitors?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vague project goal would be:</a:t>
            </a:r>
          </a:p>
          <a:p>
            <a:pPr lvl="2"/>
            <a:r>
              <a:rPr lang="en-US" sz="2000" dirty="0"/>
              <a:t>Increase the number of returning visitors to the website.</a:t>
            </a:r>
          </a:p>
          <a:p>
            <a:pPr lvl="2"/>
            <a:r>
              <a:rPr lang="en-US" sz="2000" dirty="0"/>
              <a:t>Is it SMART?</a:t>
            </a:r>
          </a:p>
        </p:txBody>
      </p:sp>
    </p:spTree>
    <p:extLst>
      <p:ext uri="{BB962C8B-B14F-4D97-AF65-F5344CB8AC3E}">
        <p14:creationId xmlns:p14="http://schemas.microsoft.com/office/powerpoint/2010/main" val="105654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Better would be:</a:t>
            </a:r>
          </a:p>
          <a:p>
            <a:pPr lvl="1"/>
            <a:r>
              <a:rPr lang="en-US" dirty="0"/>
              <a:t>Increase the number of returning visitors on a month-by-month basis by 15% compared to the same month last year</a:t>
            </a:r>
          </a:p>
          <a:p>
            <a:pPr lvl="1"/>
            <a:endParaRPr lang="en-US" dirty="0"/>
          </a:p>
          <a:p>
            <a:r>
              <a:rPr lang="en-US" dirty="0"/>
              <a:t>What do you think the DV is for this goal?</a:t>
            </a:r>
          </a:p>
          <a:p>
            <a:pPr lvl="1"/>
            <a:r>
              <a:rPr lang="en-US" dirty="0"/>
              <a:t>Ask yourself, what is it we are trying to change, and </a:t>
            </a:r>
          </a:p>
          <a:p>
            <a:pPr lvl="1"/>
            <a:r>
              <a:rPr lang="en-US" dirty="0"/>
              <a:t>What data will you need in your dataset to be able to show the DV?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3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658"/>
            <a:ext cx="8429104" cy="5456773"/>
          </a:xfrm>
        </p:spPr>
        <p:txBody>
          <a:bodyPr/>
          <a:lstStyle/>
          <a:p>
            <a:r>
              <a:rPr lang="en-US" dirty="0"/>
              <a:t>At the completion of this topic, you should be able to:</a:t>
            </a:r>
          </a:p>
          <a:p>
            <a:pPr lvl="1"/>
            <a:r>
              <a:rPr lang="en-AU" dirty="0"/>
              <a:t>Define and provide appropriate examples of business analytics</a:t>
            </a:r>
          </a:p>
          <a:p>
            <a:pPr lvl="1"/>
            <a:r>
              <a:rPr lang="en-AU" dirty="0"/>
              <a:t>Explain, using examples, the differences between descriptive, predictive and prescriptive analytics</a:t>
            </a:r>
          </a:p>
          <a:p>
            <a:pPr lvl="1"/>
            <a:r>
              <a:rPr lang="en-AU" dirty="0"/>
              <a:t>Provide examples of the use of different types of reports</a:t>
            </a:r>
          </a:p>
          <a:p>
            <a:pPr lvl="1"/>
            <a:r>
              <a:rPr lang="en-AU" dirty="0"/>
              <a:t>Perform various analytics techniques on given data sets </a:t>
            </a:r>
          </a:p>
          <a:p>
            <a:pPr lvl="1"/>
            <a:r>
              <a:rPr lang="en-AU" dirty="0"/>
              <a:t>Create a plan for a business analytics investigation</a:t>
            </a:r>
            <a:endParaRPr lang="en-US" dirty="0"/>
          </a:p>
          <a:p>
            <a:r>
              <a:rPr lang="en-US" dirty="0"/>
              <a:t>This topic contributes to the following unit learning outcomes:</a:t>
            </a:r>
          </a:p>
          <a:p>
            <a:pPr marL="457200" lvl="1" indent="0">
              <a:buNone/>
            </a:pPr>
            <a:r>
              <a:rPr lang="en-AU" dirty="0"/>
              <a:t>1.  Demonstrate an understanding of the role of BI in 		organisations</a:t>
            </a:r>
          </a:p>
          <a:p>
            <a:pPr marL="457200" lvl="1" indent="0">
              <a:buNone/>
            </a:pPr>
            <a:r>
              <a:rPr lang="en-AU" dirty="0"/>
              <a:t>6.  Present analyses of data using a number of 				different techniques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5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R:</a:t>
            </a:r>
          </a:p>
          <a:p>
            <a:pPr lvl="1"/>
            <a:r>
              <a:rPr lang="en-US" dirty="0"/>
              <a:t>We need to ensure that we are solving the correct problem. In this case, the number of visitors might not be the real problem, the real problem might be a drop in revenue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IF that is the case, then a better project goal might be:</a:t>
            </a:r>
          </a:p>
          <a:p>
            <a:pPr lvl="2"/>
            <a:r>
              <a:rPr lang="en-US" dirty="0"/>
              <a:t>Determine the website changes that will most efficiently increase revenues by 15% on a month-by-month bases compared to the same month last year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29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spcBef>
                <a:spcPts val="1200"/>
              </a:spcBef>
            </a:pPr>
            <a:r>
              <a:rPr lang="en-US" sz="3200" dirty="0"/>
              <a:t>The goal of the project is to, </a:t>
            </a:r>
            <a:r>
              <a:rPr lang="en-US" sz="3200" dirty="0">
                <a:solidFill>
                  <a:srgbClr val="FF0000"/>
                </a:solidFill>
              </a:rPr>
              <a:t>within 2 months</a:t>
            </a:r>
            <a:r>
              <a:rPr lang="en-US" sz="3200" dirty="0"/>
              <a:t>, determine the website changes that will most efficiently increase revenues by 15% on a month-by-month bases compared to the same month last year</a:t>
            </a:r>
          </a:p>
          <a:p>
            <a:pPr marL="342900" lvl="2" indent="-342900">
              <a:spcBef>
                <a:spcPts val="1200"/>
              </a:spcBef>
            </a:pPr>
            <a:endParaRPr lang="en-US" sz="3200" dirty="0"/>
          </a:p>
          <a:p>
            <a:pPr marL="342900" lvl="2" indent="-342900">
              <a:spcBef>
                <a:spcPts val="1200"/>
              </a:spcBef>
            </a:pPr>
            <a:r>
              <a:rPr lang="en-US" sz="3200" dirty="0"/>
              <a:t>What’s left? A</a:t>
            </a:r>
            <a:r>
              <a:rPr lang="is-IS" sz="3200" dirty="0"/>
              <a:t>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9624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Attainable?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might simply not collect the data you will need to identify the changes that are needed to be made to the website</a:t>
            </a:r>
            <a:r>
              <a:rPr lang="is-IS" dirty="0"/>
              <a:t>…</a:t>
            </a:r>
          </a:p>
          <a:p>
            <a:pPr lvl="1"/>
            <a:r>
              <a:rPr lang="en-US" dirty="0"/>
              <a:t>If this was the case, then it would be impossible to achieve the goal in the time stated</a:t>
            </a:r>
          </a:p>
          <a:p>
            <a:pPr lvl="2"/>
            <a:r>
              <a:rPr lang="en-US" sz="2000" dirty="0"/>
              <a:t>Might need to start a project on redesigning how data is captured by the web site</a:t>
            </a:r>
          </a:p>
          <a:p>
            <a:pPr lvl="2"/>
            <a:r>
              <a:rPr lang="en-US" sz="2000" dirty="0"/>
              <a:t>This might take much longer than you have!</a:t>
            </a:r>
          </a:p>
        </p:txBody>
      </p:sp>
    </p:spTree>
    <p:extLst>
      <p:ext uri="{BB962C8B-B14F-4D97-AF65-F5344CB8AC3E}">
        <p14:creationId xmlns:p14="http://schemas.microsoft.com/office/powerpoint/2010/main" val="1326845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organisation does collect good data from its website:</a:t>
            </a:r>
          </a:p>
          <a:p>
            <a:pPr lvl="1"/>
            <a:r>
              <a:rPr lang="en-US" dirty="0"/>
              <a:t>In 2 months, analyze archived click-stream data to determine the website changes that will most efficiently increase revenues by 15% on a month-by-month basis compared to the same month last year</a:t>
            </a:r>
          </a:p>
          <a:p>
            <a:r>
              <a:rPr lang="en-US" dirty="0"/>
              <a:t>If not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In 3 months, install a system that will collect and store click-stream data in a cloud-based relational database. By 2 months after the system is installed...</a:t>
            </a:r>
          </a:p>
          <a:p>
            <a:r>
              <a:rPr lang="is-IS" dirty="0"/>
              <a:t>Much SMARTer than our original goal...</a:t>
            </a:r>
          </a:p>
          <a:p>
            <a:pPr lvl="1"/>
            <a:r>
              <a:rPr lang="is-IS" dirty="0"/>
              <a:t>Increase the number of returning visitors to the site...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83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…and 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goals need to </a:t>
            </a:r>
            <a:r>
              <a:rPr lang="en-US"/>
              <a:t>be discussed </a:t>
            </a:r>
            <a:r>
              <a:rPr lang="en-US" dirty="0"/>
              <a:t>and possibly refined in consultation with the stakeholders</a:t>
            </a:r>
          </a:p>
          <a:p>
            <a:pPr lvl="1"/>
            <a:r>
              <a:rPr lang="en-US" dirty="0"/>
              <a:t>Everyone needs to be playing the same tune!</a:t>
            </a:r>
          </a:p>
          <a:p>
            <a:pPr lvl="1"/>
            <a:endParaRPr lang="en-US" dirty="0"/>
          </a:p>
          <a:p>
            <a:r>
              <a:rPr lang="en-US" dirty="0"/>
              <a:t>Asking lots of questions will help to determine what the independent variables might be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26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07 Part 06:</a:t>
            </a:r>
          </a:p>
          <a:p>
            <a:r>
              <a:rPr lang="en-US" dirty="0"/>
              <a:t>Developing a Business Analytics Plan</a:t>
            </a:r>
          </a:p>
        </p:txBody>
      </p:sp>
    </p:spTree>
    <p:extLst>
      <p:ext uri="{BB962C8B-B14F-4D97-AF65-F5344CB8AC3E}">
        <p14:creationId xmlns:p14="http://schemas.microsoft.com/office/powerpoint/2010/main" val="3140941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r>
              <a:rPr lang="is-IS" dirty="0"/>
              <a:t>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most things, a lack of planning will make progress more difficult</a:t>
            </a:r>
          </a:p>
          <a:p>
            <a:pPr lvl="1"/>
            <a:r>
              <a:rPr lang="en-US" dirty="0"/>
              <a:t>BA is no different</a:t>
            </a:r>
          </a:p>
          <a:p>
            <a:pPr lvl="1"/>
            <a:r>
              <a:rPr lang="en-US" dirty="0"/>
              <a:t>Planning helps us to know:</a:t>
            </a:r>
          </a:p>
          <a:p>
            <a:pPr lvl="2"/>
            <a:r>
              <a:rPr lang="en-US" sz="2000" dirty="0"/>
              <a:t>What we know</a:t>
            </a:r>
          </a:p>
          <a:p>
            <a:pPr lvl="2"/>
            <a:r>
              <a:rPr lang="en-US" sz="2000" dirty="0"/>
              <a:t>What we don</a:t>
            </a:r>
            <a:r>
              <a:rPr lang="uk-UA" sz="2000" dirty="0"/>
              <a:t>’</a:t>
            </a:r>
            <a:r>
              <a:rPr lang="en-US" sz="2000" dirty="0"/>
              <a:t>t know</a:t>
            </a:r>
          </a:p>
          <a:p>
            <a:pPr lvl="2"/>
            <a:r>
              <a:rPr lang="en-US" sz="2000" dirty="0"/>
              <a:t>What we need to know</a:t>
            </a:r>
          </a:p>
        </p:txBody>
      </p:sp>
    </p:spTree>
    <p:extLst>
      <p:ext uri="{BB962C8B-B14F-4D97-AF65-F5344CB8AC3E}">
        <p14:creationId xmlns:p14="http://schemas.microsoft.com/office/powerpoint/2010/main" val="2032719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00"/>
            <a:ext cx="9144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5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64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14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17-04-11 12.10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8393"/>
            <a:ext cx="9144000" cy="58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Business Analytics?</a:t>
            </a:r>
          </a:p>
          <a:p>
            <a:r>
              <a:rPr lang="en-US" dirty="0"/>
              <a:t>Types of Business Analytics</a:t>
            </a:r>
          </a:p>
          <a:p>
            <a:r>
              <a:rPr lang="en-US" dirty="0"/>
              <a:t>Types of Reports</a:t>
            </a:r>
          </a:p>
          <a:p>
            <a:r>
              <a:rPr lang="en-US" dirty="0"/>
              <a:t>SMART Goals</a:t>
            </a:r>
          </a:p>
          <a:p>
            <a:r>
              <a:rPr lang="en-US" dirty="0"/>
              <a:t>Developing a Business Analytics plan</a:t>
            </a:r>
          </a:p>
          <a:p>
            <a:r>
              <a:rPr lang="en-US" dirty="0"/>
              <a:t>Topic Summary</a:t>
            </a:r>
          </a:p>
        </p:txBody>
      </p:sp>
    </p:spTree>
    <p:extLst>
      <p:ext uri="{BB962C8B-B14F-4D97-AF65-F5344CB8AC3E}">
        <p14:creationId xmlns:p14="http://schemas.microsoft.com/office/powerpoint/2010/main" val="3936834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07 Part 07:</a:t>
            </a:r>
          </a:p>
          <a:p>
            <a:r>
              <a:rPr lang="en-US" dirty="0"/>
              <a:t>Topic Summary</a:t>
            </a:r>
          </a:p>
        </p:txBody>
      </p:sp>
    </p:spTree>
    <p:extLst>
      <p:ext uri="{BB962C8B-B14F-4D97-AF65-F5344CB8AC3E}">
        <p14:creationId xmlns:p14="http://schemas.microsoft.com/office/powerpoint/2010/main" val="2813255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100" dirty="0"/>
              <a:t>At the completion of this topic, you should be able to:</a:t>
            </a:r>
          </a:p>
          <a:p>
            <a:pPr lvl="1"/>
            <a:r>
              <a:rPr lang="en-AU" sz="2600" dirty="0"/>
              <a:t>Define and provide appropriate examples of business analytics</a:t>
            </a:r>
          </a:p>
          <a:p>
            <a:pPr lvl="1"/>
            <a:r>
              <a:rPr lang="en-AU" sz="2600" dirty="0"/>
              <a:t>Explain, using examples, the differences between descriptive, predictive and prescriptive analytics</a:t>
            </a:r>
          </a:p>
          <a:p>
            <a:pPr lvl="1"/>
            <a:r>
              <a:rPr lang="en-AU" sz="2600" dirty="0"/>
              <a:t>Provide examples of the use of different types of reports</a:t>
            </a:r>
          </a:p>
          <a:p>
            <a:pPr lvl="1"/>
            <a:r>
              <a:rPr lang="en-AU" sz="2600" dirty="0"/>
              <a:t>Perform various analytics techniques on given data sets </a:t>
            </a:r>
          </a:p>
          <a:p>
            <a:pPr lvl="1"/>
            <a:r>
              <a:rPr lang="en-AU" sz="2600" dirty="0"/>
              <a:t>Create a plan for a business analytics investigation</a:t>
            </a:r>
            <a:endParaRPr lang="en-US" sz="26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100" dirty="0"/>
              <a:t>This topic contributes to the following unit learning outcomes:</a:t>
            </a:r>
          </a:p>
          <a:p>
            <a:pPr marL="0" indent="0">
              <a:buNone/>
            </a:pPr>
            <a:r>
              <a:rPr lang="en-AU" dirty="0"/>
              <a:t>		1.  Demonstrate an understanding of the role of BI in organisations</a:t>
            </a:r>
          </a:p>
          <a:p>
            <a:pPr marL="0" indent="0">
              <a:buNone/>
            </a:pPr>
            <a:r>
              <a:rPr lang="en-AU" dirty="0"/>
              <a:t>		6.  Present analyses of data using different techniques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47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Business Analytics?</a:t>
            </a:r>
          </a:p>
          <a:p>
            <a:r>
              <a:rPr lang="en-US" dirty="0"/>
              <a:t>Types of Business Analytics</a:t>
            </a:r>
          </a:p>
          <a:p>
            <a:r>
              <a:rPr lang="en-US" dirty="0"/>
              <a:t>Types of Reports</a:t>
            </a:r>
          </a:p>
          <a:p>
            <a:r>
              <a:rPr lang="en-US" dirty="0"/>
              <a:t>SMART Goals</a:t>
            </a:r>
          </a:p>
          <a:p>
            <a:r>
              <a:rPr lang="en-US" dirty="0"/>
              <a:t>Developing a Business Analytics plan</a:t>
            </a:r>
          </a:p>
          <a:p>
            <a:r>
              <a:rPr lang="en-US" dirty="0"/>
              <a:t>Topic Summary</a:t>
            </a:r>
          </a:p>
        </p:txBody>
      </p:sp>
    </p:spTree>
    <p:extLst>
      <p:ext uri="{BB962C8B-B14F-4D97-AF65-F5344CB8AC3E}">
        <p14:creationId xmlns:p14="http://schemas.microsoft.com/office/powerpoint/2010/main" val="2171916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from here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topic deals with Data Mining</a:t>
            </a:r>
          </a:p>
          <a:p>
            <a:r>
              <a:rPr lang="en-US" dirty="0"/>
              <a:t>Following that, we will move into the Presentation section of the unit which will discuss </a:t>
            </a:r>
            <a:r>
              <a:rPr lang="en-US" dirty="0" err="1"/>
              <a:t>visualisation</a:t>
            </a:r>
            <a:r>
              <a:rPr lang="en-US" dirty="0"/>
              <a:t> in more detail </a:t>
            </a:r>
          </a:p>
        </p:txBody>
      </p:sp>
    </p:spTree>
    <p:extLst>
      <p:ext uri="{BB962C8B-B14F-4D97-AF65-F5344CB8AC3E}">
        <p14:creationId xmlns:p14="http://schemas.microsoft.com/office/powerpoint/2010/main" val="27859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ICT394 Business Intelligence Application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07 Part 02:</a:t>
            </a:r>
          </a:p>
          <a:p>
            <a:r>
              <a:rPr lang="en-US" dirty="0"/>
              <a:t>What is Business Analytics?</a:t>
            </a:r>
          </a:p>
        </p:txBody>
      </p:sp>
    </p:spTree>
    <p:extLst>
      <p:ext uri="{BB962C8B-B14F-4D97-AF65-F5344CB8AC3E}">
        <p14:creationId xmlns:p14="http://schemas.microsoft.com/office/powerpoint/2010/main" val="164508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broad term, defined differently by different authors</a:t>
            </a:r>
          </a:p>
          <a:p>
            <a:pPr lvl="1"/>
            <a:r>
              <a:rPr lang="en-US" dirty="0"/>
              <a:t>Stubbs (2013) provides such a definition:</a:t>
            </a:r>
          </a:p>
          <a:p>
            <a:pPr lvl="2"/>
            <a:r>
              <a:rPr lang="en-US" i="1" dirty="0"/>
              <a:t>“analytics can be considered any data-driven process that provides insight” </a:t>
            </a:r>
            <a:r>
              <a:rPr lang="en-US" dirty="0"/>
              <a:t>(p.5)</a:t>
            </a:r>
          </a:p>
          <a:p>
            <a:pPr lvl="1"/>
            <a:r>
              <a:rPr lang="en-US" dirty="0" err="1"/>
              <a:t>Seddon</a:t>
            </a:r>
            <a:r>
              <a:rPr lang="en-US" dirty="0"/>
              <a:t> et al (2016):</a:t>
            </a:r>
          </a:p>
          <a:p>
            <a:pPr lvl="2"/>
            <a:r>
              <a:rPr lang="en-US" dirty="0"/>
              <a:t>“</a:t>
            </a:r>
            <a:r>
              <a:rPr lang="en-US" i="1" dirty="0"/>
              <a:t>the use of data to make sounder, more evidence-based business decisions”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BA provide insight?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  <a:p>
            <a:r>
              <a:rPr lang="en-US" dirty="0"/>
              <a:t>Trending</a:t>
            </a:r>
          </a:p>
          <a:p>
            <a:r>
              <a:rPr lang="en-US" dirty="0"/>
              <a:t>Segmentation</a:t>
            </a:r>
          </a:p>
          <a:p>
            <a:r>
              <a:rPr lang="en-US" dirty="0"/>
              <a:t>Predictive Modelling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of the broad types of analytics have the following in common:</a:t>
            </a:r>
          </a:p>
          <a:p>
            <a:pPr lvl="1"/>
            <a:r>
              <a:rPr lang="en-US" dirty="0"/>
              <a:t>They are based on data</a:t>
            </a:r>
          </a:p>
          <a:p>
            <a:pPr lvl="1"/>
            <a:r>
              <a:rPr lang="en-US" dirty="0"/>
              <a:t>They use mathematical techniques to transform and summarize the data</a:t>
            </a:r>
          </a:p>
          <a:p>
            <a:pPr lvl="1"/>
            <a:r>
              <a:rPr lang="en-US" dirty="0"/>
              <a:t>They add value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>
                <a:hlinkClick r:id="rId3"/>
              </a:rPr>
              <a:t>See Link - How Forecasting Works in Tableau</a:t>
            </a:r>
            <a:r>
              <a:rPr lang="en-US" sz="2000" dirty="0"/>
              <a:t> or download </a:t>
            </a:r>
            <a:r>
              <a:rPr lang="en-US" sz="2000"/>
              <a:t>the article vial LMS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8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is on </a:t>
            </a:r>
          </a:p>
          <a:p>
            <a:pPr lvl="1"/>
            <a:r>
              <a:rPr lang="en-US" dirty="0"/>
              <a:t>WHY things are happening </a:t>
            </a:r>
          </a:p>
          <a:p>
            <a:pPr lvl="1"/>
            <a:r>
              <a:rPr lang="en-US" dirty="0"/>
              <a:t>WHAT things are likely to happen</a:t>
            </a:r>
          </a:p>
          <a:p>
            <a:r>
              <a:rPr lang="en-US" dirty="0"/>
              <a:t>Requires more complex toolset</a:t>
            </a:r>
          </a:p>
          <a:p>
            <a:pPr lvl="1"/>
            <a:r>
              <a:rPr lang="en-US" dirty="0"/>
              <a:t>Operations research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Multivariate analyses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Regressions</a:t>
            </a:r>
          </a:p>
        </p:txBody>
      </p:sp>
    </p:spTree>
    <p:extLst>
      <p:ext uri="{BB962C8B-B14F-4D97-AF65-F5344CB8AC3E}">
        <p14:creationId xmlns:p14="http://schemas.microsoft.com/office/powerpoint/2010/main" val="2729492630"/>
      </p:ext>
    </p:extLst>
  </p:cSld>
  <p:clrMapOvr>
    <a:masterClrMapping/>
  </p:clrMapOvr>
</p:sld>
</file>

<file path=ppt/theme/theme1.xml><?xml version="1.0" encoding="utf-8"?>
<a:theme xmlns:a="http://schemas.openxmlformats.org/drawingml/2006/main" name="ICT349 Power Point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N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ICT349 Power Point Template.potx</Template>
  <TotalTime>2362</TotalTime>
  <Words>1795</Words>
  <PresentationFormat>On-screen Show (4:3)</PresentationFormat>
  <Paragraphs>261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Verdana</vt:lpstr>
      <vt:lpstr>Wingdings</vt:lpstr>
      <vt:lpstr>ICT349 Power Point Template</vt:lpstr>
      <vt:lpstr>TNE Template</vt:lpstr>
      <vt:lpstr>Murdoch_PowerPoint_Template_Approved</vt:lpstr>
      <vt:lpstr>1_Murdoch_PowerPoint_Template_Approved</vt:lpstr>
      <vt:lpstr>Topic 07  Business Analytics</vt:lpstr>
      <vt:lpstr>Resources</vt:lpstr>
      <vt:lpstr>Learning Outcomes</vt:lpstr>
      <vt:lpstr>Lecture Outline</vt:lpstr>
      <vt:lpstr>ICT394 Business Intelligence Application Development</vt:lpstr>
      <vt:lpstr>Business Analytics</vt:lpstr>
      <vt:lpstr>How does BA provide insight?</vt:lpstr>
      <vt:lpstr>Insight generation</vt:lpstr>
      <vt:lpstr>Advanced Analytics</vt:lpstr>
      <vt:lpstr>Business Outcomes</vt:lpstr>
      <vt:lpstr>ICT394 Business Intelligence Application Development</vt:lpstr>
      <vt:lpstr>Descriptive Analytics</vt:lpstr>
      <vt:lpstr>Predictive Analytics</vt:lpstr>
      <vt:lpstr>Prescriptive Analytics</vt:lpstr>
      <vt:lpstr>ICT394 Business Intelligence Application Development</vt:lpstr>
      <vt:lpstr>What is a report?</vt:lpstr>
      <vt:lpstr>Metric Management Reports</vt:lpstr>
      <vt:lpstr>Dashboards</vt:lpstr>
      <vt:lpstr>Balanced Scorecard (BSC)</vt:lpstr>
      <vt:lpstr>ICT394 Business Intelligence Application Development</vt:lpstr>
      <vt:lpstr>Business Analytics</vt:lpstr>
      <vt:lpstr>Value</vt:lpstr>
      <vt:lpstr>Stakeholders</vt:lpstr>
      <vt:lpstr>Questions… </vt:lpstr>
      <vt:lpstr>SMART</vt:lpstr>
      <vt:lpstr>How SMART?</vt:lpstr>
      <vt:lpstr>Dependent and Independent Variables</vt:lpstr>
      <vt:lpstr>Example</vt:lpstr>
      <vt:lpstr>SMART</vt:lpstr>
      <vt:lpstr>Relevant?</vt:lpstr>
      <vt:lpstr>Time-bound?</vt:lpstr>
      <vt:lpstr>Attainable?</vt:lpstr>
      <vt:lpstr>Updated goals:</vt:lpstr>
      <vt:lpstr>…and then what?</vt:lpstr>
      <vt:lpstr>ICT394 Business Intelligence Application Development</vt:lpstr>
      <vt:lpstr>Planning… </vt:lpstr>
      <vt:lpstr>PowerPoint Presentation</vt:lpstr>
      <vt:lpstr>PowerPoint Presentation</vt:lpstr>
      <vt:lpstr>PowerPoint Presentation</vt:lpstr>
      <vt:lpstr>ICT394 Business Intelligence Application Development</vt:lpstr>
      <vt:lpstr>Learning Outcomes</vt:lpstr>
      <vt:lpstr>Lecture Outline</vt:lpstr>
      <vt:lpstr>Where to from here…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2016-04-21T03:31:36Z</cp:lastPrinted>
  <dcterms:created xsi:type="dcterms:W3CDTF">2015-06-07T03:31:32Z</dcterms:created>
  <dcterms:modified xsi:type="dcterms:W3CDTF">2024-02-07T05:41:29Z</dcterms:modified>
</cp:coreProperties>
</file>