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3" r:id="rId2"/>
    <p:sldMasterId id="2147483675" r:id="rId3"/>
    <p:sldMasterId id="2147483682" r:id="rId4"/>
  </p:sldMasterIdLst>
  <p:notesMasterIdLst>
    <p:notesMasterId r:id="rId51"/>
  </p:notesMasterIdLst>
  <p:handoutMasterIdLst>
    <p:handoutMasterId r:id="rId52"/>
  </p:handoutMasterIdLst>
  <p:sldIdLst>
    <p:sldId id="302" r:id="rId5"/>
    <p:sldId id="257" r:id="rId6"/>
    <p:sldId id="258" r:id="rId7"/>
    <p:sldId id="259" r:id="rId8"/>
    <p:sldId id="260" r:id="rId9"/>
    <p:sldId id="266" r:id="rId10"/>
    <p:sldId id="267" r:id="rId11"/>
    <p:sldId id="268" r:id="rId12"/>
    <p:sldId id="269" r:id="rId13"/>
    <p:sldId id="270" r:id="rId14"/>
    <p:sldId id="274" r:id="rId15"/>
    <p:sldId id="261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62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63" r:id="rId33"/>
    <p:sldId id="291" r:id="rId34"/>
    <p:sldId id="293" r:id="rId35"/>
    <p:sldId id="292" r:id="rId36"/>
    <p:sldId id="290" r:id="rId37"/>
    <p:sldId id="294" r:id="rId38"/>
    <p:sldId id="295" r:id="rId39"/>
    <p:sldId id="264" r:id="rId40"/>
    <p:sldId id="296" r:id="rId41"/>
    <p:sldId id="297" r:id="rId42"/>
    <p:sldId id="265" r:id="rId43"/>
    <p:sldId id="301" r:id="rId44"/>
    <p:sldId id="298" r:id="rId45"/>
    <p:sldId id="299" r:id="rId46"/>
    <p:sldId id="303" r:id="rId47"/>
    <p:sldId id="304" r:id="rId48"/>
    <p:sldId id="305" r:id="rId49"/>
    <p:sldId id="300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707" autoAdjust="0"/>
    <p:restoredTop sz="61464" autoAdjust="0"/>
  </p:normalViewPr>
  <p:slideViewPr>
    <p:cSldViewPr snapToGrid="0" snapToObjects="1">
      <p:cViewPr varScale="1">
        <p:scale>
          <a:sx n="68" d="100"/>
          <a:sy n="68" d="100"/>
        </p:scale>
        <p:origin x="244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microsoft.com/office/2016/11/relationships/changesInfo" Target="changesInfos/changesInfo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orence Mwagwabi" userId="09feac9e-962e-46e5-af50-50c5e1df4db3" providerId="ADAL" clId="{51FED0F2-EDAF-405D-A24E-926F6B9A9F6A}"/>
    <pc:docChg chg="modSld">
      <pc:chgData name="Florence Mwagwabi" userId="09feac9e-962e-46e5-af50-50c5e1df4db3" providerId="ADAL" clId="{51FED0F2-EDAF-405D-A24E-926F6B9A9F6A}" dt="2023-02-23T11:02:40.399" v="6" actId="6549"/>
      <pc:docMkLst>
        <pc:docMk/>
      </pc:docMkLst>
      <pc:sldChg chg="modSp mod">
        <pc:chgData name="Florence Mwagwabi" userId="09feac9e-962e-46e5-af50-50c5e1df4db3" providerId="ADAL" clId="{51FED0F2-EDAF-405D-A24E-926F6B9A9F6A}" dt="2023-02-23T11:01:19.280" v="3" actId="1076"/>
        <pc:sldMkLst>
          <pc:docMk/>
          <pc:sldMk cId="3665275214" sldId="281"/>
        </pc:sldMkLst>
        <pc:spChg chg="mod">
          <ac:chgData name="Florence Mwagwabi" userId="09feac9e-962e-46e5-af50-50c5e1df4db3" providerId="ADAL" clId="{51FED0F2-EDAF-405D-A24E-926F6B9A9F6A}" dt="2023-02-23T11:01:17.744" v="2" actId="1076"/>
          <ac:spMkLst>
            <pc:docMk/>
            <pc:sldMk cId="3665275214" sldId="281"/>
            <ac:spMk id="3" creationId="{00000000-0000-0000-0000-000000000000}"/>
          </ac:spMkLst>
        </pc:spChg>
        <pc:picChg chg="mod">
          <ac:chgData name="Florence Mwagwabi" userId="09feac9e-962e-46e5-af50-50c5e1df4db3" providerId="ADAL" clId="{51FED0F2-EDAF-405D-A24E-926F6B9A9F6A}" dt="2023-02-23T11:01:19.280" v="3" actId="1076"/>
          <ac:picMkLst>
            <pc:docMk/>
            <pc:sldMk cId="3665275214" sldId="281"/>
            <ac:picMk id="6" creationId="{00000000-0000-0000-0000-000000000000}"/>
          </ac:picMkLst>
        </pc:picChg>
        <pc:picChg chg="mod">
          <ac:chgData name="Florence Mwagwabi" userId="09feac9e-962e-46e5-af50-50c5e1df4db3" providerId="ADAL" clId="{51FED0F2-EDAF-405D-A24E-926F6B9A9F6A}" dt="2023-02-23T11:01:14.814" v="1" actId="1076"/>
          <ac:picMkLst>
            <pc:docMk/>
            <pc:sldMk cId="3665275214" sldId="281"/>
            <ac:picMk id="8" creationId="{00000000-0000-0000-0000-000000000000}"/>
          </ac:picMkLst>
        </pc:picChg>
      </pc:sldChg>
      <pc:sldChg chg="modSp mod">
        <pc:chgData name="Florence Mwagwabi" userId="09feac9e-962e-46e5-af50-50c5e1df4db3" providerId="ADAL" clId="{51FED0F2-EDAF-405D-A24E-926F6B9A9F6A}" dt="2023-02-23T11:01:25.630" v="5" actId="1076"/>
        <pc:sldMkLst>
          <pc:docMk/>
          <pc:sldMk cId="1161959133" sldId="282"/>
        </pc:sldMkLst>
        <pc:picChg chg="mod">
          <ac:chgData name="Florence Mwagwabi" userId="09feac9e-962e-46e5-af50-50c5e1df4db3" providerId="ADAL" clId="{51FED0F2-EDAF-405D-A24E-926F6B9A9F6A}" dt="2023-02-23T11:01:25.630" v="5" actId="1076"/>
          <ac:picMkLst>
            <pc:docMk/>
            <pc:sldMk cId="1161959133" sldId="282"/>
            <ac:picMk id="6" creationId="{00000000-0000-0000-0000-000000000000}"/>
          </ac:picMkLst>
        </pc:picChg>
      </pc:sldChg>
      <pc:sldChg chg="modSp mod">
        <pc:chgData name="Florence Mwagwabi" userId="09feac9e-962e-46e5-af50-50c5e1df4db3" providerId="ADAL" clId="{51FED0F2-EDAF-405D-A24E-926F6B9A9F6A}" dt="2023-02-23T11:02:40.399" v="6" actId="6549"/>
        <pc:sldMkLst>
          <pc:docMk/>
          <pc:sldMk cId="1943945850" sldId="297"/>
        </pc:sldMkLst>
        <pc:spChg chg="mod">
          <ac:chgData name="Florence Mwagwabi" userId="09feac9e-962e-46e5-af50-50c5e1df4db3" providerId="ADAL" clId="{51FED0F2-EDAF-405D-A24E-926F6B9A9F6A}" dt="2023-02-23T11:02:40.399" v="6" actId="6549"/>
          <ac:spMkLst>
            <pc:docMk/>
            <pc:sldMk cId="1943945850" sldId="297"/>
            <ac:spMk id="3" creationId="{00000000-0000-0000-0000-000000000000}"/>
          </ac:spMkLst>
        </pc:spChg>
      </pc:sldChg>
    </pc:docChg>
  </pc:docChgLst>
  <pc:docChgLst>
    <pc:chgData name="Florence Mwagwabi" userId="09feac9e-962e-46e5-af50-50c5e1df4db3" providerId="ADAL" clId="{A27AD392-DC43-472D-9CB1-27F7EF230FE0}"/>
    <pc:docChg chg="custSel modSld">
      <pc:chgData name="Florence Mwagwabi" userId="09feac9e-962e-46e5-af50-50c5e1df4db3" providerId="ADAL" clId="{A27AD392-DC43-472D-9CB1-27F7EF230FE0}" dt="2022-10-16T10:02:57.219" v="2" actId="478"/>
      <pc:docMkLst>
        <pc:docMk/>
      </pc:docMkLst>
      <pc:sldChg chg="modSp mod">
        <pc:chgData name="Florence Mwagwabi" userId="09feac9e-962e-46e5-af50-50c5e1df4db3" providerId="ADAL" clId="{A27AD392-DC43-472D-9CB1-27F7EF230FE0}" dt="2022-10-16T10:01:10.564" v="0" actId="20577"/>
        <pc:sldMkLst>
          <pc:docMk/>
          <pc:sldMk cId="3906485230" sldId="274"/>
        </pc:sldMkLst>
        <pc:spChg chg="mod">
          <ac:chgData name="Florence Mwagwabi" userId="09feac9e-962e-46e5-af50-50c5e1df4db3" providerId="ADAL" clId="{A27AD392-DC43-472D-9CB1-27F7EF230FE0}" dt="2022-10-16T10:01:10.564" v="0" actId="20577"/>
          <ac:spMkLst>
            <pc:docMk/>
            <pc:sldMk cId="3906485230" sldId="274"/>
            <ac:spMk id="7" creationId="{00000000-0000-0000-0000-000000000000}"/>
          </ac:spMkLst>
        </pc:spChg>
      </pc:sldChg>
      <pc:sldChg chg="delSp mod">
        <pc:chgData name="Florence Mwagwabi" userId="09feac9e-962e-46e5-af50-50c5e1df4db3" providerId="ADAL" clId="{A27AD392-DC43-472D-9CB1-27F7EF230FE0}" dt="2022-10-16T10:02:57.219" v="2" actId="478"/>
        <pc:sldMkLst>
          <pc:docMk/>
          <pc:sldMk cId="3665275214" sldId="281"/>
        </pc:sldMkLst>
        <pc:spChg chg="del">
          <ac:chgData name="Florence Mwagwabi" userId="09feac9e-962e-46e5-af50-50c5e1df4db3" providerId="ADAL" clId="{A27AD392-DC43-472D-9CB1-27F7EF230FE0}" dt="2022-10-16T10:02:57.219" v="2" actId="478"/>
          <ac:spMkLst>
            <pc:docMk/>
            <pc:sldMk cId="3665275214" sldId="281"/>
            <ac:spMk id="7" creationId="{00000000-0000-0000-0000-000000000000}"/>
          </ac:spMkLst>
        </pc:spChg>
      </pc:sldChg>
      <pc:sldChg chg="delSp mod">
        <pc:chgData name="Florence Mwagwabi" userId="09feac9e-962e-46e5-af50-50c5e1df4db3" providerId="ADAL" clId="{A27AD392-DC43-472D-9CB1-27F7EF230FE0}" dt="2022-10-16T10:02:51.894" v="1" actId="478"/>
        <pc:sldMkLst>
          <pc:docMk/>
          <pc:sldMk cId="1161959133" sldId="282"/>
        </pc:sldMkLst>
        <pc:spChg chg="del">
          <ac:chgData name="Florence Mwagwabi" userId="09feac9e-962e-46e5-af50-50c5e1df4db3" providerId="ADAL" clId="{A27AD392-DC43-472D-9CB1-27F7EF230FE0}" dt="2022-10-16T10:02:51.894" v="1" actId="478"/>
          <ac:spMkLst>
            <pc:docMk/>
            <pc:sldMk cId="1161959133" sldId="282"/>
            <ac:spMk id="7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D8EA0-D564-AD4E-941A-5C02EA7A0F1C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2A9B72-D2D1-6F45-8CB8-1879A067D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980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960A22-3406-A44A-A0C2-650868280BEC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6A2EB-C033-BB41-B012-73A1934EB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8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E596D-A2F5-3C4F-A8CA-B512D254941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1281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s-I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168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545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059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117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160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662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0176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4346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836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34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2744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059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886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187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583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08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3217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390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602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280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92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0891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541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4355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6468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0312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115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0312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222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5292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00960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62294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85872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84049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1920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7056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9776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0963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7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38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193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5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s-I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002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99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68425"/>
            <a:ext cx="7772400" cy="1470025"/>
          </a:xfrm>
        </p:spPr>
        <p:txBody>
          <a:bodyPr>
            <a:normAutofit/>
          </a:bodyPr>
          <a:lstStyle>
            <a:lvl1pPr>
              <a:defRPr sz="42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7600" y="3124200"/>
            <a:ext cx="7772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2159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8167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16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872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42924" y="2060848"/>
            <a:ext cx="8191501" cy="4131153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SzTx/>
              <a:buFont typeface="Wingdings" panose="05000000000000000000" pitchFamily="2" charset="2"/>
              <a:buNone/>
              <a:tabLst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42925" y="260649"/>
            <a:ext cx="8191500" cy="12252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+mj-lt"/>
              </a:defRPr>
            </a:lvl1pPr>
          </a:lstStyle>
          <a:p>
            <a:pPr lvl="0"/>
            <a:r>
              <a:rPr lang="en-US" dirty="0"/>
              <a:t>One Column of Content</a:t>
            </a:r>
          </a:p>
        </p:txBody>
      </p:sp>
      <p:pic>
        <p:nvPicPr>
          <p:cNvPr id="14" name="Picture 13" descr="Murdoch_land_White.w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394" y="6192000"/>
            <a:ext cx="1774031" cy="411956"/>
          </a:xfrm>
          <a:prstGeom prst="rect">
            <a:avLst/>
          </a:prstGeom>
        </p:spPr>
      </p:pic>
      <p:pic>
        <p:nvPicPr>
          <p:cNvPr id="17" name="Picture 16" descr="RedThinLine.wmf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5900"/>
            <a:ext cx="542925" cy="409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159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54226" y="2060848"/>
            <a:ext cx="4113023" cy="41311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anose="05000000000000000000" pitchFamily="2" charset="2"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667250" y="2060848"/>
            <a:ext cx="4067175" cy="41311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anose="05000000000000000000" pitchFamily="2" charset="2"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AU"/>
              <a:t>Click to edit Master text styles</a:t>
            </a:r>
          </a:p>
        </p:txBody>
      </p:sp>
      <p:pic>
        <p:nvPicPr>
          <p:cNvPr id="7" name="Picture 6" descr="Murdoch_land_White.w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394" y="6192000"/>
            <a:ext cx="1774031" cy="411956"/>
          </a:xfrm>
          <a:prstGeom prst="rect">
            <a:avLst/>
          </a:prstGeom>
        </p:spPr>
      </p:pic>
      <p:pic>
        <p:nvPicPr>
          <p:cNvPr id="8" name="Picture 7" descr="RedThinLine.wmf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5900"/>
            <a:ext cx="542925" cy="4098925"/>
          </a:xfrm>
          <a:prstGeom prst="rect">
            <a:avLst/>
          </a:prstGeom>
        </p:spPr>
      </p:pic>
      <p:sp>
        <p:nvSpPr>
          <p:cNvPr id="10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42925" y="260649"/>
            <a:ext cx="8191500" cy="12252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+mj-lt"/>
              </a:defRPr>
            </a:lvl1pPr>
          </a:lstStyle>
          <a:p>
            <a:pPr lvl="0"/>
            <a:r>
              <a:rPr lang="en-US" dirty="0"/>
              <a:t>Two Columns of Content</a:t>
            </a:r>
          </a:p>
        </p:txBody>
      </p:sp>
    </p:spTree>
    <p:extLst>
      <p:ext uri="{BB962C8B-B14F-4D97-AF65-F5344CB8AC3E}">
        <p14:creationId xmlns:p14="http://schemas.microsoft.com/office/powerpoint/2010/main" val="281659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56399" y="2060848"/>
            <a:ext cx="2712315" cy="41311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anose="05000000000000000000" pitchFamily="2" charset="2"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68713" y="2060848"/>
            <a:ext cx="2779662" cy="41311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anose="05000000000000000000" pitchFamily="2" charset="2"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48377" y="2060848"/>
            <a:ext cx="2686048" cy="41311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anose="05000000000000000000" pitchFamily="2" charset="2"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marL="342900" lvl="0" indent="-342900">
              <a:buClr>
                <a:schemeClr val="bg1"/>
              </a:buClr>
              <a:buFont typeface="+mj-lt"/>
              <a:buAutoNum type="arabicPeriod"/>
            </a:pPr>
            <a:r>
              <a:rPr lang="en-AU"/>
              <a:t>Click to edit Master text styles</a:t>
            </a:r>
          </a:p>
        </p:txBody>
      </p:sp>
      <p:pic>
        <p:nvPicPr>
          <p:cNvPr id="10" name="Picture 9" descr="Murdoch_land_White.w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394" y="6192000"/>
            <a:ext cx="1774031" cy="411956"/>
          </a:xfrm>
          <a:prstGeom prst="rect">
            <a:avLst/>
          </a:prstGeom>
        </p:spPr>
      </p:pic>
      <p:pic>
        <p:nvPicPr>
          <p:cNvPr id="11" name="Picture 10" descr="RedThinLine.wmf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5900"/>
            <a:ext cx="542925" cy="4098925"/>
          </a:xfrm>
          <a:prstGeom prst="rect">
            <a:avLst/>
          </a:prstGeom>
        </p:spPr>
      </p:pic>
      <p:sp>
        <p:nvSpPr>
          <p:cNvPr id="14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42925" y="260649"/>
            <a:ext cx="8191500" cy="12252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aseline="0">
                <a:latin typeface="+mj-lt"/>
              </a:defRPr>
            </a:lvl1pPr>
          </a:lstStyle>
          <a:p>
            <a:pPr lvl="0"/>
            <a:r>
              <a:rPr lang="en-US" dirty="0"/>
              <a:t>Three Columns of Content</a:t>
            </a:r>
          </a:p>
        </p:txBody>
      </p:sp>
    </p:spTree>
    <p:extLst>
      <p:ext uri="{BB962C8B-B14F-4D97-AF65-F5344CB8AC3E}">
        <p14:creationId xmlns:p14="http://schemas.microsoft.com/office/powerpoint/2010/main" val="21157887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48264" y="2060847"/>
            <a:ext cx="4118985" cy="41311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anose="05000000000000000000" pitchFamily="2" charset="2"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2" hasCustomPrompt="1"/>
          </p:nvPr>
        </p:nvSpPr>
        <p:spPr>
          <a:xfrm>
            <a:off x="4667250" y="2060847"/>
            <a:ext cx="4067175" cy="41311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AU" dirty="0"/>
              <a:t>Click buttons below to add media</a:t>
            </a:r>
          </a:p>
        </p:txBody>
      </p:sp>
      <p:pic>
        <p:nvPicPr>
          <p:cNvPr id="19" name="Picture 18" descr="Murdoch_land_White.w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394" y="6192002"/>
            <a:ext cx="1774031" cy="411956"/>
          </a:xfrm>
          <a:prstGeom prst="rect">
            <a:avLst/>
          </a:prstGeom>
        </p:spPr>
      </p:pic>
      <p:pic>
        <p:nvPicPr>
          <p:cNvPr id="20" name="Picture 19" descr="RedThinLine.wmf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5900"/>
            <a:ext cx="542925" cy="4098925"/>
          </a:xfrm>
          <a:prstGeom prst="rect">
            <a:avLst/>
          </a:prstGeom>
        </p:spPr>
      </p:pic>
      <p:sp>
        <p:nvSpPr>
          <p:cNvPr id="21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42925" y="260649"/>
            <a:ext cx="8191500" cy="12252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aseline="0">
                <a:latin typeface="+mj-lt"/>
              </a:defRPr>
            </a:lvl1pPr>
          </a:lstStyle>
          <a:p>
            <a:pPr lvl="0"/>
            <a:r>
              <a:rPr lang="en-US" dirty="0"/>
              <a:t>Content With Media</a:t>
            </a:r>
          </a:p>
        </p:txBody>
      </p:sp>
    </p:spTree>
    <p:extLst>
      <p:ext uri="{BB962C8B-B14F-4D97-AF65-F5344CB8AC3E}">
        <p14:creationId xmlns:p14="http://schemas.microsoft.com/office/powerpoint/2010/main" val="4289134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urdoch_land_White.w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394" y="6192000"/>
            <a:ext cx="1774031" cy="411956"/>
          </a:xfrm>
          <a:prstGeom prst="rect">
            <a:avLst/>
          </a:prstGeom>
        </p:spPr>
      </p:pic>
      <p:pic>
        <p:nvPicPr>
          <p:cNvPr id="7" name="Picture 6" descr="RedThinLine.wmf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5900"/>
            <a:ext cx="542925" cy="4098925"/>
          </a:xfrm>
          <a:prstGeom prst="rect">
            <a:avLst/>
          </a:prstGeom>
        </p:spPr>
      </p:pic>
      <p:sp>
        <p:nvSpPr>
          <p:cNvPr id="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42925" y="260649"/>
            <a:ext cx="8191500" cy="12252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+mj-lt"/>
              </a:defRPr>
            </a:lvl1pPr>
          </a:lstStyle>
          <a:p>
            <a:pPr lvl="0"/>
            <a:r>
              <a:rPr lang="en-US" dirty="0"/>
              <a:t>Blank Slide</a:t>
            </a:r>
          </a:p>
        </p:txBody>
      </p:sp>
    </p:spTree>
    <p:extLst>
      <p:ext uri="{BB962C8B-B14F-4D97-AF65-F5344CB8AC3E}">
        <p14:creationId xmlns:p14="http://schemas.microsoft.com/office/powerpoint/2010/main" val="37572078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inter Friend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42925" y="2060848"/>
            <a:ext cx="8191500" cy="413115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Tx/>
              <a:buFont typeface="+mj-lt"/>
              <a:buNone/>
              <a:tabLst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AU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421" y="6192000"/>
            <a:ext cx="1276004" cy="295102"/>
          </a:xfrm>
          <a:prstGeom prst="rect">
            <a:avLst/>
          </a:prstGeom>
        </p:spPr>
      </p:pic>
      <p:pic>
        <p:nvPicPr>
          <p:cNvPr id="11" name="Picture 10" descr="RedThinLine.wmf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5900"/>
            <a:ext cx="542925" cy="4098925"/>
          </a:xfrm>
          <a:prstGeom prst="rect">
            <a:avLst/>
          </a:prstGeom>
        </p:spPr>
      </p:pic>
      <p:sp>
        <p:nvSpPr>
          <p:cNvPr id="15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42925" y="260649"/>
            <a:ext cx="8191500" cy="12252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Printer Friendly Slide</a:t>
            </a:r>
          </a:p>
        </p:txBody>
      </p:sp>
    </p:spTree>
    <p:extLst>
      <p:ext uri="{BB962C8B-B14F-4D97-AF65-F5344CB8AC3E}">
        <p14:creationId xmlns:p14="http://schemas.microsoft.com/office/powerpoint/2010/main" val="2586277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09600"/>
            <a:ext cx="6705600" cy="808038"/>
          </a:xfrm>
        </p:spPr>
        <p:txBody>
          <a:bodyPr>
            <a:noAutofit/>
          </a:bodyPr>
          <a:lstStyle>
            <a:lvl1pPr algn="l">
              <a:defRPr sz="3200">
                <a:latin typeface="Verdana"/>
                <a:cs typeface="Verdana"/>
              </a:defRPr>
            </a:lvl1pPr>
          </a:lstStyle>
          <a:p>
            <a:r>
              <a:rPr lang="en-AU" dirty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342900" indent="-342900">
              <a:spcBef>
                <a:spcPts val="1200"/>
              </a:spcBef>
              <a:buFontTx/>
              <a:buChar char="-"/>
              <a:defRPr sz="24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n-AU" dirty="0"/>
              <a:t>Click to add text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  <a:p>
            <a:pPr lvl="4"/>
            <a:r>
              <a:rPr lang="en-AU" dirty="0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42924" y="2060848"/>
            <a:ext cx="8191501" cy="4131153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SzTx/>
              <a:buFont typeface="Wingdings" panose="05000000000000000000" pitchFamily="2" charset="2"/>
              <a:buNone/>
              <a:tabLst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42925" y="260649"/>
            <a:ext cx="8191500" cy="12252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+mj-lt"/>
              </a:defRPr>
            </a:lvl1pPr>
          </a:lstStyle>
          <a:p>
            <a:pPr lvl="0"/>
            <a:r>
              <a:rPr lang="en-US" dirty="0"/>
              <a:t>One Column of Content</a:t>
            </a:r>
          </a:p>
        </p:txBody>
      </p:sp>
      <p:pic>
        <p:nvPicPr>
          <p:cNvPr id="14" name="Picture 13" descr="Murdoch_land_White.w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394" y="6192000"/>
            <a:ext cx="1774031" cy="411956"/>
          </a:xfrm>
          <a:prstGeom prst="rect">
            <a:avLst/>
          </a:prstGeom>
        </p:spPr>
      </p:pic>
      <p:pic>
        <p:nvPicPr>
          <p:cNvPr id="17" name="Picture 16" descr="RedThinLine.wmf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5900"/>
            <a:ext cx="542925" cy="40989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54226" y="2060848"/>
            <a:ext cx="4113023" cy="41311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anose="05000000000000000000" pitchFamily="2" charset="2"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667250" y="2060848"/>
            <a:ext cx="4067175" cy="41311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anose="05000000000000000000" pitchFamily="2" charset="2"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AU"/>
              <a:t>Click to edit Master text styles</a:t>
            </a:r>
          </a:p>
        </p:txBody>
      </p:sp>
      <p:pic>
        <p:nvPicPr>
          <p:cNvPr id="7" name="Picture 6" descr="Murdoch_land_White.w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394" y="6192000"/>
            <a:ext cx="1774031" cy="411956"/>
          </a:xfrm>
          <a:prstGeom prst="rect">
            <a:avLst/>
          </a:prstGeom>
        </p:spPr>
      </p:pic>
      <p:pic>
        <p:nvPicPr>
          <p:cNvPr id="8" name="Picture 7" descr="RedThinLine.wmf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5900"/>
            <a:ext cx="542925" cy="4098925"/>
          </a:xfrm>
          <a:prstGeom prst="rect">
            <a:avLst/>
          </a:prstGeom>
        </p:spPr>
      </p:pic>
      <p:sp>
        <p:nvSpPr>
          <p:cNvPr id="10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42925" y="260649"/>
            <a:ext cx="8191500" cy="12252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+mj-lt"/>
              </a:defRPr>
            </a:lvl1pPr>
          </a:lstStyle>
          <a:p>
            <a:pPr lvl="0"/>
            <a:r>
              <a:rPr lang="en-US" dirty="0"/>
              <a:t>Two Columns of Content</a:t>
            </a:r>
          </a:p>
        </p:txBody>
      </p:sp>
    </p:spTree>
    <p:extLst>
      <p:ext uri="{BB962C8B-B14F-4D97-AF65-F5344CB8AC3E}">
        <p14:creationId xmlns:p14="http://schemas.microsoft.com/office/powerpoint/2010/main" val="2926890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56399" y="2060848"/>
            <a:ext cx="2712315" cy="41311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anose="05000000000000000000" pitchFamily="2" charset="2"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68713" y="2060848"/>
            <a:ext cx="2779662" cy="41311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anose="05000000000000000000" pitchFamily="2" charset="2"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48377" y="2060848"/>
            <a:ext cx="2686048" cy="41311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anose="05000000000000000000" pitchFamily="2" charset="2"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marL="342900" lvl="0" indent="-342900">
              <a:buClr>
                <a:schemeClr val="bg1"/>
              </a:buClr>
              <a:buFont typeface="+mj-lt"/>
              <a:buAutoNum type="arabicPeriod"/>
            </a:pPr>
            <a:r>
              <a:rPr lang="en-AU"/>
              <a:t>Click to edit Master text styles</a:t>
            </a:r>
          </a:p>
        </p:txBody>
      </p:sp>
      <p:pic>
        <p:nvPicPr>
          <p:cNvPr id="10" name="Picture 9" descr="Murdoch_land_White.w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394" y="6192000"/>
            <a:ext cx="1774031" cy="411956"/>
          </a:xfrm>
          <a:prstGeom prst="rect">
            <a:avLst/>
          </a:prstGeom>
        </p:spPr>
      </p:pic>
      <p:pic>
        <p:nvPicPr>
          <p:cNvPr id="11" name="Picture 10" descr="RedThinLine.wmf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5900"/>
            <a:ext cx="542925" cy="4098925"/>
          </a:xfrm>
          <a:prstGeom prst="rect">
            <a:avLst/>
          </a:prstGeom>
        </p:spPr>
      </p:pic>
      <p:sp>
        <p:nvSpPr>
          <p:cNvPr id="14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42925" y="260649"/>
            <a:ext cx="8191500" cy="12252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aseline="0">
                <a:latin typeface="+mj-lt"/>
              </a:defRPr>
            </a:lvl1pPr>
          </a:lstStyle>
          <a:p>
            <a:pPr lvl="0"/>
            <a:r>
              <a:rPr lang="en-US" dirty="0"/>
              <a:t>Three Columns of Content</a:t>
            </a:r>
          </a:p>
        </p:txBody>
      </p:sp>
    </p:spTree>
    <p:extLst>
      <p:ext uri="{BB962C8B-B14F-4D97-AF65-F5344CB8AC3E}">
        <p14:creationId xmlns:p14="http://schemas.microsoft.com/office/powerpoint/2010/main" val="8247010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48264" y="2060847"/>
            <a:ext cx="4118985" cy="41311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anose="05000000000000000000" pitchFamily="2" charset="2"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2" hasCustomPrompt="1"/>
          </p:nvPr>
        </p:nvSpPr>
        <p:spPr>
          <a:xfrm>
            <a:off x="4667250" y="2060847"/>
            <a:ext cx="4067175" cy="41311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AU" dirty="0"/>
              <a:t>Click buttons below to add media</a:t>
            </a:r>
          </a:p>
        </p:txBody>
      </p:sp>
      <p:pic>
        <p:nvPicPr>
          <p:cNvPr id="19" name="Picture 18" descr="Murdoch_land_White.w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394" y="6192002"/>
            <a:ext cx="1774031" cy="411956"/>
          </a:xfrm>
          <a:prstGeom prst="rect">
            <a:avLst/>
          </a:prstGeom>
        </p:spPr>
      </p:pic>
      <p:pic>
        <p:nvPicPr>
          <p:cNvPr id="20" name="Picture 19" descr="RedThinLine.wmf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5900"/>
            <a:ext cx="542925" cy="4098925"/>
          </a:xfrm>
          <a:prstGeom prst="rect">
            <a:avLst/>
          </a:prstGeom>
        </p:spPr>
      </p:pic>
      <p:sp>
        <p:nvSpPr>
          <p:cNvPr id="21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42925" y="260649"/>
            <a:ext cx="8191500" cy="12252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aseline="0">
                <a:latin typeface="+mj-lt"/>
              </a:defRPr>
            </a:lvl1pPr>
          </a:lstStyle>
          <a:p>
            <a:pPr lvl="0"/>
            <a:r>
              <a:rPr lang="en-US" dirty="0"/>
              <a:t>Content With Media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urdoch_land_White.w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394" y="6192000"/>
            <a:ext cx="1774031" cy="411956"/>
          </a:xfrm>
          <a:prstGeom prst="rect">
            <a:avLst/>
          </a:prstGeom>
        </p:spPr>
      </p:pic>
      <p:pic>
        <p:nvPicPr>
          <p:cNvPr id="7" name="Picture 6" descr="RedThinLine.wmf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5900"/>
            <a:ext cx="542925" cy="4098925"/>
          </a:xfrm>
          <a:prstGeom prst="rect">
            <a:avLst/>
          </a:prstGeom>
        </p:spPr>
      </p:pic>
      <p:sp>
        <p:nvSpPr>
          <p:cNvPr id="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42925" y="260649"/>
            <a:ext cx="8191500" cy="12252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+mj-lt"/>
              </a:defRPr>
            </a:lvl1pPr>
          </a:lstStyle>
          <a:p>
            <a:pPr lvl="0"/>
            <a:r>
              <a:rPr lang="en-US" dirty="0"/>
              <a:t>Blank Slide</a:t>
            </a:r>
          </a:p>
        </p:txBody>
      </p:sp>
    </p:spTree>
    <p:extLst>
      <p:ext uri="{BB962C8B-B14F-4D97-AF65-F5344CB8AC3E}">
        <p14:creationId xmlns:p14="http://schemas.microsoft.com/office/powerpoint/2010/main" val="19854655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rinter Friend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42925" y="2060848"/>
            <a:ext cx="8191500" cy="413115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Tx/>
              <a:buFont typeface="+mj-lt"/>
              <a:buNone/>
              <a:tabLst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AU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421" y="6192000"/>
            <a:ext cx="1276004" cy="295102"/>
          </a:xfrm>
          <a:prstGeom prst="rect">
            <a:avLst/>
          </a:prstGeom>
        </p:spPr>
      </p:pic>
      <p:pic>
        <p:nvPicPr>
          <p:cNvPr id="11" name="Picture 10" descr="RedThinLine.wmf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5900"/>
            <a:ext cx="542925" cy="4098925"/>
          </a:xfrm>
          <a:prstGeom prst="rect">
            <a:avLst/>
          </a:prstGeom>
        </p:spPr>
      </p:pic>
      <p:sp>
        <p:nvSpPr>
          <p:cNvPr id="15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42925" y="260649"/>
            <a:ext cx="8191500" cy="12252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Printer Friendly Slide</a:t>
            </a:r>
          </a:p>
        </p:txBody>
      </p:sp>
    </p:spTree>
    <p:extLst>
      <p:ext uri="{BB962C8B-B14F-4D97-AF65-F5344CB8AC3E}">
        <p14:creationId xmlns:p14="http://schemas.microsoft.com/office/powerpoint/2010/main" val="216152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39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43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159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7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44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9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6548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2.w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5.wmf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4.w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22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Relationship Id="rId9" Type="http://schemas.openxmlformats.org/officeDocument/2006/relationships/image" Target="../media/image6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28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Tx/>
        <a:buChar char="-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Tx/>
        <a:buChar char="-"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Tx/>
        <a:buChar char="-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Tx/>
        <a:buChar char="-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171700" indent="-342900" algn="l" defTabSz="457200" rtl="0" eaLnBrk="1" latinLnBrk="0" hangingPunct="1">
        <a:spcBef>
          <a:spcPct val="20000"/>
        </a:spcBef>
        <a:buFontTx/>
        <a:buChar char="-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404" y="6192000"/>
            <a:ext cx="1276004" cy="295102"/>
          </a:xfrm>
          <a:prstGeom prst="rect">
            <a:avLst/>
          </a:prstGeom>
        </p:spPr>
      </p:pic>
      <p:pic>
        <p:nvPicPr>
          <p:cNvPr id="7" name="Picture 6" descr="RedThinLine.wmf"/>
          <p:cNvPicPr>
            <a:picLocks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5900"/>
            <a:ext cx="542925" cy="40989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dirty="0"/>
              <a:t>Click to edit Master text styles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  <a:p>
            <a:pPr lvl="4"/>
            <a:r>
              <a:rPr lang="en-AU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89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-Red.wmf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896" y="1801723"/>
            <a:ext cx="4709827" cy="5056275"/>
          </a:xfrm>
          <a:prstGeom prst="rect">
            <a:avLst/>
          </a:prstGeom>
        </p:spPr>
      </p:pic>
      <p:pic>
        <p:nvPicPr>
          <p:cNvPr id="4" name="Picture 3" descr="Murdoch_port_reverse.wmf"/>
          <p:cNvPicPr>
            <a:picLocks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9" y="548682"/>
            <a:ext cx="1190625" cy="969963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51164" y="2391025"/>
            <a:ext cx="7117180" cy="211809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Topic Title</a:t>
            </a:r>
            <a:br>
              <a:rPr lang="en-US"/>
            </a:br>
            <a:br>
              <a:rPr lang="en-US" sz="1800"/>
            </a:br>
            <a:r>
              <a:rPr lang="en-US" sz="1800"/>
              <a:t>Topic Subtitle</a:t>
            </a:r>
            <a:endParaRPr lang="en-GB" sz="1800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539552" y="5301208"/>
            <a:ext cx="7117180" cy="43204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>
                <a:solidFill>
                  <a:schemeClr val="bg1">
                    <a:lumMod val="75000"/>
                  </a:schemeClr>
                </a:solidFill>
              </a:rPr>
              <a:t>Unit Code &amp; Title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296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Font typeface="Wingdings" panose="05000000000000000000" pitchFamily="2" charset="2"/>
        <a:buChar char="§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Font typeface="Wingdings" panose="05000000000000000000" pitchFamily="2" charset="2"/>
        <a:buChar char="§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Font typeface="Wingdings" panose="05000000000000000000" pitchFamily="2" charset="2"/>
        <a:buChar char="§"/>
        <a:defRPr sz="12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Font typeface="Wingdings" panose="05000000000000000000" pitchFamily="2" charset="2"/>
        <a:buChar char="§"/>
        <a:defRPr sz="12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urdoch_land_White.wmf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01" y="6192001"/>
            <a:ext cx="1277303" cy="39547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Font typeface="Wingdings" panose="05000000000000000000" pitchFamily="2" charset="2"/>
        <a:buChar char="§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Font typeface="Wingdings" panose="05000000000000000000" pitchFamily="2" charset="2"/>
        <a:buChar char="§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Font typeface="Wingdings" panose="05000000000000000000" pitchFamily="2" charset="2"/>
        <a:buChar char="§"/>
        <a:defRPr sz="12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Font typeface="Wingdings" panose="05000000000000000000" pitchFamily="2" charset="2"/>
        <a:buChar char="§"/>
        <a:defRPr sz="12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4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dilbert.com/strip/2000-01-05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earchcrm.techtarget.com/definition/CRM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1zDwIfSDQiE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linkedin.com/pulse/20140403185417-4785379-diapers-and-beer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nufacturing.net/article/2014/12/using-big-data-iot-predict-machine-failure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sisbinus.blogspot.com.au/2014/11/processes-in-data-mining.html" TargetMode="Externa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pr.org/sections/alltechconsidered/2012/10/31/163951263/the-night-a-computer-predicted-the-next-president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xe2T-V8XRs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www.obitko.com/tutorials/genetic-algorithms/" TargetMode="External"/><Relationship Id="rId4" Type="http://schemas.openxmlformats.org/officeDocument/2006/relationships/hyperlink" Target="http://www.inf.ufsc.br/~awangenh/RP/RBC/introrbc.pdf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kdnuggets.com/polls/2015/analytics-data-mining-data-science-software-used.html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camp.com/courses/intro-to-python-for-data-science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datacamp.com/courses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en.wikipedia.org/wiki/Recommender_system#The_Netflix_Prize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551164" y="2391025"/>
            <a:ext cx="7117180" cy="2118097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Topic </a:t>
            </a:r>
            <a:r>
              <a:rPr lang="en-US" dirty="0"/>
              <a:t>08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Data Mining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539552" y="5301207"/>
            <a:ext cx="7117180" cy="81494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ICT394 BI Application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Development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Picture 5" descr="Murdoch_port_reverse.wmf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9" y="548682"/>
            <a:ext cx="1190625" cy="969963"/>
          </a:xfrm>
          <a:prstGeom prst="rect">
            <a:avLst/>
          </a:prstGeom>
        </p:spPr>
      </p:pic>
      <p:pic>
        <p:nvPicPr>
          <p:cNvPr id="7" name="Picture 6" descr="M-Red.wm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896" y="1801723"/>
            <a:ext cx="4709827" cy="505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502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Tasks</a:t>
            </a:r>
          </a:p>
        </p:txBody>
      </p:sp>
      <p:pic>
        <p:nvPicPr>
          <p:cNvPr id="6" name="Picture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1524000"/>
            <a:ext cx="5867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73753" y="5710019"/>
            <a:ext cx="1485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Sharda</a:t>
            </a:r>
            <a:r>
              <a:rPr lang="en-US" dirty="0"/>
              <a:t> et al </a:t>
            </a:r>
          </a:p>
          <a:p>
            <a:r>
              <a:rPr lang="en-US" dirty="0"/>
              <a:t>(2014, p. 228)</a:t>
            </a:r>
          </a:p>
        </p:txBody>
      </p:sp>
    </p:spTree>
    <p:extLst>
      <p:ext uri="{BB962C8B-B14F-4D97-AF65-F5344CB8AC3E}">
        <p14:creationId xmlns:p14="http://schemas.microsoft.com/office/powerpoint/2010/main" val="2048822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from here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Mining Applications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951" y="2593195"/>
            <a:ext cx="6603802" cy="206185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784604" y="4731683"/>
            <a:ext cx="3624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http://dilbert.com/strip/2000-01-05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6485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ICT394 Business Intelligence Application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Topic 08 Part 03:</a:t>
            </a:r>
          </a:p>
          <a:p>
            <a:r>
              <a:rPr lang="en-US" dirty="0"/>
              <a:t>Data Mining Applications</a:t>
            </a:r>
          </a:p>
        </p:txBody>
      </p:sp>
    </p:spTree>
    <p:extLst>
      <p:ext uri="{BB962C8B-B14F-4D97-AF65-F5344CB8AC3E}">
        <p14:creationId xmlns:p14="http://schemas.microsoft.com/office/powerpoint/2010/main" val="4079822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mining has been, and continues to be, used in a wide variety of contexts, some examples are:</a:t>
            </a:r>
          </a:p>
          <a:p>
            <a:pPr lvl="1"/>
            <a:r>
              <a:rPr lang="en-US" dirty="0"/>
              <a:t>Customer relationship management</a:t>
            </a:r>
          </a:p>
          <a:p>
            <a:pPr lvl="1"/>
            <a:r>
              <a:rPr lang="en-US" dirty="0"/>
              <a:t>Banking and other financial</a:t>
            </a:r>
          </a:p>
          <a:p>
            <a:pPr lvl="1"/>
            <a:r>
              <a:rPr lang="en-US" dirty="0"/>
              <a:t>Retailing/logistics</a:t>
            </a:r>
          </a:p>
          <a:p>
            <a:pPr lvl="1"/>
            <a:r>
              <a:rPr lang="en-US" dirty="0"/>
              <a:t>Insurance</a:t>
            </a:r>
          </a:p>
          <a:p>
            <a:pPr lvl="1"/>
            <a:r>
              <a:rPr lang="en-US" dirty="0"/>
              <a:t>Brokerage and securities trading</a:t>
            </a:r>
          </a:p>
          <a:p>
            <a:pPr lvl="1"/>
            <a:r>
              <a:rPr lang="en-US" dirty="0"/>
              <a:t>Manufacturing and Maintenance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924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 relationship management</a:t>
            </a:r>
          </a:p>
          <a:p>
            <a:pPr lvl="1"/>
            <a:r>
              <a:rPr lang="en-US" dirty="0">
                <a:hlinkClick r:id="rId3"/>
              </a:rPr>
              <a:t>http://searchcrm.techtarget.com/definition/CRM</a:t>
            </a:r>
            <a:r>
              <a:rPr lang="en-US" dirty="0"/>
              <a:t>  </a:t>
            </a:r>
          </a:p>
          <a:p>
            <a:pPr lvl="2"/>
            <a:r>
              <a:rPr lang="en-US" dirty="0"/>
              <a:t>Maximize return on marketing campaigns</a:t>
            </a:r>
          </a:p>
          <a:p>
            <a:pPr lvl="2"/>
            <a:r>
              <a:rPr lang="en-US" dirty="0"/>
              <a:t>Improve customer retention (churn analysis)</a:t>
            </a:r>
          </a:p>
          <a:p>
            <a:pPr lvl="2"/>
            <a:r>
              <a:rPr lang="en-US" dirty="0"/>
              <a:t>Maximize customer value (cross-, up-selling)</a:t>
            </a:r>
          </a:p>
          <a:p>
            <a:pPr lvl="2"/>
            <a:r>
              <a:rPr lang="en-US" dirty="0"/>
              <a:t>Identify and treat most valued customers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339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Banking and other financial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Automate the loan application process</a:t>
            </a:r>
          </a:p>
          <a:p>
            <a:pPr lvl="1"/>
            <a:r>
              <a:rPr lang="en-US" dirty="0"/>
              <a:t>Prediction of most likely defaulters </a:t>
            </a:r>
          </a:p>
          <a:p>
            <a:r>
              <a:rPr lang="en-US" dirty="0"/>
              <a:t>Detecting fraudulent transactions</a:t>
            </a:r>
          </a:p>
          <a:p>
            <a:pPr lvl="1"/>
            <a:r>
              <a:rPr lang="en-US" sz="2000" dirty="0">
                <a:hlinkClick r:id="rId3"/>
              </a:rPr>
              <a:t>https://www.youtube.com/watch?v=1zDwIfSDQiE</a:t>
            </a:r>
            <a:r>
              <a:rPr lang="en-US" sz="2000" dirty="0"/>
              <a:t> </a:t>
            </a:r>
          </a:p>
          <a:p>
            <a:r>
              <a:rPr lang="en-US" dirty="0"/>
              <a:t>Maximize customer value (cross-, up-selling)</a:t>
            </a:r>
          </a:p>
          <a:p>
            <a:r>
              <a:rPr lang="en-US" dirty="0"/>
              <a:t>Optimizing cash reserves with forecasting </a:t>
            </a:r>
          </a:p>
        </p:txBody>
      </p:sp>
    </p:spTree>
    <p:extLst>
      <p:ext uri="{BB962C8B-B14F-4D97-AF65-F5344CB8AC3E}">
        <p14:creationId xmlns:p14="http://schemas.microsoft.com/office/powerpoint/2010/main" val="2132882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Retailing and logistics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Optimize inventory levels at different locations</a:t>
            </a:r>
          </a:p>
          <a:p>
            <a:r>
              <a:rPr lang="en-US" dirty="0"/>
              <a:t>Improve the store layout and sales promotions</a:t>
            </a:r>
          </a:p>
          <a:p>
            <a:r>
              <a:rPr lang="en-US" dirty="0"/>
              <a:t>Optimize logistics by predicting seasonal effects</a:t>
            </a:r>
          </a:p>
          <a:p>
            <a:r>
              <a:rPr lang="en-US" dirty="0"/>
              <a:t>Minimize losses due to limited shelf life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529" y="5370634"/>
            <a:ext cx="1478085" cy="110467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805754" y="551884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4"/>
              </a:rPr>
              <a:t>https://www.linkedin.com/pulse/20140403185417-4785379-diapers-and-beer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43072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Manufacturing and maintenance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Predict/prevent machinery failures </a:t>
            </a:r>
          </a:p>
          <a:p>
            <a:pPr lvl="1"/>
            <a:r>
              <a:rPr lang="en-US" dirty="0">
                <a:hlinkClick r:id="rId3"/>
              </a:rPr>
              <a:t>http://www.manufacturing.net/article/2014/12/using-big-data-iot-predict-machine-failure</a:t>
            </a:r>
            <a:r>
              <a:rPr lang="en-US" dirty="0"/>
              <a:t> </a:t>
            </a:r>
          </a:p>
          <a:p>
            <a:r>
              <a:rPr lang="en-US" dirty="0"/>
              <a:t>Identify anomalies in production systems to optimize the use manufacturing capacity</a:t>
            </a:r>
          </a:p>
          <a:p>
            <a:r>
              <a:rPr lang="en-US" dirty="0"/>
              <a:t>Discover novel patterns to improve product quality</a:t>
            </a:r>
          </a:p>
        </p:txBody>
      </p:sp>
    </p:spTree>
    <p:extLst>
      <p:ext uri="{BB962C8B-B14F-4D97-AF65-F5344CB8AC3E}">
        <p14:creationId xmlns:p14="http://schemas.microsoft.com/office/powerpoint/2010/main" val="3738966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Insurance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Forecast claim costs for better business planning</a:t>
            </a:r>
          </a:p>
          <a:p>
            <a:r>
              <a:rPr lang="en-US" dirty="0"/>
              <a:t>Determine optimal rate plans </a:t>
            </a:r>
          </a:p>
          <a:p>
            <a:r>
              <a:rPr lang="en-US" dirty="0"/>
              <a:t>Optimize marketing to specific customers </a:t>
            </a:r>
          </a:p>
          <a:p>
            <a:r>
              <a:rPr lang="en-US" dirty="0"/>
              <a:t>Identify and prevent fraudulent claim activities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592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from here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433" y="1257661"/>
            <a:ext cx="8229600" cy="4525963"/>
          </a:xfrm>
        </p:spPr>
        <p:txBody>
          <a:bodyPr/>
          <a:lstStyle/>
          <a:p>
            <a:r>
              <a:rPr lang="en-US" dirty="0"/>
              <a:t>Data Mining Process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67" y="1977599"/>
            <a:ext cx="2935077" cy="29350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2012" y="1977599"/>
            <a:ext cx="4135610" cy="308608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456444" y="506368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5"/>
              </a:rPr>
              <a:t>http://sisbinus.blogspot.com.au/2014/11/processes-in-data-mining.html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5275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Topic 08 Reading List in Moodle for links</a:t>
            </a:r>
          </a:p>
          <a:p>
            <a:pPr lvl="1"/>
            <a:r>
              <a:rPr lang="en-US" dirty="0"/>
              <a:t>REQUIRED:</a:t>
            </a:r>
          </a:p>
          <a:p>
            <a:pPr lvl="2"/>
            <a:r>
              <a:rPr lang="en-US" dirty="0" err="1"/>
              <a:t>Sharda</a:t>
            </a:r>
            <a:r>
              <a:rPr lang="en-US" dirty="0"/>
              <a:t> Ramesh, </a:t>
            </a:r>
            <a:r>
              <a:rPr lang="en-US" dirty="0" err="1"/>
              <a:t>Delen</a:t>
            </a:r>
            <a:r>
              <a:rPr lang="en-US" dirty="0"/>
              <a:t> </a:t>
            </a:r>
            <a:r>
              <a:rPr lang="en-US" dirty="0" err="1"/>
              <a:t>Dursun</a:t>
            </a:r>
            <a:r>
              <a:rPr lang="en-US" dirty="0"/>
              <a:t>, and Turban </a:t>
            </a:r>
            <a:r>
              <a:rPr lang="en-US" dirty="0" err="1"/>
              <a:t>Efraim</a:t>
            </a:r>
            <a:r>
              <a:rPr lang="en-US" dirty="0"/>
              <a:t>. 2014. Business Intelligence and Analytics: Systems for Decision Support. Harlow: Pearson Education Limited.</a:t>
            </a:r>
          </a:p>
          <a:p>
            <a:pPr lvl="2"/>
            <a:r>
              <a:rPr lang="en-US" dirty="0"/>
              <a:t>There are a number of other links throughout the lecture slides and in the Topic reading list</a:t>
            </a:r>
          </a:p>
        </p:txBody>
      </p:sp>
    </p:spTree>
    <p:extLst>
      <p:ext uri="{BB962C8B-B14F-4D97-AF65-F5344CB8AC3E}">
        <p14:creationId xmlns:p14="http://schemas.microsoft.com/office/powerpoint/2010/main" val="17790773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ICT394 Business Intelligence Application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Topic 08 Part 04:</a:t>
            </a:r>
          </a:p>
          <a:p>
            <a:r>
              <a:rPr lang="en-US" dirty="0"/>
              <a:t>Data Mining Process</a:t>
            </a:r>
          </a:p>
        </p:txBody>
      </p:sp>
    </p:spTree>
    <p:extLst>
      <p:ext uri="{BB962C8B-B14F-4D97-AF65-F5344CB8AC3E}">
        <p14:creationId xmlns:p14="http://schemas.microsoft.com/office/powerpoint/2010/main" val="17879175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CRISP-DM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263" y="1744392"/>
            <a:ext cx="4564333" cy="456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959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 Business/Organisational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What is the study for?</a:t>
            </a:r>
          </a:p>
          <a:p>
            <a:pPr lvl="1"/>
            <a:r>
              <a:rPr lang="en-US" dirty="0"/>
              <a:t>Need for a thorough understanding of the need for new knowledge and an explicit specification of the objectives of the study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0443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Data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Identify relevant data that is required to address the specific questions posed in the previous step</a:t>
            </a:r>
          </a:p>
          <a:p>
            <a:pPr lvl="1"/>
            <a:r>
              <a:rPr lang="en-US" dirty="0"/>
              <a:t>Obviously, the clearer the specification, the easier this step will be </a:t>
            </a:r>
            <a:r>
              <a:rPr lang="en-US" dirty="0">
                <a:sym typeface="Wingdings"/>
              </a:rPr>
              <a:t></a:t>
            </a:r>
          </a:p>
          <a:p>
            <a:pPr lvl="1"/>
            <a:r>
              <a:rPr lang="en-US" dirty="0">
                <a:sym typeface="Wingdings"/>
              </a:rPr>
              <a:t>As we discussed earlier in the unit, we will need to understand where the data exist, what format they are in, how we access the data and so on</a:t>
            </a:r>
          </a:p>
          <a:p>
            <a:pPr lvl="1"/>
            <a:r>
              <a:rPr lang="en-US" dirty="0">
                <a:sym typeface="Wingdings"/>
              </a:rPr>
              <a:t>Will often be:</a:t>
            </a:r>
          </a:p>
          <a:p>
            <a:pPr lvl="2"/>
            <a:r>
              <a:rPr lang="en-US" dirty="0">
                <a:sym typeface="Wingdings"/>
              </a:rPr>
              <a:t>Demographic</a:t>
            </a:r>
          </a:p>
          <a:p>
            <a:pPr lvl="2"/>
            <a:r>
              <a:rPr lang="en-US" dirty="0" err="1">
                <a:sym typeface="Wingdings"/>
              </a:rPr>
              <a:t>Sociographic</a:t>
            </a:r>
            <a:endParaRPr lang="en-US" dirty="0">
              <a:sym typeface="Wingdings"/>
            </a:endParaRPr>
          </a:p>
          <a:p>
            <a:pPr lvl="2"/>
            <a:r>
              <a:rPr lang="en-US" dirty="0">
                <a:sym typeface="Wingdings"/>
              </a:rPr>
              <a:t>Transactional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2971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Data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4703633" cy="4525963"/>
          </a:xfrm>
        </p:spPr>
        <p:txBody>
          <a:bodyPr/>
          <a:lstStyle/>
          <a:p>
            <a:r>
              <a:rPr lang="en-US" dirty="0"/>
              <a:t>AKA Data Pre-processing</a:t>
            </a:r>
          </a:p>
          <a:p>
            <a:pPr lvl="1"/>
            <a:r>
              <a:rPr lang="en-US" dirty="0"/>
              <a:t>Consolidation</a:t>
            </a:r>
          </a:p>
          <a:p>
            <a:pPr lvl="1"/>
            <a:r>
              <a:rPr lang="en-US" dirty="0"/>
              <a:t>Cleaning</a:t>
            </a:r>
          </a:p>
          <a:p>
            <a:pPr lvl="1"/>
            <a:r>
              <a:rPr lang="en-US" dirty="0"/>
              <a:t>Transformation</a:t>
            </a:r>
          </a:p>
          <a:p>
            <a:pPr lvl="1"/>
            <a:r>
              <a:rPr lang="en-US" dirty="0"/>
              <a:t>Reduction</a:t>
            </a:r>
          </a:p>
        </p:txBody>
      </p:sp>
      <p:pic>
        <p:nvPicPr>
          <p:cNvPr id="6" name="Picture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89525" y="1580515"/>
            <a:ext cx="3597275" cy="4775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784647" y="5534249"/>
            <a:ext cx="1784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Sharda</a:t>
            </a:r>
            <a:r>
              <a:rPr lang="en-US" dirty="0"/>
              <a:t> et al (2014, p.237)</a:t>
            </a:r>
          </a:p>
        </p:txBody>
      </p:sp>
    </p:spTree>
    <p:extLst>
      <p:ext uri="{BB962C8B-B14F-4D97-AF65-F5344CB8AC3E}">
        <p14:creationId xmlns:p14="http://schemas.microsoft.com/office/powerpoint/2010/main" val="10985597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Modelling</a:t>
            </a:r>
            <a:r>
              <a:rPr lang="en-US" dirty="0"/>
              <a:t>/Model Building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Representation of real-world observations</a:t>
            </a:r>
          </a:p>
          <a:p>
            <a:pPr lvl="1"/>
            <a:r>
              <a:rPr lang="en-US" dirty="0"/>
              <a:t>Applications of algorithms to see out, identify and display the patterns found in the data</a:t>
            </a:r>
          </a:p>
          <a:p>
            <a:pPr lvl="1"/>
            <a:r>
              <a:rPr lang="en-US" dirty="0"/>
              <a:t>Models, generally, with classify, predict or both</a:t>
            </a:r>
          </a:p>
          <a:p>
            <a:pPr lvl="2"/>
            <a:r>
              <a:rPr lang="en-US" dirty="0"/>
              <a:t>E.g., Decision tree are predictive in nature but can also be used to classify our data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5403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Testing and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Models are assessed and evaluated for their accuracy and generality</a:t>
            </a:r>
          </a:p>
          <a:p>
            <a:pPr lvl="1"/>
            <a:r>
              <a:rPr lang="en-US" dirty="0"/>
              <a:t>Particularly in terms of the business objectives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18397739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the models generated to be of practical value, they must be deployed</a:t>
            </a:r>
          </a:p>
          <a:p>
            <a:pPr lvl="1"/>
            <a:r>
              <a:rPr lang="en-US" dirty="0"/>
              <a:t>The end users must be able to access and understand what the model shows</a:t>
            </a:r>
          </a:p>
          <a:p>
            <a:pPr lvl="2"/>
            <a:r>
              <a:rPr lang="en-US" dirty="0"/>
              <a:t>Could include preparation of a report, or some more sophisticated form of interactive system</a:t>
            </a:r>
          </a:p>
          <a:p>
            <a:pPr lvl="1"/>
            <a:r>
              <a:rPr lang="en-US" dirty="0"/>
              <a:t>Will also include maintenance</a:t>
            </a:r>
          </a:p>
          <a:p>
            <a:pPr lvl="1"/>
            <a:r>
              <a:rPr lang="en-US" dirty="0">
                <a:hlinkClick r:id="rId3"/>
              </a:rPr>
              <a:t>http://www.npr.org/sections/alltechconsidered/2012/10/31/163951263/the-night-a-computer-predicted-the-next-president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76641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from here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mining methods</a:t>
            </a:r>
          </a:p>
        </p:txBody>
      </p:sp>
    </p:spTree>
    <p:extLst>
      <p:ext uri="{BB962C8B-B14F-4D97-AF65-F5344CB8AC3E}">
        <p14:creationId xmlns:p14="http://schemas.microsoft.com/office/powerpoint/2010/main" val="8456422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ICT394 Business Intelligence Application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Topic 08 Part 05:</a:t>
            </a:r>
          </a:p>
          <a:p>
            <a:r>
              <a:rPr lang="en-US" dirty="0"/>
              <a:t>Data Mining Methods</a:t>
            </a:r>
          </a:p>
        </p:txBody>
      </p:sp>
    </p:spTree>
    <p:extLst>
      <p:ext uri="{BB962C8B-B14F-4D97-AF65-F5344CB8AC3E}">
        <p14:creationId xmlns:p14="http://schemas.microsoft.com/office/powerpoint/2010/main" val="3088691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At the completion of this topic, you should be able to:</a:t>
            </a:r>
          </a:p>
          <a:p>
            <a:pPr lvl="1"/>
            <a:r>
              <a:rPr lang="en-AU" sz="2000" dirty="0"/>
              <a:t>Define and give examples of data mining as an enabling technology for business intelligence and analytics</a:t>
            </a:r>
          </a:p>
          <a:p>
            <a:pPr lvl="1"/>
            <a:r>
              <a:rPr lang="en-AU" sz="2000" dirty="0"/>
              <a:t>Understand and give examples of the objectives and benefits of data mining</a:t>
            </a:r>
          </a:p>
          <a:p>
            <a:pPr lvl="1"/>
            <a:r>
              <a:rPr lang="en-AU" sz="2000" dirty="0"/>
              <a:t>Give examples of a wide range of data mining applications</a:t>
            </a:r>
          </a:p>
          <a:p>
            <a:pPr lvl="1"/>
            <a:r>
              <a:rPr lang="en-AU" sz="2000" dirty="0"/>
              <a:t>Understand the standardised data mining process (CRISP-DM) </a:t>
            </a:r>
          </a:p>
          <a:p>
            <a:r>
              <a:rPr lang="en-US" sz="2400" dirty="0"/>
              <a:t>This topic contributes to the following unit learning outcomes:</a:t>
            </a:r>
          </a:p>
          <a:p>
            <a:pPr lvl="1"/>
            <a:r>
              <a:rPr lang="en-AU" sz="2000" dirty="0"/>
              <a:t>Demonstrate an understanding of the role of BI in organisations </a:t>
            </a:r>
          </a:p>
          <a:p>
            <a:pPr lvl="1"/>
            <a:r>
              <a:rPr lang="en-AU" sz="2000" dirty="0"/>
              <a:t>Present analyses of data using a number of different techniques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858573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frequently used DM method</a:t>
            </a:r>
          </a:p>
          <a:p>
            <a:r>
              <a:rPr lang="en-US" dirty="0"/>
              <a:t>Part of the machine-learning family </a:t>
            </a:r>
          </a:p>
          <a:p>
            <a:r>
              <a:rPr lang="en-US" dirty="0"/>
              <a:t>Employ supervised learning</a:t>
            </a:r>
          </a:p>
          <a:p>
            <a:r>
              <a:rPr lang="en-US" dirty="0"/>
              <a:t>Learn from past data, classify new data</a:t>
            </a:r>
          </a:p>
          <a:p>
            <a:r>
              <a:rPr lang="en-US" dirty="0"/>
              <a:t>The output variable is categorical (nominal or ordinal) in nature</a:t>
            </a:r>
          </a:p>
        </p:txBody>
      </p:sp>
    </p:spTree>
    <p:extLst>
      <p:ext uri="{BB962C8B-B14F-4D97-AF65-F5344CB8AC3E}">
        <p14:creationId xmlns:p14="http://schemas.microsoft.com/office/powerpoint/2010/main" val="16069230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Two-step</a:t>
            </a:r>
          </a:p>
          <a:p>
            <a:pPr lvl="1"/>
            <a:r>
              <a:rPr lang="en-US" dirty="0"/>
              <a:t>Model development/training</a:t>
            </a:r>
          </a:p>
          <a:p>
            <a:pPr lvl="1"/>
            <a:r>
              <a:rPr lang="en-US" dirty="0"/>
              <a:t>Model testing/development</a:t>
            </a:r>
          </a:p>
        </p:txBody>
      </p:sp>
    </p:spTree>
    <p:extLst>
      <p:ext uri="{BB962C8B-B14F-4D97-AF65-F5344CB8AC3E}">
        <p14:creationId xmlns:p14="http://schemas.microsoft.com/office/powerpoint/2010/main" val="21233413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Model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Predictive accuracy</a:t>
            </a:r>
          </a:p>
          <a:p>
            <a:r>
              <a:rPr lang="en-US" dirty="0"/>
              <a:t>Speed</a:t>
            </a:r>
          </a:p>
          <a:p>
            <a:r>
              <a:rPr lang="en-US" dirty="0"/>
              <a:t>Robustness</a:t>
            </a:r>
          </a:p>
          <a:p>
            <a:r>
              <a:rPr lang="en-US" dirty="0"/>
              <a:t>Scalability</a:t>
            </a:r>
          </a:p>
          <a:p>
            <a:r>
              <a:rPr lang="en-US" dirty="0"/>
              <a:t>Interpretability</a:t>
            </a:r>
          </a:p>
        </p:txBody>
      </p:sp>
    </p:spTree>
    <p:extLst>
      <p:ext uri="{BB962C8B-B14F-4D97-AF65-F5344CB8AC3E}">
        <p14:creationId xmlns:p14="http://schemas.microsoft.com/office/powerpoint/2010/main" val="34584254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tree analysis</a:t>
            </a:r>
          </a:p>
          <a:p>
            <a:r>
              <a:rPr lang="en-US" dirty="0"/>
              <a:t>Statistical analysis</a:t>
            </a:r>
          </a:p>
          <a:p>
            <a:r>
              <a:rPr lang="en-US" dirty="0"/>
              <a:t>Neural networks</a:t>
            </a:r>
          </a:p>
          <a:p>
            <a:r>
              <a:rPr lang="en-US" dirty="0"/>
              <a:t>Case-based reasoning</a:t>
            </a:r>
          </a:p>
          <a:p>
            <a:r>
              <a:rPr lang="en-US" dirty="0"/>
              <a:t>Bayesian classifiers</a:t>
            </a:r>
          </a:p>
          <a:p>
            <a:r>
              <a:rPr lang="en-US" dirty="0"/>
              <a:t>Genetic algorithms</a:t>
            </a:r>
          </a:p>
        </p:txBody>
      </p:sp>
    </p:spTree>
    <p:extLst>
      <p:ext uri="{BB962C8B-B14F-4D97-AF65-F5344CB8AC3E}">
        <p14:creationId xmlns:p14="http://schemas.microsoft.com/office/powerpoint/2010/main" val="22148963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shot 2016-04-26 16.02.0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38" y="1774878"/>
            <a:ext cx="8255934" cy="436345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94724" y="58700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www.cse.unsw.edu.au</a:t>
            </a:r>
            <a:r>
              <a:rPr lang="en-US" dirty="0"/>
              <a:t>/~</a:t>
            </a:r>
            <a:r>
              <a:rPr lang="en-US" dirty="0" err="1"/>
              <a:t>billw</a:t>
            </a:r>
            <a:r>
              <a:rPr lang="en-US" dirty="0"/>
              <a:t>/cs9414/notes/ml/06prop/id3/id3.html</a:t>
            </a:r>
          </a:p>
        </p:txBody>
      </p:sp>
    </p:spTree>
    <p:extLst>
      <p:ext uri="{BB962C8B-B14F-4D97-AF65-F5344CB8AC3E}">
        <p14:creationId xmlns:p14="http://schemas.microsoft.com/office/powerpoint/2010/main" val="407696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Decision tree analysis</a:t>
            </a:r>
          </a:p>
          <a:p>
            <a:r>
              <a:rPr lang="en-US" dirty="0"/>
              <a:t>Statistical analysis</a:t>
            </a:r>
          </a:p>
          <a:p>
            <a:r>
              <a:rPr lang="en-US" dirty="0"/>
              <a:t>Neural networks: </a:t>
            </a:r>
            <a:r>
              <a:rPr lang="en-US" dirty="0">
                <a:hlinkClick r:id="rId3"/>
              </a:rPr>
              <a:t>https://www.youtube.com/watch?v=bxe2T-V8XRs</a:t>
            </a:r>
            <a:r>
              <a:rPr lang="en-US" dirty="0"/>
              <a:t> </a:t>
            </a:r>
          </a:p>
          <a:p>
            <a:r>
              <a:rPr lang="en-US" dirty="0"/>
              <a:t>Case-based reasoning: </a:t>
            </a:r>
            <a:r>
              <a:rPr lang="en-US" dirty="0">
                <a:hlinkClick r:id="rId4"/>
              </a:rPr>
              <a:t>http://www.inf.ufsc.br/~awangenh/RP/RBC/introrbc.pdf</a:t>
            </a:r>
            <a:r>
              <a:rPr lang="en-US" dirty="0"/>
              <a:t> </a:t>
            </a:r>
          </a:p>
          <a:p>
            <a:r>
              <a:rPr lang="en-US" dirty="0"/>
              <a:t>Bayesian classifiers</a:t>
            </a:r>
          </a:p>
          <a:p>
            <a:r>
              <a:rPr lang="en-US" dirty="0"/>
              <a:t>Genetic algorithms: </a:t>
            </a:r>
            <a:r>
              <a:rPr lang="en-US" dirty="0">
                <a:hlinkClick r:id="rId5"/>
              </a:rPr>
              <a:t>http://www.obitko.com/tutorials/genetic-algorithms/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03868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ICT394 Business Intelligence Application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Topic 08 Part 06:</a:t>
            </a:r>
          </a:p>
          <a:p>
            <a:r>
              <a:rPr lang="en-US" dirty="0"/>
              <a:t>Data Mining Software Tools</a:t>
            </a:r>
          </a:p>
        </p:txBody>
      </p:sp>
    </p:spTree>
    <p:extLst>
      <p:ext uri="{BB962C8B-B14F-4D97-AF65-F5344CB8AC3E}">
        <p14:creationId xmlns:p14="http://schemas.microsoft.com/office/powerpoint/2010/main" val="15941209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tool use</a:t>
            </a:r>
          </a:p>
        </p:txBody>
      </p:sp>
      <p:pic>
        <p:nvPicPr>
          <p:cNvPr id="7" name="Picture 6" descr="Screenshot 2016-04-27 10.07.2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98" y="1417638"/>
            <a:ext cx="6832600" cy="5207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267200" y="141763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4"/>
              </a:rPr>
              <a:t>http://www.kdnuggets.com/polls/2015/analytics-data-mining-data-science-software-used.html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732834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useful links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 to Python for Data Science: </a:t>
            </a:r>
            <a:r>
              <a:rPr lang="en-US" dirty="0">
                <a:hlinkClick r:id="rId3"/>
              </a:rPr>
              <a:t>https://www.datacamp.com/courses/intro-to-python-for-data-science</a:t>
            </a:r>
            <a:r>
              <a:rPr lang="en-US" dirty="0"/>
              <a:t> </a:t>
            </a:r>
          </a:p>
          <a:p>
            <a:r>
              <a:rPr lang="en-US" dirty="0"/>
              <a:t>Other relevant “Data Camp” courses: </a:t>
            </a:r>
            <a:r>
              <a:rPr lang="en-US" dirty="0">
                <a:hlinkClick r:id="rId4"/>
              </a:rPr>
              <a:t>https://www.datacamp.com/courses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439458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ICT394 Business Intelligence Application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Topic 08 Part 07:</a:t>
            </a:r>
          </a:p>
          <a:p>
            <a:r>
              <a:rPr lang="en-US" dirty="0"/>
              <a:t>Data Mining Issues</a:t>
            </a:r>
          </a:p>
        </p:txBody>
      </p:sp>
    </p:spTree>
    <p:extLst>
      <p:ext uri="{BB962C8B-B14F-4D97-AF65-F5344CB8AC3E}">
        <p14:creationId xmlns:p14="http://schemas.microsoft.com/office/powerpoint/2010/main" val="1767483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Mining Concepts</a:t>
            </a:r>
          </a:p>
          <a:p>
            <a:r>
              <a:rPr lang="en-US" dirty="0"/>
              <a:t>Data Mining Applications</a:t>
            </a:r>
          </a:p>
          <a:p>
            <a:r>
              <a:rPr lang="en-US" dirty="0"/>
              <a:t>Data Mining Processes</a:t>
            </a:r>
          </a:p>
          <a:p>
            <a:r>
              <a:rPr lang="en-US" dirty="0"/>
              <a:t>Data Mining Methods</a:t>
            </a:r>
          </a:p>
          <a:p>
            <a:r>
              <a:rPr lang="en-US" dirty="0"/>
              <a:t>Data Mining Software Tools</a:t>
            </a:r>
          </a:p>
          <a:p>
            <a:r>
              <a:rPr lang="en-US" dirty="0"/>
              <a:t>Data Mining Issues</a:t>
            </a:r>
          </a:p>
          <a:p>
            <a:r>
              <a:rPr lang="en-US" dirty="0"/>
              <a:t>Topic Summary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8341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Privacy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time that transactional data is stored, there may be identifying information</a:t>
            </a:r>
          </a:p>
          <a:p>
            <a:pPr lvl="1"/>
            <a:r>
              <a:rPr lang="en-US" dirty="0"/>
              <a:t>Name, address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Purchasing habits</a:t>
            </a:r>
          </a:p>
          <a:p>
            <a:pPr lvl="1"/>
            <a:r>
              <a:rPr lang="en-US" dirty="0"/>
              <a:t>Loan details </a:t>
            </a:r>
            <a:r>
              <a:rPr lang="en-US" dirty="0" err="1"/>
              <a:t>etc</a:t>
            </a:r>
            <a:r>
              <a:rPr lang="en-US" dirty="0"/>
              <a:t>	</a:t>
            </a:r>
          </a:p>
          <a:p>
            <a:r>
              <a:rPr lang="en-US" dirty="0"/>
              <a:t>The ownership of that data is questionable</a:t>
            </a:r>
          </a:p>
          <a:p>
            <a:pPr lvl="1"/>
            <a:r>
              <a:rPr lang="en-US" dirty="0"/>
              <a:t>Data mining, uses these data</a:t>
            </a:r>
          </a:p>
        </p:txBody>
      </p:sp>
    </p:spTree>
    <p:extLst>
      <p:ext uri="{BB962C8B-B14F-4D97-AF65-F5344CB8AC3E}">
        <p14:creationId xmlns:p14="http://schemas.microsoft.com/office/powerpoint/2010/main" val="18384074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Myths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mining …</a:t>
            </a:r>
          </a:p>
          <a:p>
            <a:pPr lvl="1"/>
            <a:r>
              <a:rPr lang="en-US" dirty="0"/>
              <a:t>provides instant solutions/predictions</a:t>
            </a:r>
          </a:p>
          <a:p>
            <a:pPr lvl="1"/>
            <a:r>
              <a:rPr lang="en-US" dirty="0"/>
              <a:t>is not yet viable for business applications</a:t>
            </a:r>
          </a:p>
          <a:p>
            <a:pPr lvl="1"/>
            <a:r>
              <a:rPr lang="en-US" dirty="0"/>
              <a:t>requires a separate, dedicated database</a:t>
            </a:r>
          </a:p>
          <a:p>
            <a:pPr lvl="1"/>
            <a:r>
              <a:rPr lang="en-US" dirty="0"/>
              <a:t>can only be done by those with advanced degrees</a:t>
            </a:r>
          </a:p>
          <a:p>
            <a:pPr lvl="1"/>
            <a:r>
              <a:rPr lang="en-US" dirty="0"/>
              <a:t>is only for large firms that have lots of customer data</a:t>
            </a:r>
          </a:p>
          <a:p>
            <a:pPr lvl="1"/>
            <a:r>
              <a:rPr lang="en-US" dirty="0"/>
              <a:t>is another name for the good-old statistics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5687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Blunders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Selecting the wrong problem for data mining</a:t>
            </a:r>
          </a:p>
          <a:p>
            <a:r>
              <a:rPr lang="en-US" dirty="0"/>
              <a:t>Ignoring what your sponsor thinks data mining is and what it really can/cannot do</a:t>
            </a:r>
          </a:p>
          <a:p>
            <a:r>
              <a:rPr lang="en-US" dirty="0"/>
              <a:t>Not leaving insufficient time for data acquisition, selection and preparation</a:t>
            </a:r>
          </a:p>
          <a:p>
            <a:r>
              <a:rPr lang="en-US" dirty="0"/>
              <a:t>Looking only at aggregated results and not at individual records/predictions</a:t>
            </a:r>
          </a:p>
          <a:p>
            <a:r>
              <a:rPr lang="en-US" dirty="0"/>
              <a:t>Being sloppy about keeping track of the data mining procedure and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8814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ICT394 Business Intelligence Application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Topic 08 Part 08:</a:t>
            </a:r>
          </a:p>
          <a:p>
            <a:r>
              <a:rPr lang="en-US" dirty="0"/>
              <a:t>Topic Summary</a:t>
            </a:r>
          </a:p>
        </p:txBody>
      </p:sp>
    </p:spTree>
    <p:extLst>
      <p:ext uri="{BB962C8B-B14F-4D97-AF65-F5344CB8AC3E}">
        <p14:creationId xmlns:p14="http://schemas.microsoft.com/office/powerpoint/2010/main" val="15684533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At the completion of this topic, you should be able to:</a:t>
            </a:r>
          </a:p>
          <a:p>
            <a:pPr lvl="1"/>
            <a:r>
              <a:rPr lang="en-AU" sz="2000" dirty="0"/>
              <a:t>Define and give examples of data mining as an enabling technology for business intelligence and analytics</a:t>
            </a:r>
          </a:p>
          <a:p>
            <a:pPr lvl="1"/>
            <a:r>
              <a:rPr lang="en-AU" sz="2000" dirty="0"/>
              <a:t>Understand and give examples of the objectives and benefits of data mining</a:t>
            </a:r>
          </a:p>
          <a:p>
            <a:pPr lvl="1"/>
            <a:r>
              <a:rPr lang="en-AU" sz="2000" dirty="0"/>
              <a:t>Give examples of a wide range of data mining applications</a:t>
            </a:r>
          </a:p>
          <a:p>
            <a:pPr lvl="1"/>
            <a:r>
              <a:rPr lang="en-AU" sz="2000" dirty="0"/>
              <a:t>Understand the standardised data mining process (CRISP-DM) </a:t>
            </a:r>
          </a:p>
          <a:p>
            <a:r>
              <a:rPr lang="en-US" sz="2400" dirty="0"/>
              <a:t>This topic contributes to the following unit learning outcomes:</a:t>
            </a:r>
          </a:p>
          <a:p>
            <a:pPr lvl="1"/>
            <a:r>
              <a:rPr lang="en-AU" sz="2000" dirty="0"/>
              <a:t>Demonstrate an understanding of the role of BI in organisations </a:t>
            </a:r>
          </a:p>
          <a:p>
            <a:pPr lvl="1"/>
            <a:r>
              <a:rPr lang="en-AU" sz="2000" dirty="0"/>
              <a:t>Present analyses of data using a number of different techniques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743759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Mining Concepts</a:t>
            </a:r>
          </a:p>
          <a:p>
            <a:r>
              <a:rPr lang="en-US" dirty="0"/>
              <a:t>Data Mining Applications</a:t>
            </a:r>
          </a:p>
          <a:p>
            <a:r>
              <a:rPr lang="en-US" dirty="0"/>
              <a:t>Data Mining Processes</a:t>
            </a:r>
          </a:p>
          <a:p>
            <a:r>
              <a:rPr lang="en-US" dirty="0"/>
              <a:t>Data Mining Methods</a:t>
            </a:r>
          </a:p>
          <a:p>
            <a:r>
              <a:rPr lang="en-US" dirty="0"/>
              <a:t>Data Mining Software Tools</a:t>
            </a:r>
          </a:p>
          <a:p>
            <a:r>
              <a:rPr lang="en-US" dirty="0"/>
              <a:t>Data Mining Issues</a:t>
            </a:r>
          </a:p>
          <a:p>
            <a:r>
              <a:rPr lang="en-US" dirty="0"/>
              <a:t>Topic Summary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01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from here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topic:</a:t>
            </a:r>
          </a:p>
          <a:p>
            <a:pPr lvl="1"/>
            <a:r>
              <a:rPr lang="en-US" dirty="0" err="1"/>
              <a:t>Visualisation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295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ICT394 Business Intelligence Application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Topic 08 Part 02:</a:t>
            </a:r>
          </a:p>
          <a:p>
            <a:r>
              <a:rPr lang="en-US" dirty="0"/>
              <a:t>Data Mining Concepts</a:t>
            </a:r>
          </a:p>
        </p:txBody>
      </p:sp>
    </p:spTree>
    <p:extLst>
      <p:ext uri="{BB962C8B-B14F-4D97-AF65-F5344CB8AC3E}">
        <p14:creationId xmlns:p14="http://schemas.microsoft.com/office/powerpoint/2010/main" val="1645080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Defined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“</a:t>
            </a:r>
            <a:r>
              <a:rPr lang="is-IS" i="1" dirty="0"/>
              <a:t>…a process that uses statistical, mathematical and artificial intelligence techniques to extract and identify useful information ... </a:t>
            </a:r>
            <a:r>
              <a:rPr lang="en-US" i="1" dirty="0"/>
              <a:t>from large sets of data.” </a:t>
            </a:r>
            <a:r>
              <a:rPr lang="en-US" dirty="0" err="1"/>
              <a:t>Sharda</a:t>
            </a:r>
            <a:r>
              <a:rPr lang="en-US" dirty="0"/>
              <a:t> et. al. (2014, p.222).</a:t>
            </a:r>
          </a:p>
          <a:p>
            <a:pPr lvl="1"/>
            <a:r>
              <a:rPr lang="en-US" dirty="0"/>
              <a:t>Also sometimes known as:</a:t>
            </a:r>
          </a:p>
          <a:p>
            <a:pPr lvl="2"/>
            <a:r>
              <a:rPr lang="en-US" dirty="0"/>
              <a:t>Knowledge extraction (KDD)</a:t>
            </a:r>
          </a:p>
          <a:p>
            <a:pPr lvl="2"/>
            <a:r>
              <a:rPr lang="en-US" dirty="0"/>
              <a:t>Pattern analysis</a:t>
            </a:r>
          </a:p>
          <a:p>
            <a:pPr lvl="2"/>
            <a:r>
              <a:rPr lang="en-US" dirty="0"/>
              <a:t>Data Archaeology </a:t>
            </a:r>
          </a:p>
          <a:p>
            <a:pPr lvl="2"/>
            <a:r>
              <a:rPr lang="en-US" dirty="0"/>
              <a:t>Information harvesting</a:t>
            </a:r>
          </a:p>
          <a:p>
            <a:pPr lvl="2"/>
            <a:r>
              <a:rPr lang="en-US" dirty="0"/>
              <a:t>Pattern searching</a:t>
            </a:r>
          </a:p>
          <a:p>
            <a:pPr lvl="2"/>
            <a:r>
              <a:rPr lang="en-US" dirty="0"/>
              <a:t>Data dredging </a:t>
            </a:r>
          </a:p>
        </p:txBody>
      </p:sp>
    </p:spTree>
    <p:extLst>
      <p:ext uri="{BB962C8B-B14F-4D97-AF65-F5344CB8AC3E}">
        <p14:creationId xmlns:p14="http://schemas.microsoft.com/office/powerpoint/2010/main" val="724532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…another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i="1" dirty="0"/>
              <a:t>the nontrivial process of identifying valid, novel, potentially useful, and ultimately understandable patterns in data stored in structured databases”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6036" y="3293576"/>
            <a:ext cx="3875943" cy="3555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479978" y="5464997"/>
            <a:ext cx="2653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Sharda</a:t>
            </a:r>
            <a:r>
              <a:rPr lang="en-US" dirty="0"/>
              <a:t>, et al (2014, p.223)</a:t>
            </a:r>
          </a:p>
        </p:txBody>
      </p:sp>
    </p:spTree>
    <p:extLst>
      <p:ext uri="{BB962C8B-B14F-4D97-AF65-F5344CB8AC3E}">
        <p14:creationId xmlns:p14="http://schemas.microsoft.com/office/powerpoint/2010/main" val="3671803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bother?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competition</a:t>
            </a:r>
          </a:p>
          <a:p>
            <a:r>
              <a:rPr lang="en-US" dirty="0"/>
              <a:t>Untapped value of organisational data</a:t>
            </a:r>
          </a:p>
          <a:p>
            <a:r>
              <a:rPr lang="en-US" dirty="0"/>
              <a:t>Increasing consolidation of data </a:t>
            </a:r>
          </a:p>
          <a:p>
            <a:r>
              <a:rPr lang="en-US" dirty="0"/>
              <a:t>Vast improvements in processing and storage capabilities and reduction in cost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679" y="4463464"/>
            <a:ext cx="2743200" cy="1270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114800" y="471822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4"/>
              </a:rPr>
              <a:t>https://en.wikipedia.org/wiki/Recommender_system#The_Netflix_Prize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35797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data mining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 major types of patters:</a:t>
            </a:r>
          </a:p>
          <a:p>
            <a:pPr lvl="1"/>
            <a:r>
              <a:rPr lang="en-US" dirty="0"/>
              <a:t>Associations</a:t>
            </a:r>
          </a:p>
          <a:p>
            <a:pPr lvl="1"/>
            <a:r>
              <a:rPr lang="en-US" dirty="0"/>
              <a:t>Predictions</a:t>
            </a:r>
          </a:p>
          <a:p>
            <a:pPr lvl="1"/>
            <a:r>
              <a:rPr lang="en-US" dirty="0"/>
              <a:t>Clusters</a:t>
            </a:r>
          </a:p>
          <a:p>
            <a:pPr lvl="1"/>
            <a:r>
              <a:rPr lang="en-US" dirty="0"/>
              <a:t>Sequential Relationships</a:t>
            </a:r>
          </a:p>
        </p:txBody>
      </p:sp>
    </p:spTree>
    <p:extLst>
      <p:ext uri="{BB962C8B-B14F-4D97-AF65-F5344CB8AC3E}">
        <p14:creationId xmlns:p14="http://schemas.microsoft.com/office/powerpoint/2010/main" val="651842174"/>
      </p:ext>
    </p:extLst>
  </p:cSld>
  <p:clrMapOvr>
    <a:masterClrMapping/>
  </p:clrMapOvr>
</p:sld>
</file>

<file path=ppt/theme/theme1.xml><?xml version="1.0" encoding="utf-8"?>
<a:theme xmlns:a="http://schemas.openxmlformats.org/drawingml/2006/main" name="ICT349 Power Point Template">
  <a:themeElements>
    <a:clrScheme name="Curtin Universit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63366"/>
      </a:accent1>
      <a:accent2>
        <a:srgbClr val="B58C0A"/>
      </a:accent2>
      <a:accent3>
        <a:srgbClr val="FFFFFF"/>
      </a:accent3>
      <a:accent4>
        <a:srgbClr val="000000"/>
      </a:accent4>
      <a:accent5>
        <a:srgbClr val="B8ADB8"/>
      </a:accent5>
      <a:accent6>
        <a:srgbClr val="A47E08"/>
      </a:accent6>
      <a:hlink>
        <a:srgbClr val="005B85"/>
      </a:hlink>
      <a:folHlink>
        <a:srgbClr val="66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NE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urdoch_PowerPoint_Template_Approved">
  <a:themeElements>
    <a:clrScheme name="Murdoch BRD251">
      <a:dk1>
        <a:sysClr val="windowText" lastClr="000000"/>
      </a:dk1>
      <a:lt1>
        <a:srgbClr val="FFFFFF"/>
      </a:lt1>
      <a:dk2>
        <a:srgbClr val="A2A2A2"/>
      </a:dk2>
      <a:lt2>
        <a:srgbClr val="3F3F3F"/>
      </a:lt2>
      <a:accent1>
        <a:srgbClr val="E31836"/>
      </a:accent1>
      <a:accent2>
        <a:srgbClr val="C50E31"/>
      </a:accent2>
      <a:accent3>
        <a:srgbClr val="F0E5C7"/>
      </a:accent3>
      <a:accent4>
        <a:srgbClr val="E6D8AB"/>
      </a:accent4>
      <a:accent5>
        <a:srgbClr val="FCB915"/>
      </a:accent5>
      <a:accent6>
        <a:srgbClr val="8DC741"/>
      </a:accent6>
      <a:hlink>
        <a:srgbClr val="0000FF"/>
      </a:hlink>
      <a:folHlink>
        <a:srgbClr val="800080"/>
      </a:folHlink>
    </a:clrScheme>
    <a:fontScheme name="Summ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umm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2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30000"/>
                <a:lumMod val="10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Murdoch_PowerPoint_Template_Approved">
  <a:themeElements>
    <a:clrScheme name="Murdoch BRD251">
      <a:dk1>
        <a:sysClr val="windowText" lastClr="000000"/>
      </a:dk1>
      <a:lt1>
        <a:srgbClr val="FFFFFF"/>
      </a:lt1>
      <a:dk2>
        <a:srgbClr val="A2A2A2"/>
      </a:dk2>
      <a:lt2>
        <a:srgbClr val="3F3F3F"/>
      </a:lt2>
      <a:accent1>
        <a:srgbClr val="E31836"/>
      </a:accent1>
      <a:accent2>
        <a:srgbClr val="C50E31"/>
      </a:accent2>
      <a:accent3>
        <a:srgbClr val="F0E5C7"/>
      </a:accent3>
      <a:accent4>
        <a:srgbClr val="E6D8AB"/>
      </a:accent4>
      <a:accent5>
        <a:srgbClr val="FCB915"/>
      </a:accent5>
      <a:accent6>
        <a:srgbClr val="8DC741"/>
      </a:accent6>
      <a:hlink>
        <a:srgbClr val="0000FF"/>
      </a:hlink>
      <a:folHlink>
        <a:srgbClr val="800080"/>
      </a:folHlink>
    </a:clrScheme>
    <a:fontScheme name="Summ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umm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2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30000"/>
                <a:lumMod val="10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ICT349 Power Point Template.potx</Template>
  <TotalTime>3618</TotalTime>
  <Words>1530</Words>
  <PresentationFormat>On-screen Show (4:3)</PresentationFormat>
  <Paragraphs>276</Paragraphs>
  <Slides>46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</vt:lpstr>
      <vt:lpstr>Calibri</vt:lpstr>
      <vt:lpstr>Verdana</vt:lpstr>
      <vt:lpstr>Wingdings</vt:lpstr>
      <vt:lpstr>ICT349 Power Point Template</vt:lpstr>
      <vt:lpstr>TNE Template</vt:lpstr>
      <vt:lpstr>Murdoch_PowerPoint_Template_Approved</vt:lpstr>
      <vt:lpstr>1_Murdoch_PowerPoint_Template_Approved</vt:lpstr>
      <vt:lpstr>Topic 08  Data Mining</vt:lpstr>
      <vt:lpstr>Resources</vt:lpstr>
      <vt:lpstr>Learning Outcomes</vt:lpstr>
      <vt:lpstr>Lecture Outline</vt:lpstr>
      <vt:lpstr>ICT394 Business Intelligence Application Development</vt:lpstr>
      <vt:lpstr>Data Mining Defined</vt:lpstr>
      <vt:lpstr>…another definition</vt:lpstr>
      <vt:lpstr>Why bother?</vt:lpstr>
      <vt:lpstr>How data mining works</vt:lpstr>
      <vt:lpstr>Data Mining Tasks</vt:lpstr>
      <vt:lpstr>Where to from here…</vt:lpstr>
      <vt:lpstr>ICT394 Business Intelligence Application Development</vt:lpstr>
      <vt:lpstr>Data Mining Applications</vt:lpstr>
      <vt:lpstr>CRM</vt:lpstr>
      <vt:lpstr>Banking and other financial</vt:lpstr>
      <vt:lpstr>Retailing and logistics</vt:lpstr>
      <vt:lpstr>Manufacturing and maintenance</vt:lpstr>
      <vt:lpstr>Insurance</vt:lpstr>
      <vt:lpstr>Where to from here…</vt:lpstr>
      <vt:lpstr>ICT394 Business Intelligence Application Development</vt:lpstr>
      <vt:lpstr>Data Mining Process</vt:lpstr>
      <vt:lpstr>1. Business/Organisational Understanding</vt:lpstr>
      <vt:lpstr>2. Data Understanding</vt:lpstr>
      <vt:lpstr>3. Data Preparation</vt:lpstr>
      <vt:lpstr>4. Modelling/Model Building</vt:lpstr>
      <vt:lpstr>5. Testing and Evaluation</vt:lpstr>
      <vt:lpstr>6. Deployment</vt:lpstr>
      <vt:lpstr>Where to from here…</vt:lpstr>
      <vt:lpstr>ICT394 Business Intelligence Application Development</vt:lpstr>
      <vt:lpstr>Classification</vt:lpstr>
      <vt:lpstr>Classification Methodology</vt:lpstr>
      <vt:lpstr>Classification Model Assessment</vt:lpstr>
      <vt:lpstr>Classification Techniques</vt:lpstr>
      <vt:lpstr>PowerPoint Presentation</vt:lpstr>
      <vt:lpstr>Classification Techniques</vt:lpstr>
      <vt:lpstr>ICT394 Business Intelligence Application Development</vt:lpstr>
      <vt:lpstr>Data mining tool use</vt:lpstr>
      <vt:lpstr>Some useful links…</vt:lpstr>
      <vt:lpstr>ICT394 Business Intelligence Application Development</vt:lpstr>
      <vt:lpstr>Privacy issues</vt:lpstr>
      <vt:lpstr>Myths…</vt:lpstr>
      <vt:lpstr>Blunders</vt:lpstr>
      <vt:lpstr>ICT394 Business Intelligence Application Development</vt:lpstr>
      <vt:lpstr>Learning Outcomes</vt:lpstr>
      <vt:lpstr>Lecture Outline</vt:lpstr>
      <vt:lpstr>Where to from here…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Printed>2016-04-27T04:46:12Z</cp:lastPrinted>
  <dcterms:created xsi:type="dcterms:W3CDTF">2015-06-07T03:31:32Z</dcterms:created>
  <dcterms:modified xsi:type="dcterms:W3CDTF">2024-02-07T05:50:48Z</dcterms:modified>
</cp:coreProperties>
</file>