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3" r:id="rId3"/>
    <p:sldMasterId id="2147483685" r:id="rId4"/>
    <p:sldMasterId id="2147484053" r:id="rId5"/>
    <p:sldMasterId id="2147484062" r:id="rId6"/>
    <p:sldMasterId id="2147484074" r:id="rId7"/>
  </p:sldMasterIdLst>
  <p:notesMasterIdLst>
    <p:notesMasterId r:id="rId45"/>
  </p:notesMasterIdLst>
  <p:sldIdLst>
    <p:sldId id="299" r:id="rId8"/>
    <p:sldId id="264" r:id="rId9"/>
    <p:sldId id="305" r:id="rId10"/>
    <p:sldId id="300" r:id="rId11"/>
    <p:sldId id="301" r:id="rId12"/>
    <p:sldId id="306" r:id="rId13"/>
    <p:sldId id="266" r:id="rId14"/>
    <p:sldId id="269" r:id="rId15"/>
    <p:sldId id="270" r:id="rId16"/>
    <p:sldId id="271" r:id="rId17"/>
    <p:sldId id="272" r:id="rId18"/>
    <p:sldId id="295" r:id="rId19"/>
    <p:sldId id="275" r:id="rId20"/>
    <p:sldId id="311" r:id="rId21"/>
    <p:sldId id="292" r:id="rId22"/>
    <p:sldId id="293" r:id="rId23"/>
    <p:sldId id="276" r:id="rId24"/>
    <p:sldId id="288" r:id="rId25"/>
    <p:sldId id="286" r:id="rId26"/>
    <p:sldId id="302" r:id="rId27"/>
    <p:sldId id="291" r:id="rId28"/>
    <p:sldId id="304" r:id="rId29"/>
    <p:sldId id="303" r:id="rId30"/>
    <p:sldId id="287" r:id="rId31"/>
    <p:sldId id="290" r:id="rId32"/>
    <p:sldId id="274" r:id="rId33"/>
    <p:sldId id="285" r:id="rId34"/>
    <p:sldId id="280" r:id="rId35"/>
    <p:sldId id="278" r:id="rId36"/>
    <p:sldId id="283" r:id="rId37"/>
    <p:sldId id="296" r:id="rId38"/>
    <p:sldId id="309" r:id="rId39"/>
    <p:sldId id="307" r:id="rId40"/>
    <p:sldId id="308" r:id="rId41"/>
    <p:sldId id="310" r:id="rId42"/>
    <p:sldId id="298" r:id="rId43"/>
    <p:sldId id="294" r:id="rId4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02E"/>
    <a:srgbClr val="00FF00"/>
    <a:srgbClr val="33CC33"/>
    <a:srgbClr val="99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DC558-BACE-4AB4-A6B9-FD859577A9D2}" v="43" dt="2025-01-06T03:44:18.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7" autoAdjust="0"/>
    <p:restoredTop sz="70000" autoAdjust="0"/>
  </p:normalViewPr>
  <p:slideViewPr>
    <p:cSldViewPr>
      <p:cViewPr varScale="1">
        <p:scale>
          <a:sx n="85" d="100"/>
          <a:sy n="85" d="100"/>
        </p:scale>
        <p:origin x="1543" y="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Work" userId="e7ba83fa7b8eed0c" providerId="Windows Live" clId="Web-{03632EDA-F6BC-4C0B-9AE5-D1C80457C74B}"/>
    <pc:docChg chg="modSld">
      <pc:chgData name="Shri Work" userId="e7ba83fa7b8eed0c" providerId="Windows Live" clId="Web-{03632EDA-F6BC-4C0B-9AE5-D1C80457C74B}" dt="2024-12-27T05:14:08.862" v="361" actId="20577"/>
      <pc:docMkLst>
        <pc:docMk/>
      </pc:docMkLst>
      <pc:sldChg chg="modSp modNotes">
        <pc:chgData name="Shri Work" userId="e7ba83fa7b8eed0c" providerId="Windows Live" clId="Web-{03632EDA-F6BC-4C0B-9AE5-D1C80457C74B}" dt="2024-12-27T05:01:47.574" v="229" actId="20577"/>
        <pc:sldMkLst>
          <pc:docMk/>
          <pc:sldMk cId="0" sldId="278"/>
        </pc:sldMkLst>
        <pc:spChg chg="mod">
          <ac:chgData name="Shri Work" userId="e7ba83fa7b8eed0c" providerId="Windows Live" clId="Web-{03632EDA-F6BC-4C0B-9AE5-D1C80457C74B}" dt="2024-12-27T05:01:47.574" v="229" actId="20577"/>
          <ac:spMkLst>
            <pc:docMk/>
            <pc:sldMk cId="0" sldId="278"/>
            <ac:spMk id="47107" creationId="{00000000-0000-0000-0000-000000000000}"/>
          </ac:spMkLst>
        </pc:spChg>
        <pc:spChg chg="mod">
          <ac:chgData name="Shri Work" userId="e7ba83fa7b8eed0c" providerId="Windows Live" clId="Web-{03632EDA-F6BC-4C0B-9AE5-D1C80457C74B}" dt="2024-12-27T04:55:58.158" v="139" actId="1076"/>
          <ac:spMkLst>
            <pc:docMk/>
            <pc:sldMk cId="0" sldId="278"/>
            <ac:spMk id="53250" creationId="{00000000-0000-0000-0000-000000000000}"/>
          </ac:spMkLst>
        </pc:spChg>
      </pc:sldChg>
      <pc:sldChg chg="modSp modNotes">
        <pc:chgData name="Shri Work" userId="e7ba83fa7b8eed0c" providerId="Windows Live" clId="Web-{03632EDA-F6BC-4C0B-9AE5-D1C80457C74B}" dt="2024-12-27T04:51:52.838" v="58" actId="14100"/>
        <pc:sldMkLst>
          <pc:docMk/>
          <pc:sldMk cId="0" sldId="280"/>
        </pc:sldMkLst>
        <pc:spChg chg="mod">
          <ac:chgData name="Shri Work" userId="e7ba83fa7b8eed0c" providerId="Windows Live" clId="Web-{03632EDA-F6BC-4C0B-9AE5-D1C80457C74B}" dt="2024-12-27T04:51:52.838" v="58" actId="14100"/>
          <ac:spMkLst>
            <pc:docMk/>
            <pc:sldMk cId="0" sldId="280"/>
            <ac:spMk id="46083" creationId="{00000000-0000-0000-0000-000000000000}"/>
          </ac:spMkLst>
        </pc:spChg>
        <pc:spChg chg="mod">
          <ac:chgData name="Shri Work" userId="e7ba83fa7b8eed0c" providerId="Windows Live" clId="Web-{03632EDA-F6BC-4C0B-9AE5-D1C80457C74B}" dt="2024-12-27T04:51:44.978" v="57" actId="1076"/>
          <ac:spMkLst>
            <pc:docMk/>
            <pc:sldMk cId="0" sldId="280"/>
            <ac:spMk id="52226" creationId="{00000000-0000-0000-0000-000000000000}"/>
          </ac:spMkLst>
        </pc:spChg>
      </pc:sldChg>
      <pc:sldChg chg="modSp">
        <pc:chgData name="Shri Work" userId="e7ba83fa7b8eed0c" providerId="Windows Live" clId="Web-{03632EDA-F6BC-4C0B-9AE5-D1C80457C74B}" dt="2024-12-27T05:04:03.688" v="239" actId="20577"/>
        <pc:sldMkLst>
          <pc:docMk/>
          <pc:sldMk cId="0" sldId="283"/>
        </pc:sldMkLst>
        <pc:spChg chg="mod">
          <ac:chgData name="Shri Work" userId="e7ba83fa7b8eed0c" providerId="Windows Live" clId="Web-{03632EDA-F6BC-4C0B-9AE5-D1C80457C74B}" dt="2024-12-27T05:04:03.688" v="239" actId="20577"/>
          <ac:spMkLst>
            <pc:docMk/>
            <pc:sldMk cId="0" sldId="283"/>
            <ac:spMk id="49155" creationId="{00000000-0000-0000-0000-000000000000}"/>
          </ac:spMkLst>
        </pc:spChg>
        <pc:spChg chg="mod">
          <ac:chgData name="Shri Work" userId="e7ba83fa7b8eed0c" providerId="Windows Live" clId="Web-{03632EDA-F6BC-4C0B-9AE5-D1C80457C74B}" dt="2024-12-27T05:01:57.512" v="230" actId="1076"/>
          <ac:spMkLst>
            <pc:docMk/>
            <pc:sldMk cId="0" sldId="283"/>
            <ac:spMk id="54274" creationId="{00000000-0000-0000-0000-000000000000}"/>
          </ac:spMkLst>
        </pc:spChg>
      </pc:sldChg>
      <pc:sldChg chg="modSp">
        <pc:chgData name="Shri Work" userId="e7ba83fa7b8eed0c" providerId="Windows Live" clId="Web-{03632EDA-F6BC-4C0B-9AE5-D1C80457C74B}" dt="2024-12-27T04:49:16.318" v="24" actId="20577"/>
        <pc:sldMkLst>
          <pc:docMk/>
          <pc:sldMk cId="0" sldId="285"/>
        </pc:sldMkLst>
        <pc:spChg chg="mod">
          <ac:chgData name="Shri Work" userId="e7ba83fa7b8eed0c" providerId="Windows Live" clId="Web-{03632EDA-F6BC-4C0B-9AE5-D1C80457C74B}" dt="2024-12-27T04:49:16.318" v="24" actId="20577"/>
          <ac:spMkLst>
            <pc:docMk/>
            <pc:sldMk cId="0" sldId="285"/>
            <ac:spMk id="45059" creationId="{00000000-0000-0000-0000-000000000000}"/>
          </ac:spMkLst>
        </pc:spChg>
      </pc:sldChg>
      <pc:sldChg chg="modSp">
        <pc:chgData name="Shri Work" userId="e7ba83fa7b8eed0c" providerId="Windows Live" clId="Web-{03632EDA-F6BC-4C0B-9AE5-D1C80457C74B}" dt="2024-12-27T04:47:36.643" v="14" actId="1076"/>
        <pc:sldMkLst>
          <pc:docMk/>
          <pc:sldMk cId="0" sldId="286"/>
        </pc:sldMkLst>
        <pc:spChg chg="mod">
          <ac:chgData name="Shri Work" userId="e7ba83fa7b8eed0c" providerId="Windows Live" clId="Web-{03632EDA-F6BC-4C0B-9AE5-D1C80457C74B}" dt="2024-12-27T04:47:36.643" v="14" actId="1076"/>
          <ac:spMkLst>
            <pc:docMk/>
            <pc:sldMk cId="0" sldId="286"/>
            <ac:spMk id="43010" creationId="{00000000-0000-0000-0000-000000000000}"/>
          </ac:spMkLst>
        </pc:spChg>
      </pc:sldChg>
      <pc:sldChg chg="modSp">
        <pc:chgData name="Shri Work" userId="e7ba83fa7b8eed0c" providerId="Windows Live" clId="Web-{03632EDA-F6BC-4C0B-9AE5-D1C80457C74B}" dt="2024-12-27T04:44:27.966" v="4" actId="1076"/>
        <pc:sldMkLst>
          <pc:docMk/>
          <pc:sldMk cId="0" sldId="292"/>
        </pc:sldMkLst>
        <pc:spChg chg="mod">
          <ac:chgData name="Shri Work" userId="e7ba83fa7b8eed0c" providerId="Windows Live" clId="Web-{03632EDA-F6BC-4C0B-9AE5-D1C80457C74B}" dt="2024-12-27T04:44:27.966" v="4" actId="1076"/>
          <ac:spMkLst>
            <pc:docMk/>
            <pc:sldMk cId="0" sldId="292"/>
            <ac:spMk id="38914" creationId="{00000000-0000-0000-0000-000000000000}"/>
          </ac:spMkLst>
        </pc:spChg>
      </pc:sldChg>
      <pc:sldChg chg="modSp modNotes">
        <pc:chgData name="Shri Work" userId="e7ba83fa7b8eed0c" providerId="Windows Live" clId="Web-{03632EDA-F6BC-4C0B-9AE5-D1C80457C74B}" dt="2024-12-27T04:45:33.311" v="13"/>
        <pc:sldMkLst>
          <pc:docMk/>
          <pc:sldMk cId="0" sldId="293"/>
        </pc:sldMkLst>
        <pc:spChg chg="mod">
          <ac:chgData name="Shri Work" userId="e7ba83fa7b8eed0c" providerId="Windows Live" clId="Web-{03632EDA-F6BC-4C0B-9AE5-D1C80457C74B}" dt="2024-12-27T04:45:00.529" v="7" actId="20577"/>
          <ac:spMkLst>
            <pc:docMk/>
            <pc:sldMk cId="0" sldId="293"/>
            <ac:spMk id="39939" creationId="{00000000-0000-0000-0000-000000000000}"/>
          </ac:spMkLst>
        </pc:spChg>
      </pc:sldChg>
      <pc:sldChg chg="modSp">
        <pc:chgData name="Shri Work" userId="e7ba83fa7b8eed0c" providerId="Windows Live" clId="Web-{03632EDA-F6BC-4C0B-9AE5-D1C80457C74B}" dt="2024-12-27T05:04:25.954" v="241" actId="14100"/>
        <pc:sldMkLst>
          <pc:docMk/>
          <pc:sldMk cId="0" sldId="296"/>
        </pc:sldMkLst>
        <pc:spChg chg="mod">
          <ac:chgData name="Shri Work" userId="e7ba83fa7b8eed0c" providerId="Windows Live" clId="Web-{03632EDA-F6BC-4C0B-9AE5-D1C80457C74B}" dt="2024-12-27T05:04:25.954" v="241" actId="14100"/>
          <ac:spMkLst>
            <pc:docMk/>
            <pc:sldMk cId="0" sldId="296"/>
            <ac:spMk id="52227" creationId="{00000000-0000-0000-0000-000000000000}"/>
          </ac:spMkLst>
        </pc:spChg>
        <pc:spChg chg="mod">
          <ac:chgData name="Shri Work" userId="e7ba83fa7b8eed0c" providerId="Windows Live" clId="Web-{03632EDA-F6BC-4C0B-9AE5-D1C80457C74B}" dt="2024-12-27T05:04:18.360" v="240" actId="1076"/>
          <ac:spMkLst>
            <pc:docMk/>
            <pc:sldMk cId="0" sldId="296"/>
            <ac:spMk id="55298" creationId="{00000000-0000-0000-0000-000000000000}"/>
          </ac:spMkLst>
        </pc:spChg>
      </pc:sldChg>
      <pc:sldChg chg="modSp">
        <pc:chgData name="Shri Work" userId="e7ba83fa7b8eed0c" providerId="Windows Live" clId="Web-{03632EDA-F6BC-4C0B-9AE5-D1C80457C74B}" dt="2024-12-27T05:08:58.353" v="296" actId="20577"/>
        <pc:sldMkLst>
          <pc:docMk/>
          <pc:sldMk cId="1797465888" sldId="307"/>
        </pc:sldMkLst>
        <pc:spChg chg="mod">
          <ac:chgData name="Shri Work" userId="e7ba83fa7b8eed0c" providerId="Windows Live" clId="Web-{03632EDA-F6BC-4C0B-9AE5-D1C80457C74B}" dt="2024-12-27T05:08:58.353" v="296" actId="20577"/>
          <ac:spMkLst>
            <pc:docMk/>
            <pc:sldMk cId="1797465888" sldId="307"/>
            <ac:spMk id="3" creationId="{00000000-0000-0000-0000-000000000000}"/>
          </ac:spMkLst>
        </pc:spChg>
      </pc:sldChg>
      <pc:sldChg chg="modSp">
        <pc:chgData name="Shri Work" userId="e7ba83fa7b8eed0c" providerId="Windows Live" clId="Web-{03632EDA-F6BC-4C0B-9AE5-D1C80457C74B}" dt="2024-12-27T05:10:28.761" v="308" actId="20577"/>
        <pc:sldMkLst>
          <pc:docMk/>
          <pc:sldMk cId="2678384826" sldId="308"/>
        </pc:sldMkLst>
        <pc:spChg chg="mod">
          <ac:chgData name="Shri Work" userId="e7ba83fa7b8eed0c" providerId="Windows Live" clId="Web-{03632EDA-F6BC-4C0B-9AE5-D1C80457C74B}" dt="2024-12-27T05:10:28.761" v="308" actId="20577"/>
          <ac:spMkLst>
            <pc:docMk/>
            <pc:sldMk cId="2678384826" sldId="308"/>
            <ac:spMk id="3" creationId="{00000000-0000-0000-0000-000000000000}"/>
          </ac:spMkLst>
        </pc:spChg>
      </pc:sldChg>
      <pc:sldChg chg="modSp">
        <pc:chgData name="Shri Work" userId="e7ba83fa7b8eed0c" providerId="Windows Live" clId="Web-{03632EDA-F6BC-4C0B-9AE5-D1C80457C74B}" dt="2024-12-27T05:07:20.709" v="269" actId="20577"/>
        <pc:sldMkLst>
          <pc:docMk/>
          <pc:sldMk cId="2533456614" sldId="309"/>
        </pc:sldMkLst>
        <pc:spChg chg="mod">
          <ac:chgData name="Shri Work" userId="e7ba83fa7b8eed0c" providerId="Windows Live" clId="Web-{03632EDA-F6BC-4C0B-9AE5-D1C80457C74B}" dt="2024-12-27T05:07:20.709" v="269" actId="20577"/>
          <ac:spMkLst>
            <pc:docMk/>
            <pc:sldMk cId="2533456614" sldId="309"/>
            <ac:spMk id="52227" creationId="{00000000-0000-0000-0000-000000000000}"/>
          </ac:spMkLst>
        </pc:spChg>
        <pc:spChg chg="mod">
          <ac:chgData name="Shri Work" userId="e7ba83fa7b8eed0c" providerId="Windows Live" clId="Web-{03632EDA-F6BC-4C0B-9AE5-D1C80457C74B}" dt="2024-12-27T05:04:46.658" v="242" actId="1076"/>
          <ac:spMkLst>
            <pc:docMk/>
            <pc:sldMk cId="2533456614" sldId="309"/>
            <ac:spMk id="55298" creationId="{00000000-0000-0000-0000-000000000000}"/>
          </ac:spMkLst>
        </pc:spChg>
      </pc:sldChg>
      <pc:sldChg chg="modSp">
        <pc:chgData name="Shri Work" userId="e7ba83fa7b8eed0c" providerId="Windows Live" clId="Web-{03632EDA-F6BC-4C0B-9AE5-D1C80457C74B}" dt="2024-12-27T05:14:08.862" v="361" actId="20577"/>
        <pc:sldMkLst>
          <pc:docMk/>
          <pc:sldMk cId="1784642499" sldId="310"/>
        </pc:sldMkLst>
        <pc:spChg chg="mod">
          <ac:chgData name="Shri Work" userId="e7ba83fa7b8eed0c" providerId="Windows Live" clId="Web-{03632EDA-F6BC-4C0B-9AE5-D1C80457C74B}" dt="2024-12-27T05:11:15.716" v="320" actId="1076"/>
          <ac:spMkLst>
            <pc:docMk/>
            <pc:sldMk cId="1784642499" sldId="310"/>
            <ac:spMk id="2" creationId="{00000000-0000-0000-0000-000000000000}"/>
          </ac:spMkLst>
        </pc:spChg>
        <pc:spChg chg="mod">
          <ac:chgData name="Shri Work" userId="e7ba83fa7b8eed0c" providerId="Windows Live" clId="Web-{03632EDA-F6BC-4C0B-9AE5-D1C80457C74B}" dt="2024-12-27T05:14:08.862" v="361" actId="20577"/>
          <ac:spMkLst>
            <pc:docMk/>
            <pc:sldMk cId="1784642499" sldId="310"/>
            <ac:spMk id="3" creationId="{00000000-0000-0000-0000-000000000000}"/>
          </ac:spMkLst>
        </pc:spChg>
      </pc:sldChg>
      <pc:sldChg chg="modSp">
        <pc:chgData name="Shri Work" userId="e7ba83fa7b8eed0c" providerId="Windows Live" clId="Web-{03632EDA-F6BC-4C0B-9AE5-D1C80457C74B}" dt="2024-12-27T04:43:46.558" v="3" actId="20577"/>
        <pc:sldMkLst>
          <pc:docMk/>
          <pc:sldMk cId="3892309382" sldId="311"/>
        </pc:sldMkLst>
        <pc:spChg chg="mod">
          <ac:chgData name="Shri Work" userId="e7ba83fa7b8eed0c" providerId="Windows Live" clId="Web-{03632EDA-F6BC-4C0B-9AE5-D1C80457C74B}" dt="2024-12-27T04:43:46.558" v="3" actId="20577"/>
          <ac:spMkLst>
            <pc:docMk/>
            <pc:sldMk cId="3892309382" sldId="311"/>
            <ac:spMk id="3" creationId="{00000000-0000-0000-0000-000000000000}"/>
          </ac:spMkLst>
        </pc:spChg>
      </pc:sldChg>
    </pc:docChg>
  </pc:docChgLst>
  <pc:docChgLst>
    <pc:chgData name="Shri Work" userId="e7ba83fa7b8eed0c" providerId="Windows Live" clId="Web-{7B2F8D85-4233-40D8-B4CC-0905D367D4FF}"/>
    <pc:docChg chg="modSld">
      <pc:chgData name="Shri Work" userId="e7ba83fa7b8eed0c" providerId="Windows Live" clId="Web-{7B2F8D85-4233-40D8-B4CC-0905D367D4FF}" dt="2023-09-10T06:07:05.346" v="75" actId="20577"/>
      <pc:docMkLst>
        <pc:docMk/>
      </pc:docMkLst>
      <pc:sldChg chg="modSp modNotes">
        <pc:chgData name="Shri Work" userId="e7ba83fa7b8eed0c" providerId="Windows Live" clId="Web-{7B2F8D85-4233-40D8-B4CC-0905D367D4FF}" dt="2023-09-10T06:07:05.346" v="75" actId="20577"/>
        <pc:sldMkLst>
          <pc:docMk/>
          <pc:sldMk cId="0" sldId="296"/>
        </pc:sldMkLst>
        <pc:spChg chg="mod">
          <ac:chgData name="Shri Work" userId="e7ba83fa7b8eed0c" providerId="Windows Live" clId="Web-{7B2F8D85-4233-40D8-B4CC-0905D367D4FF}" dt="2023-09-10T06:07:05.346" v="75" actId="20577"/>
          <ac:spMkLst>
            <pc:docMk/>
            <pc:sldMk cId="0" sldId="296"/>
            <ac:spMk id="52227" creationId="{00000000-0000-0000-0000-000000000000}"/>
          </ac:spMkLst>
        </pc:spChg>
      </pc:sldChg>
    </pc:docChg>
  </pc:docChgLst>
  <pc:docChgLst>
    <pc:chgData name="Shri Work" userId="e7ba83fa7b8eed0c" providerId="Windows Live" clId="Web-{452DC558-BACE-4AB4-A6B9-FD859577A9D2}"/>
    <pc:docChg chg="modSld">
      <pc:chgData name="Shri Work" userId="e7ba83fa7b8eed0c" providerId="Windows Live" clId="Web-{452DC558-BACE-4AB4-A6B9-FD859577A9D2}" dt="2025-01-06T03:45:18.331" v="62"/>
      <pc:docMkLst>
        <pc:docMk/>
      </pc:docMkLst>
      <pc:sldChg chg="modSp modNotes">
        <pc:chgData name="Shri Work" userId="e7ba83fa7b8eed0c" providerId="Windows Live" clId="Web-{452DC558-BACE-4AB4-A6B9-FD859577A9D2}" dt="2025-01-06T03:41:28.153" v="21" actId="14100"/>
        <pc:sldMkLst>
          <pc:docMk/>
          <pc:sldMk cId="0" sldId="270"/>
        </pc:sldMkLst>
        <pc:spChg chg="mod">
          <ac:chgData name="Shri Work" userId="e7ba83fa7b8eed0c" providerId="Windows Live" clId="Web-{452DC558-BACE-4AB4-A6B9-FD859577A9D2}" dt="2025-01-06T03:41:28.153" v="21" actId="14100"/>
          <ac:spMkLst>
            <pc:docMk/>
            <pc:sldMk cId="0" sldId="270"/>
            <ac:spMk id="32771" creationId="{00000000-0000-0000-0000-000000000000}"/>
          </ac:spMkLst>
        </pc:spChg>
      </pc:sldChg>
      <pc:sldChg chg="modSp">
        <pc:chgData name="Shri Work" userId="e7ba83fa7b8eed0c" providerId="Windows Live" clId="Web-{452DC558-BACE-4AB4-A6B9-FD859577A9D2}" dt="2025-01-06T03:37:53.226" v="0" actId="20577"/>
        <pc:sldMkLst>
          <pc:docMk/>
          <pc:sldMk cId="0" sldId="301"/>
        </pc:sldMkLst>
        <pc:spChg chg="mod">
          <ac:chgData name="Shri Work" userId="e7ba83fa7b8eed0c" providerId="Windows Live" clId="Web-{452DC558-BACE-4AB4-A6B9-FD859577A9D2}" dt="2025-01-06T03:37:53.226" v="0" actId="20577"/>
          <ac:spMkLst>
            <pc:docMk/>
            <pc:sldMk cId="0" sldId="301"/>
            <ac:spMk id="7172" creationId="{00000000-0000-0000-0000-000000000000}"/>
          </ac:spMkLst>
        </pc:spChg>
      </pc:sldChg>
      <pc:sldChg chg="modSp">
        <pc:chgData name="Shri Work" userId="e7ba83fa7b8eed0c" providerId="Windows Live" clId="Web-{452DC558-BACE-4AB4-A6B9-FD859577A9D2}" dt="2025-01-06T03:39:14.837" v="4" actId="20577"/>
        <pc:sldMkLst>
          <pc:docMk/>
          <pc:sldMk cId="3152615800" sldId="306"/>
        </pc:sldMkLst>
        <pc:spChg chg="mod">
          <ac:chgData name="Shri Work" userId="e7ba83fa7b8eed0c" providerId="Windows Live" clId="Web-{452DC558-BACE-4AB4-A6B9-FD859577A9D2}" dt="2025-01-06T03:39:14.837" v="4" actId="20577"/>
          <ac:spMkLst>
            <pc:docMk/>
            <pc:sldMk cId="3152615800" sldId="306"/>
            <ac:spMk id="7172" creationId="{00000000-0000-0000-0000-000000000000}"/>
          </ac:spMkLst>
        </pc:spChg>
      </pc:sldChg>
      <pc:sldChg chg="modSp modNotes">
        <pc:chgData name="Shri Work" userId="e7ba83fa7b8eed0c" providerId="Windows Live" clId="Web-{452DC558-BACE-4AB4-A6B9-FD859577A9D2}" dt="2025-01-06T03:45:18.331" v="62"/>
        <pc:sldMkLst>
          <pc:docMk/>
          <pc:sldMk cId="3892309382" sldId="311"/>
        </pc:sldMkLst>
        <pc:spChg chg="mod">
          <ac:chgData name="Shri Work" userId="e7ba83fa7b8eed0c" providerId="Windows Live" clId="Web-{452DC558-BACE-4AB4-A6B9-FD859577A9D2}" dt="2025-01-06T03:43:42.453" v="42" actId="1076"/>
          <ac:spMkLst>
            <pc:docMk/>
            <pc:sldMk cId="3892309382" sldId="311"/>
            <ac:spMk id="2" creationId="{00000000-0000-0000-0000-000000000000}"/>
          </ac:spMkLst>
        </pc:spChg>
        <pc:spChg chg="mod">
          <ac:chgData name="Shri Work" userId="e7ba83fa7b8eed0c" providerId="Windows Live" clId="Web-{452DC558-BACE-4AB4-A6B9-FD859577A9D2}" dt="2025-01-06T03:44:18.626" v="49" actId="14100"/>
          <ac:spMkLst>
            <pc:docMk/>
            <pc:sldMk cId="3892309382" sldId="311"/>
            <ac:spMk id="3" creationId="{00000000-0000-0000-0000-000000000000}"/>
          </ac:spMkLst>
        </pc:spChg>
        <pc:picChg chg="mod">
          <ac:chgData name="Shri Work" userId="e7ba83fa7b8eed0c" providerId="Windows Live" clId="Web-{452DC558-BACE-4AB4-A6B9-FD859577A9D2}" dt="2025-01-06T03:43:32.781" v="41" actId="1076"/>
          <ac:picMkLst>
            <pc:docMk/>
            <pc:sldMk cId="3892309382" sldId="311"/>
            <ac:picMk id="4" creationId="{00000000-0000-0000-0000-000000000000}"/>
          </ac:picMkLst>
        </pc:picChg>
      </pc:sldChg>
    </pc:docChg>
  </pc:docChgLst>
  <pc:docChgLst>
    <pc:chgData name="Shri Work" userId="e7ba83fa7b8eed0c" providerId="Windows Live" clId="Web-{EBEACE51-5620-45F3-9A90-0E55A7816683}"/>
    <pc:docChg chg="modSld">
      <pc:chgData name="Shri Work" userId="e7ba83fa7b8eed0c" providerId="Windows Live" clId="Web-{EBEACE51-5620-45F3-9A90-0E55A7816683}" dt="2023-09-10T14:05:24.702" v="61" actId="20577"/>
      <pc:docMkLst>
        <pc:docMk/>
      </pc:docMkLst>
      <pc:sldChg chg="modSp">
        <pc:chgData name="Shri Work" userId="e7ba83fa7b8eed0c" providerId="Windows Live" clId="Web-{EBEACE51-5620-45F3-9A90-0E55A7816683}" dt="2023-09-10T13:54:04.565" v="50" actId="20577"/>
        <pc:sldMkLst>
          <pc:docMk/>
          <pc:sldMk cId="0" sldId="294"/>
        </pc:sldMkLst>
        <pc:spChg chg="mod">
          <ac:chgData name="Shri Work" userId="e7ba83fa7b8eed0c" providerId="Windows Live" clId="Web-{EBEACE51-5620-45F3-9A90-0E55A7816683}" dt="2023-09-10T13:54:04.565" v="50" actId="20577"/>
          <ac:spMkLst>
            <pc:docMk/>
            <pc:sldMk cId="0" sldId="294"/>
            <ac:spMk id="53251" creationId="{00000000-0000-0000-0000-000000000000}"/>
          </ac:spMkLst>
        </pc:spChg>
      </pc:sldChg>
      <pc:sldChg chg="modSp">
        <pc:chgData name="Shri Work" userId="e7ba83fa7b8eed0c" providerId="Windows Live" clId="Web-{EBEACE51-5620-45F3-9A90-0E55A7816683}" dt="2023-09-10T14:05:24.702" v="61" actId="20577"/>
        <pc:sldMkLst>
          <pc:docMk/>
          <pc:sldMk cId="0" sldId="296"/>
        </pc:sldMkLst>
        <pc:spChg chg="mod">
          <ac:chgData name="Shri Work" userId="e7ba83fa7b8eed0c" providerId="Windows Live" clId="Web-{EBEACE51-5620-45F3-9A90-0E55A7816683}" dt="2023-09-10T14:05:24.702" v="61" actId="20577"/>
          <ac:spMkLst>
            <pc:docMk/>
            <pc:sldMk cId="0" sldId="296"/>
            <ac:spMk id="52227" creationId="{00000000-0000-0000-0000-000000000000}"/>
          </ac:spMkLst>
        </pc:spChg>
      </pc:sldChg>
      <pc:sldChg chg="modSp modNotes">
        <pc:chgData name="Shri Work" userId="e7ba83fa7b8eed0c" providerId="Windows Live" clId="Web-{EBEACE51-5620-45F3-9A90-0E55A7816683}" dt="2023-09-10T13:54:38.941" v="52" actId="20577"/>
        <pc:sldMkLst>
          <pc:docMk/>
          <pc:sldMk cId="0" sldId="298"/>
        </pc:sldMkLst>
        <pc:spChg chg="mod">
          <ac:chgData name="Shri Work" userId="e7ba83fa7b8eed0c" providerId="Windows Live" clId="Web-{EBEACE51-5620-45F3-9A90-0E55A7816683}" dt="2023-09-10T13:54:38.941" v="52" actId="20577"/>
          <ac:spMkLst>
            <pc:docMk/>
            <pc:sldMk cId="0" sldId="298"/>
            <ac:spMk id="53251" creationId="{00000000-0000-0000-0000-000000000000}"/>
          </ac:spMkLst>
        </pc:spChg>
      </pc:sldChg>
      <pc:sldChg chg="modSp modNotes">
        <pc:chgData name="Shri Work" userId="e7ba83fa7b8eed0c" providerId="Windows Live" clId="Web-{EBEACE51-5620-45F3-9A90-0E55A7816683}" dt="2023-09-10T13:47:32.097" v="39"/>
        <pc:sldMkLst>
          <pc:docMk/>
          <pc:sldMk cId="0" sldId="302"/>
        </pc:sldMkLst>
        <pc:spChg chg="mod">
          <ac:chgData name="Shri Work" userId="e7ba83fa7b8eed0c" providerId="Windows Live" clId="Web-{EBEACE51-5620-45F3-9A90-0E55A7816683}" dt="2023-09-10T13:41:53.975" v="21" actId="20577"/>
          <ac:spMkLst>
            <pc:docMk/>
            <pc:sldMk cId="0" sldId="302"/>
            <ac:spMk id="3" creationId="{00000000-0000-0000-0000-000000000000}"/>
          </ac:spMkLst>
        </pc:spChg>
      </pc:sldChg>
      <pc:sldChg chg="modSp">
        <pc:chgData name="Shri Work" userId="e7ba83fa7b8eed0c" providerId="Windows Live" clId="Web-{EBEACE51-5620-45F3-9A90-0E55A7816683}" dt="2023-09-10T13:43:20.071" v="36" actId="20577"/>
        <pc:sldMkLst>
          <pc:docMk/>
          <pc:sldMk cId="0" sldId="303"/>
        </pc:sldMkLst>
        <pc:spChg chg="mod">
          <ac:chgData name="Shri Work" userId="e7ba83fa7b8eed0c" providerId="Windows Live" clId="Web-{EBEACE51-5620-45F3-9A90-0E55A7816683}" dt="2023-09-10T13:43:20.071" v="36" actId="20577"/>
          <ac:spMkLst>
            <pc:docMk/>
            <pc:sldMk cId="0" sldId="303"/>
            <ac:spMk id="51203" creationId="{00000000-0000-0000-0000-000000000000}"/>
          </ac:spMkLst>
        </pc:spChg>
      </pc:sldChg>
      <pc:sldChg chg="modNotes">
        <pc:chgData name="Shri Work" userId="e7ba83fa7b8eed0c" providerId="Windows Live" clId="Web-{EBEACE51-5620-45F3-9A90-0E55A7816683}" dt="2023-09-10T13:56:56.621" v="55"/>
        <pc:sldMkLst>
          <pc:docMk/>
          <pc:sldMk cId="2533456614"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ea typeface="+mn-ea"/>
                <a:cs typeface="Arial" charset="0"/>
              </a:defRPr>
            </a:lvl1pPr>
          </a:lstStyle>
          <a:p>
            <a:pPr>
              <a:defRPr/>
            </a:pPr>
            <a:endParaRPr lang="en-GB"/>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B6819C7C-A948-45CD-940C-CFEA9CDAFCA3}" type="slidenum">
              <a:rPr lang="en-GB" altLang="en-US"/>
              <a:pPr>
                <a:defRPr/>
              </a:pPr>
              <a:t>‹#›</a:t>
            </a:fld>
            <a:endParaRPr lang="en-GB" altLang="en-US"/>
          </a:p>
        </p:txBody>
      </p:sp>
    </p:spTree>
    <p:extLst>
      <p:ext uri="{BB962C8B-B14F-4D97-AF65-F5344CB8AC3E}">
        <p14:creationId xmlns:p14="http://schemas.microsoft.com/office/powerpoint/2010/main" val="3629448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S PGothic" pitchFamily="34" charset="-128"/>
        <a:cs typeface="Arial" charset="0"/>
      </a:defRPr>
    </a:lvl1pPr>
    <a:lvl2pPr marL="4572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74232544-3C48-452D-9C56-B026B06E9679}" type="slidenum">
              <a:rPr lang="en-US" altLang="en-US" smtClean="0">
                <a:solidFill>
                  <a:srgbClr val="000000"/>
                </a:solidFill>
                <a:latin typeface="Arial" charset="0"/>
              </a:rPr>
              <a:pPr eaLnBrk="1" hangingPunct="1">
                <a:spcBef>
                  <a:spcPct val="0"/>
                </a:spcBef>
              </a:pPr>
              <a:t>1</a:t>
            </a:fld>
            <a:endParaRPr lang="en-US" altLang="en-US">
              <a:solidFill>
                <a:srgbClr val="000000"/>
              </a:solidFill>
              <a:latin typeface="Arial" charset="0"/>
            </a:endParaRPr>
          </a:p>
        </p:txBody>
      </p:sp>
    </p:spTree>
    <p:extLst>
      <p:ext uri="{BB962C8B-B14F-4D97-AF65-F5344CB8AC3E}">
        <p14:creationId xmlns:p14="http://schemas.microsoft.com/office/powerpoint/2010/main" val="140682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Gives you a feel for some of the SOLID principles in OO. </a:t>
            </a:r>
          </a:p>
          <a:p>
            <a:r>
              <a:rPr lang="en-US" altLang="en-US"/>
              <a:t>The full list of SOLID principles https://en.wikipedia.org/wiki/SOLID_(object-oriented_design)</a:t>
            </a:r>
          </a:p>
          <a:p>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E9DB108-C4CB-47B8-A46F-0EC4067A3B56}" type="slidenum">
              <a:rPr lang="en-GB" altLang="en-US" smtClean="0"/>
              <a:pPr eaLnBrk="1" hangingPunct="1">
                <a:spcBef>
                  <a:spcPct val="0"/>
                </a:spcBef>
              </a:pPr>
              <a:t>17</a:t>
            </a:fld>
            <a:endParaRPr lang="en-GB" altLang="en-US"/>
          </a:p>
        </p:txBody>
      </p:sp>
    </p:spTree>
    <p:extLst>
      <p:ext uri="{BB962C8B-B14F-4D97-AF65-F5344CB8AC3E}">
        <p14:creationId xmlns:p14="http://schemas.microsoft.com/office/powerpoint/2010/main" val="109708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a:t>
            </a:r>
          </a:p>
          <a:p>
            <a:r>
              <a:rPr lang="en-US" sz="1200" b="1" i="0" kern="1200" dirty="0">
                <a:solidFill>
                  <a:schemeClr val="tx1"/>
                </a:solidFill>
                <a:effectLst/>
                <a:latin typeface="Verdana" pitchFamily="34" charset="0"/>
                <a:ea typeface="MS PGothic" pitchFamily="34" charset="-128"/>
                <a:cs typeface="Arial" charset="0"/>
              </a:rPr>
              <a:t>C++ coding standards: 101 rules, guidelines, and best practices</a:t>
            </a:r>
            <a:endParaRPr lang="en-US" sz="1200" b="0" i="0" kern="1200" dirty="0">
              <a:solidFill>
                <a:schemeClr val="tx1"/>
              </a:solidFill>
              <a:effectLst/>
              <a:latin typeface="Verdana" pitchFamily="34" charset="0"/>
              <a:ea typeface="MS PGothic" pitchFamily="34" charset="-128"/>
              <a:cs typeface="Arial" charset="0"/>
            </a:endParaRPr>
          </a:p>
          <a:p>
            <a:r>
              <a:rPr lang="en-US" sz="1200" b="0" i="0" kern="1200" dirty="0">
                <a:solidFill>
                  <a:schemeClr val="tx1"/>
                </a:solidFill>
                <a:effectLst/>
                <a:latin typeface="Verdana" pitchFamily="34" charset="0"/>
                <a:ea typeface="MS PGothic" pitchFamily="34" charset="-128"/>
                <a:cs typeface="Arial" charset="0"/>
              </a:rPr>
              <a:t>eBook  by Herb Sutter; Andrei </a:t>
            </a:r>
            <a:r>
              <a:rPr lang="en-US" sz="1200" b="0" i="0" kern="1200" dirty="0" err="1">
                <a:solidFill>
                  <a:schemeClr val="tx1"/>
                </a:solidFill>
                <a:effectLst/>
                <a:latin typeface="Verdana" pitchFamily="34" charset="0"/>
                <a:ea typeface="MS PGothic" pitchFamily="34" charset="-128"/>
                <a:cs typeface="Arial" charset="0"/>
              </a:rPr>
              <a:t>Alexandrescu</a:t>
            </a:r>
            <a:r>
              <a:rPr lang="en-US" sz="1200" b="0" i="0" kern="1200" dirty="0">
                <a:solidFill>
                  <a:schemeClr val="tx1"/>
                </a:solidFill>
                <a:effectLst/>
                <a:latin typeface="Verdana" pitchFamily="34" charset="0"/>
                <a:ea typeface="MS PGothic" pitchFamily="34" charset="-128"/>
                <a:cs typeface="Arial" charset="0"/>
              </a:rPr>
              <a:t>;</a:t>
            </a:r>
          </a:p>
          <a:p>
            <a:r>
              <a:rPr lang="en-US" sz="1200" b="0" i="0" kern="1200" dirty="0">
                <a:solidFill>
                  <a:schemeClr val="tx1"/>
                </a:solidFill>
                <a:effectLst/>
                <a:latin typeface="Verdana" pitchFamily="34" charset="0"/>
                <a:ea typeface="MS PGothic" pitchFamily="34" charset="-128"/>
                <a:cs typeface="Arial" charset="0"/>
              </a:rPr>
              <a:t>https://rl.talis.com/3/murdoch/items/B73D14E4-7BA2-B71C-0A9A-C90380426630.html?lang=en</a:t>
            </a:r>
          </a:p>
          <a:p>
            <a:endParaRPr lang="en-US" altLang="en-US" dirty="0"/>
          </a:p>
          <a:p>
            <a:endParaRPr lang="en-US" altLang="en-US" dirty="0"/>
          </a:p>
          <a:p>
            <a:r>
              <a:rPr lang="en-US" altLang="en-US" dirty="0"/>
              <a:t>[2] Take it as life training – you put in a CV with a spelling mistake, and you will lose out on the job. There is </a:t>
            </a:r>
          </a:p>
          <a:p>
            <a:r>
              <a:rPr lang="en-US" altLang="en-US" dirty="0"/>
              <a:t>no second chance!</a:t>
            </a:r>
          </a:p>
          <a:p>
            <a:endParaRPr lang="en-US" altLang="en-US" dirty="0"/>
          </a:p>
          <a:p>
            <a:r>
              <a:rPr lang="en-US" altLang="en-US" dirty="0"/>
              <a:t>If certain requirements are mandatory, and you don’t meet them, your efforts would have been in vain.</a:t>
            </a:r>
            <a:endParaRPr lang="en-GB"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92F3973-FB2F-44B4-9DD7-39AADC0B3808}" type="slidenum">
              <a:rPr lang="en-GB" altLang="en-US" smtClean="0"/>
              <a:pPr eaLnBrk="1" hangingPunct="1">
                <a:spcBef>
                  <a:spcPct val="0"/>
                </a:spcBef>
              </a:pPr>
              <a:t>18</a:t>
            </a:fld>
            <a:endParaRPr lang="en-GB" altLang="en-US"/>
          </a:p>
        </p:txBody>
      </p:sp>
    </p:spTree>
    <p:extLst>
      <p:ext uri="{BB962C8B-B14F-4D97-AF65-F5344CB8AC3E}">
        <p14:creationId xmlns:p14="http://schemas.microsoft.com/office/powerpoint/2010/main" val="249614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a:t>
            </a:r>
          </a:p>
          <a:p>
            <a:r>
              <a:rPr lang="en-GB" dirty="0"/>
              <a:t>It takes time to understand end-user requirements. </a:t>
            </a:r>
          </a:p>
          <a:p>
            <a:r>
              <a:rPr lang="en-GB" dirty="0"/>
              <a:t>It is quite often the case that end-users don’t fully appreciate what their real needs are.</a:t>
            </a:r>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19</a:t>
            </a:fld>
            <a:endParaRPr lang="en-GB" altLang="en-US"/>
          </a:p>
        </p:txBody>
      </p:sp>
    </p:spTree>
    <p:extLst>
      <p:ext uri="{BB962C8B-B14F-4D97-AF65-F5344CB8AC3E}">
        <p14:creationId xmlns:p14="http://schemas.microsoft.com/office/powerpoint/2010/main" val="387409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Verdana"/>
                <a:ea typeface="MS PGothic"/>
              </a:rPr>
              <a:t>[1]</a:t>
            </a:r>
          </a:p>
          <a:p>
            <a:r>
              <a:rPr lang="en-US" altLang="en-US" dirty="0">
                <a:latin typeface="Verdana"/>
                <a:ea typeface="MS PGothic"/>
              </a:rPr>
              <a:t>C++ Coding Standards: 101 Rules, Guidelines, and Best Practices, Pearson Education Inc, 1900. </a:t>
            </a:r>
            <a:endParaRPr lang="en-US" altLang="en-US" dirty="0"/>
          </a:p>
          <a:p>
            <a:r>
              <a:rPr lang="en-US" altLang="en-US" dirty="0">
                <a:latin typeface="Verdana"/>
                <a:ea typeface="MS PGothic"/>
              </a:rPr>
              <a:t>ProQuest </a:t>
            </a:r>
            <a:r>
              <a:rPr lang="en-US" altLang="en-US" dirty="0" err="1">
                <a:latin typeface="Verdana"/>
                <a:ea typeface="MS PGothic"/>
              </a:rPr>
              <a:t>Ebook</a:t>
            </a:r>
            <a:r>
              <a:rPr lang="en-US" altLang="en-US" dirty="0">
                <a:latin typeface="Verdana"/>
                <a:ea typeface="MS PGothic"/>
              </a:rPr>
              <a:t> Central, </a:t>
            </a:r>
            <a:r>
              <a:rPr lang="en-US" dirty="0">
                <a:latin typeface="Verdana"/>
                <a:ea typeface="MS PGothic"/>
              </a:rPr>
              <a:t>http://ebookcentral.proquest.com/lib/murdoch/detail.action?docID=5135988</a:t>
            </a:r>
            <a:r>
              <a:rPr lang="en-US" altLang="en-US" dirty="0">
                <a:latin typeface="Verdana"/>
                <a:ea typeface="MS PGothic"/>
              </a:rPr>
              <a:t>.</a:t>
            </a:r>
            <a:br>
              <a:rPr lang="en-US" altLang="en-US" dirty="0"/>
            </a:br>
            <a:r>
              <a:rPr lang="en-US" altLang="en-US" dirty="0">
                <a:latin typeface="Verdana"/>
                <a:ea typeface="MS PGothic"/>
              </a:rPr>
              <a:t>.</a:t>
            </a:r>
            <a:endParaRPr lang="en-GB" altLang="en-US" dirty="0">
              <a:latin typeface="Verdana"/>
              <a:ea typeface="MS PGothic"/>
            </a:endParaRPr>
          </a:p>
          <a:p>
            <a:endParaRPr lang="en-GB"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D8744E7-2F1B-411A-8CF9-E42FAA09104C}" type="slidenum">
              <a:rPr lang="en-GB" altLang="en-US" smtClean="0"/>
              <a:pPr eaLnBrk="1" hangingPunct="1">
                <a:spcBef>
                  <a:spcPct val="0"/>
                </a:spcBef>
              </a:pPr>
              <a:t>20</a:t>
            </a:fld>
            <a:endParaRPr lang="en-GB" altLang="en-US"/>
          </a:p>
        </p:txBody>
      </p:sp>
    </p:spTree>
    <p:extLst>
      <p:ext uri="{BB962C8B-B14F-4D97-AF65-F5344CB8AC3E}">
        <p14:creationId xmlns:p14="http://schemas.microsoft.com/office/powerpoint/2010/main" val="437553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the unit reference book, section on “Design Style”</a:t>
            </a:r>
          </a:p>
          <a:p>
            <a:r>
              <a:rPr lang="en-US" altLang="en-US"/>
              <a:t>C++ Coding Standards: 101 Rules, Guidelines, and Best Practices, Pearson Education Inc, 1900. ProQuest Ebook Central, http://ebookcentral.proquest.com/lib/murdoch/detail.action?docID=5135988.</a:t>
            </a:r>
            <a:br>
              <a:rPr lang="en-US" altLang="en-US"/>
            </a:br>
            <a:r>
              <a:rPr lang="en-US" altLang="en-US"/>
              <a:t>Created from murdoch on 2019-02-25 02:57:00.</a:t>
            </a:r>
          </a:p>
          <a:p>
            <a:endParaRPr lang="en-US" altLang="en-US"/>
          </a:p>
          <a:p>
            <a:r>
              <a:rPr lang="en-US" altLang="en-US"/>
              <a:t>[2]</a:t>
            </a:r>
          </a:p>
          <a:p>
            <a:r>
              <a:rPr lang="en-US" altLang="en-US"/>
              <a:t>Revise the types of coupling from the ict159 textbook.</a:t>
            </a:r>
            <a:endParaRPr lang="en-GB" altLang="en-US"/>
          </a:p>
          <a:p>
            <a:endParaRPr lang="en-GB"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2417C6B-C702-4D55-AB04-8300A50DD31C}" type="slidenum">
              <a:rPr lang="en-GB" altLang="en-US" smtClean="0"/>
              <a:pPr eaLnBrk="1" hangingPunct="1">
                <a:spcBef>
                  <a:spcPct val="0"/>
                </a:spcBef>
              </a:pPr>
              <a:t>22</a:t>
            </a:fld>
            <a:endParaRPr lang="en-GB" altLang="en-US"/>
          </a:p>
        </p:txBody>
      </p:sp>
    </p:spTree>
    <p:extLst>
      <p:ext uri="{BB962C8B-B14F-4D97-AF65-F5344CB8AC3E}">
        <p14:creationId xmlns:p14="http://schemas.microsoft.com/office/powerpoint/2010/main" val="1904600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unit reference book C++ Coding Standards: 101 Rules, Guidelines, and Best Practices, Pearson Education Inc, 1900. ProQuest Ebook Central, http://ebookcentral.proquest.com/lib/murdoch/detail.action?docID=5135988.</a:t>
            </a:r>
            <a:br>
              <a:rPr lang="en-US" altLang="en-US"/>
            </a:br>
            <a:r>
              <a:rPr lang="en-US" altLang="en-US"/>
              <a:t>Created from murdoch on 2019-02-25 02:35:49. </a:t>
            </a:r>
            <a:endParaRPr lang="en-GB" altLang="en-US"/>
          </a:p>
          <a:p>
            <a:endParaRPr lang="en-GB"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B0652E4-545F-4053-ACA2-EAF89BC9B002}" type="slidenum">
              <a:rPr lang="en-GB" altLang="en-US" smtClean="0"/>
              <a:pPr eaLnBrk="1" hangingPunct="1">
                <a:spcBef>
                  <a:spcPct val="0"/>
                </a:spcBef>
              </a:pPr>
              <a:t>23</a:t>
            </a:fld>
            <a:endParaRPr lang="en-GB" altLang="en-US"/>
          </a:p>
        </p:txBody>
      </p:sp>
    </p:spTree>
    <p:extLst>
      <p:ext uri="{BB962C8B-B14F-4D97-AF65-F5344CB8AC3E}">
        <p14:creationId xmlns:p14="http://schemas.microsoft.com/office/powerpoint/2010/main" val="11097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What are the objectives of this class? You must decide the purpose (“what”) of the class before going on to design the class. </a:t>
            </a:r>
            <a:r>
              <a:rPr lang="en-US" altLang="en-US" b="1"/>
              <a:t>The purpose must be very **clear**.</a:t>
            </a:r>
          </a:p>
          <a:p>
            <a:r>
              <a:rPr lang="en-US" altLang="en-US"/>
              <a:t>Do not make the class do everything. The name of the class should describe what the class does – cohesion. Also see the “Single responsibility principle” in SOLID</a:t>
            </a:r>
          </a:p>
          <a:p>
            <a:r>
              <a:rPr lang="en-US" altLang="en-US"/>
              <a:t>https://en.wikipedia.org/wiki/SOLID_(object-oriented_design)</a:t>
            </a:r>
          </a:p>
          <a:p>
            <a:endParaRPr lang="en-US" altLang="en-US"/>
          </a:p>
          <a:p>
            <a:r>
              <a:rPr lang="en-US" altLang="en-US"/>
              <a:t>For example, a class used for storing data, must not have a</a:t>
            </a:r>
          </a:p>
          <a:p>
            <a:r>
              <a:rPr lang="en-US" altLang="en-US"/>
              <a:t>print method (unless temporarily for debugging) as print formats can vary from application to application. Some print can be to a screen console, other print could be to a GUI pop up box.</a:t>
            </a:r>
          </a:p>
          <a:p>
            <a:endParaRPr lang="en-US" altLang="en-US"/>
          </a:p>
          <a:p>
            <a:r>
              <a:rPr lang="en-US" altLang="en-US"/>
              <a:t>In this unit we do not do GUI programming but the data class that you build should be useable in a GUI context.</a:t>
            </a:r>
          </a:p>
          <a:p>
            <a:endParaRPr lang="en-US" altLang="en-US"/>
          </a:p>
          <a:p>
            <a:r>
              <a:rPr lang="en-US" altLang="en-US"/>
              <a:t>[2]</a:t>
            </a:r>
          </a:p>
          <a:p>
            <a:r>
              <a:rPr lang="en-US" altLang="en-US"/>
              <a:t>Once you know the objectives of the class, and before any code is written, you need to write the test plan.</a:t>
            </a:r>
          </a:p>
          <a:p>
            <a:r>
              <a:rPr lang="en-US" altLang="en-US"/>
              <a:t>The test plan will show what tests you will need to do to make sure that the class meets the objectives.</a:t>
            </a:r>
          </a:p>
          <a:p>
            <a:endParaRPr lang="en-US" altLang="en-US"/>
          </a:p>
          <a:p>
            <a:endParaRPr lang="en-US" altLang="en-US"/>
          </a:p>
          <a:p>
            <a:r>
              <a:rPr lang="en-US" altLang="en-US"/>
              <a:t>[3] Not just what was coded recently. But **all code is tested** so that recent code hasn’t broken something from before. Run through the test plan in 3.</a:t>
            </a:r>
          </a:p>
          <a:p>
            <a:r>
              <a:rPr lang="en-US" altLang="en-US"/>
              <a:t>What is regression testing? Make sure that step 6 is regression testing.</a:t>
            </a:r>
            <a:endParaRPr lang="en-GB"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23CA103F-57B2-4DDA-A588-79DE56D160E3}" type="slidenum">
              <a:rPr lang="en-GB" altLang="en-US" smtClean="0"/>
              <a:pPr eaLnBrk="1" hangingPunct="1">
                <a:spcBef>
                  <a:spcPct val="0"/>
                </a:spcBef>
              </a:pPr>
              <a:t>24</a:t>
            </a:fld>
            <a:endParaRPr lang="en-GB" altLang="en-US"/>
          </a:p>
        </p:txBody>
      </p:sp>
    </p:spTree>
    <p:extLst>
      <p:ext uri="{BB962C8B-B14F-4D97-AF65-F5344CB8AC3E}">
        <p14:creationId xmlns:p14="http://schemas.microsoft.com/office/powerpoint/2010/main" val="235279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Also see Test-driven Development (TDD) https://en.wikipedia.org/wiki/Test-driven_development</a:t>
            </a:r>
          </a:p>
          <a:p>
            <a:endParaRPr lang="en-US" altLang="en-US"/>
          </a:p>
          <a:p>
            <a:r>
              <a:rPr lang="en-US" altLang="en-US"/>
              <a:t>Some discussion on TDD http://www.drdobbs.com/tdd-is-about-design-not-testing/229218691</a:t>
            </a:r>
            <a:endParaRPr lang="en-GB"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CB9EF522-8E72-4391-9A0D-3A7B9FEB9A75}" type="slidenum">
              <a:rPr lang="en-GB" altLang="en-US" smtClean="0"/>
              <a:pPr eaLnBrk="1" hangingPunct="1">
                <a:spcBef>
                  <a:spcPct val="0"/>
                </a:spcBef>
              </a:pPr>
              <a:t>25</a:t>
            </a:fld>
            <a:endParaRPr lang="en-GB" altLang="en-US"/>
          </a:p>
        </p:txBody>
      </p:sp>
    </p:spTree>
    <p:extLst>
      <p:ext uri="{BB962C8B-B14F-4D97-AF65-F5344CB8AC3E}">
        <p14:creationId xmlns:p14="http://schemas.microsoft.com/office/powerpoint/2010/main" val="70955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t>
            </a:r>
          </a:p>
          <a:p>
            <a:r>
              <a:rPr lang="en-US" altLang="en-US"/>
              <a:t>Routines can mean procedures, functions or class methods.</a:t>
            </a:r>
          </a:p>
          <a:p>
            <a:endParaRPr lang="en-US" altLang="en-US"/>
          </a:p>
          <a:p>
            <a:r>
              <a:rPr lang="en-US" altLang="en-US"/>
              <a:t>For example, a method or subroutine called Add, to add two numbers</a:t>
            </a:r>
          </a:p>
          <a:p>
            <a:endParaRPr lang="en-US" altLang="en-US"/>
          </a:p>
          <a:p>
            <a:r>
              <a:rPr lang="en-US" altLang="en-US"/>
              <a:t>Version 1: </a:t>
            </a:r>
          </a:p>
          <a:p>
            <a:r>
              <a:rPr lang="en-US" altLang="en-US"/>
              <a:t>// a really </a:t>
            </a:r>
            <a:r>
              <a:rPr lang="en-US" altLang="en-US" b="1"/>
              <a:t>non-minimal</a:t>
            </a:r>
            <a:r>
              <a:rPr lang="en-US" altLang="en-US"/>
              <a:t> version where inside Add, you ask the user to enter two numbers (or read from a file), add the numbers and print them out.</a:t>
            </a:r>
          </a:p>
          <a:p>
            <a:r>
              <a:rPr lang="en-US" altLang="en-US"/>
              <a:t>// you will Fail your lab or assignment if you write this way.</a:t>
            </a:r>
          </a:p>
          <a:p>
            <a:r>
              <a:rPr lang="en-US" altLang="en-US"/>
              <a:t>// The job of the routine is to add, not do Input/Ouput  (I/O). Cohesion is terrible.</a:t>
            </a:r>
          </a:p>
          <a:p>
            <a:r>
              <a:rPr lang="en-US" altLang="en-US"/>
              <a:t>void Add()  </a:t>
            </a:r>
          </a:p>
          <a:p>
            <a:endParaRPr lang="en-US" altLang="en-US"/>
          </a:p>
          <a:p>
            <a:r>
              <a:rPr lang="en-US" altLang="en-US"/>
              <a:t>Version 2:</a:t>
            </a:r>
          </a:p>
          <a:p>
            <a:r>
              <a:rPr lang="en-US" altLang="en-US"/>
              <a:t>// a little better version</a:t>
            </a:r>
          </a:p>
          <a:p>
            <a:r>
              <a:rPr lang="en-US" altLang="en-US"/>
              <a:t>// takes two numbers in as parameters, adds them, then prints out the result</a:t>
            </a:r>
          </a:p>
          <a:p>
            <a:r>
              <a:rPr lang="en-US" altLang="en-US"/>
              <a:t>// you still fail – why?</a:t>
            </a:r>
          </a:p>
          <a:p>
            <a:r>
              <a:rPr lang="en-US" altLang="en-US"/>
              <a:t>void Add (int num1, int num2)</a:t>
            </a:r>
          </a:p>
          <a:p>
            <a:endParaRPr lang="en-US" altLang="en-US"/>
          </a:p>
          <a:p>
            <a:r>
              <a:rPr lang="en-US" altLang="en-US"/>
              <a:t>Version 3:</a:t>
            </a:r>
          </a:p>
          <a:p>
            <a:r>
              <a:rPr lang="en-US" altLang="en-US"/>
              <a:t>// does only addition, input 2 numbers using parameters and returns the result – is minimal, has high cohesion</a:t>
            </a:r>
          </a:p>
          <a:p>
            <a:r>
              <a:rPr lang="en-US" altLang="en-US"/>
              <a:t>// does exactly what it is meant to do, no more, no less – minimal and complete, no side effects</a:t>
            </a:r>
          </a:p>
          <a:p>
            <a:r>
              <a:rPr lang="en-US" altLang="en-US"/>
              <a:t>// you pass</a:t>
            </a:r>
          </a:p>
          <a:p>
            <a:r>
              <a:rPr lang="en-US" altLang="en-US"/>
              <a:t>int Add (int num1, int num2)  // function version</a:t>
            </a:r>
          </a:p>
          <a:p>
            <a:endParaRPr lang="en-US" altLang="en-US"/>
          </a:p>
          <a:p>
            <a:r>
              <a:rPr lang="en-US" altLang="en-US"/>
              <a:t>Alternative of version 3: you would have come across this in ict159</a:t>
            </a:r>
          </a:p>
          <a:p>
            <a:r>
              <a:rPr lang="en-US" altLang="en-US"/>
              <a:t>You pass parameters – but has side effects with parameter result being changed.</a:t>
            </a:r>
          </a:p>
          <a:p>
            <a:r>
              <a:rPr lang="en-US" altLang="en-US"/>
              <a:t>void Add (int num1, int num2, int &amp; result) // procedural version</a:t>
            </a:r>
          </a:p>
          <a:p>
            <a:endParaRPr lang="en-US" altLang="en-US"/>
          </a:p>
          <a:p>
            <a:r>
              <a:rPr lang="en-US" altLang="en-US"/>
              <a:t>num1 and num2 are value parameters</a:t>
            </a:r>
          </a:p>
          <a:p>
            <a:r>
              <a:rPr lang="en-US" altLang="en-US"/>
              <a:t>result is a variable parameter.</a:t>
            </a:r>
          </a:p>
          <a:p>
            <a:r>
              <a:rPr lang="en-US" altLang="en-US"/>
              <a:t>In C++, variable parameters have the symbol &amp; as a prefix to the parameter name. You would have used this approach in ict159.</a:t>
            </a:r>
          </a:p>
          <a:p>
            <a:r>
              <a:rPr lang="en-US" altLang="en-US"/>
              <a:t>The symbol &amp; has a different meaning when **not** used with a parameter name in a parameter list.</a:t>
            </a:r>
          </a:p>
          <a:p>
            <a:r>
              <a:rPr lang="en-US" altLang="en-US"/>
              <a:t>When not in a parameter name, it can mean “address of” or the binary “and” operator.</a:t>
            </a:r>
          </a:p>
          <a:p>
            <a:endParaRPr lang="en-GB"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8666CE0-4279-4C47-AD12-A647E7359A89}" type="slidenum">
              <a:rPr lang="en-GB" altLang="en-US" smtClean="0"/>
              <a:pPr eaLnBrk="1" hangingPunct="1">
                <a:spcBef>
                  <a:spcPct val="0"/>
                </a:spcBef>
              </a:pPr>
              <a:t>26</a:t>
            </a:fld>
            <a:endParaRPr lang="en-GB" altLang="en-US"/>
          </a:p>
        </p:txBody>
      </p:sp>
    </p:spTree>
    <p:extLst>
      <p:ext uri="{BB962C8B-B14F-4D97-AF65-F5344CB8AC3E}">
        <p14:creationId xmlns:p14="http://schemas.microsoft.com/office/powerpoint/2010/main" val="1690615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Information hiding principle. For a quick overview see https://en.wikipedia.org/wiki/Information_hiding.</a:t>
            </a:r>
          </a:p>
          <a:p>
            <a:pPr eaLnBrk="1" hangingPunct="1"/>
            <a:r>
              <a:rPr lang="en-US" altLang="en-US" dirty="0"/>
              <a:t>Find out and become very </a:t>
            </a:r>
            <a:r>
              <a:rPr lang="en-US" altLang="en-US" dirty="0" err="1"/>
              <a:t>familiarised</a:t>
            </a:r>
            <a:r>
              <a:rPr lang="en-US" altLang="en-US" dirty="0"/>
              <a:t> with this principle.</a:t>
            </a:r>
          </a:p>
          <a:p>
            <a:endParaRPr lang="en-US" altLang="en-US" dirty="0"/>
          </a:p>
          <a:p>
            <a:r>
              <a:rPr lang="en-US" altLang="en-US" dirty="0">
                <a:latin typeface="Verdana"/>
                <a:ea typeface="MS PGothic"/>
              </a:rPr>
              <a:t>Mark of 0 given if this requirement is violated.</a:t>
            </a:r>
            <a:endParaRPr lang="en-US" altLang="en-US" dirty="0"/>
          </a:p>
          <a:p>
            <a:pPr eaLnBrk="1" hangingPunct="1"/>
            <a:endParaRPr lang="en-AU" altLang="en-US" dirty="0"/>
          </a:p>
          <a:p>
            <a:pPr eaLnBrk="1" hangingPunct="1"/>
            <a:r>
              <a:rPr lang="en-AU" altLang="en-US" dirty="0"/>
              <a:t>Java uses a different approach to C++. Users of the class have the external documentation generated by </a:t>
            </a:r>
            <a:r>
              <a:rPr lang="en-AU" altLang="en-US" dirty="0" err="1"/>
              <a:t>javadocs</a:t>
            </a:r>
            <a:r>
              <a:rPr lang="en-AU" altLang="en-US" dirty="0"/>
              <a:t> and they have the class file .class or a java library archive .jar file. There are binary files, so the details of the class is hidden from the user of the class.</a:t>
            </a:r>
          </a:p>
          <a:p>
            <a:pPr eaLnBrk="1" hangingPunct="1"/>
            <a:endParaRPr lang="en-AU" altLang="en-US" dirty="0"/>
          </a:p>
          <a:p>
            <a:pPr eaLnBrk="1" hangingPunct="1"/>
            <a:r>
              <a:rPr lang="en-AU" altLang="en-US" dirty="0"/>
              <a:t>We will be using template classes during most of the semester. Each template class will have only one .h file. But the class declaration and class methods implementation will still be separated. Class declaration at the top. In the declaration, method bodies will not be shown. The implementation will have the method bodies.</a:t>
            </a:r>
          </a:p>
          <a:p>
            <a:pPr eaLnBrk="1" hangingPunct="1"/>
            <a:endParaRPr lang="en-AU" altLang="en-US" dirty="0"/>
          </a:p>
          <a:p>
            <a:pPr eaLnBrk="1" hangingPunct="1"/>
            <a:r>
              <a:rPr lang="en-AU" altLang="en-US" dirty="0"/>
              <a:t>For non-template classes, the implementation would be in a separate file with the .</a:t>
            </a:r>
            <a:r>
              <a:rPr lang="en-AU" altLang="en-US" dirty="0" err="1"/>
              <a:t>cpp</a:t>
            </a:r>
            <a:r>
              <a:rPr lang="en-AU" altLang="en-US" dirty="0"/>
              <a:t> file extension. The declaration will have the .h file extension.</a:t>
            </a:r>
          </a:p>
          <a:p>
            <a:pPr eaLnBrk="1" hangingPunct="1"/>
            <a:endParaRPr lang="en-AU" altLang="en-US" dirty="0"/>
          </a:p>
          <a:p>
            <a:pPr eaLnBrk="1" hangingPunct="1"/>
            <a:r>
              <a:rPr lang="en-AU" altLang="en-US" dirty="0"/>
              <a:t>[2] </a:t>
            </a:r>
          </a:p>
          <a:p>
            <a:pPr eaLnBrk="1" hangingPunct="1"/>
            <a:r>
              <a:rPr lang="en-AU" altLang="en-US" dirty="0"/>
              <a:t>C++11 has smart pointers. Also, see C++14 standard, C++17, …</a:t>
            </a:r>
          </a:p>
          <a:p>
            <a:pPr eaLnBrk="1" hangingPunct="1"/>
            <a:r>
              <a:rPr lang="en-AU" altLang="en-US" dirty="0"/>
              <a:t>Smart</a:t>
            </a:r>
            <a:r>
              <a:rPr lang="en-AU" altLang="en-US" baseline="0" dirty="0"/>
              <a:t> pointers cannot be used in this unit. See [4]</a:t>
            </a:r>
            <a:endParaRPr lang="en-AU" altLang="en-US" dirty="0"/>
          </a:p>
          <a:p>
            <a:pPr eaLnBrk="1" hangingPunct="1"/>
            <a:endParaRPr lang="en-AU" altLang="en-US" dirty="0"/>
          </a:p>
          <a:p>
            <a:pPr eaLnBrk="1" hangingPunct="1"/>
            <a:r>
              <a:rPr lang="en-AU" altLang="en-US" dirty="0"/>
              <a:t>We need an understanding of raw pointers to understand memory management and the issues associated with raw pointers. So we will be using new, delete in the unit. There is too much legacy code out there and other languages do still have pointers. You also need to understand the issues with raw pointers to know how smart pointers can be used (and even misused).</a:t>
            </a:r>
          </a:p>
          <a:p>
            <a:pPr eaLnBrk="1" hangingPunct="1"/>
            <a:endParaRPr lang="en-AU" altLang="en-US" dirty="0"/>
          </a:p>
          <a:p>
            <a:pPr eaLnBrk="1" hangingPunct="1"/>
            <a:r>
              <a:rPr lang="en-AU" altLang="en-US" dirty="0"/>
              <a:t>[3] Ignorance is not bliss. Being oblivious is not good as the use of pointers “behind the scenes” creates</a:t>
            </a:r>
            <a:r>
              <a:rPr lang="en-AU" altLang="en-US" baseline="0" dirty="0"/>
              <a:t> its own issue. So terminology confusion about what a reference is. This confusion has consequences in “parameter passing” as you would have discovered in your earlier units.</a:t>
            </a:r>
          </a:p>
          <a:p>
            <a:pPr eaLnBrk="1" hangingPunct="1"/>
            <a:endParaRPr lang="en-AU" altLang="en-US" baseline="0" dirty="0"/>
          </a:p>
          <a:p>
            <a:pPr eaLnBrk="1" hangingPunct="1"/>
            <a:r>
              <a:rPr lang="en-AU" altLang="en-US" baseline="0" dirty="0"/>
              <a:t>[4]</a:t>
            </a:r>
          </a:p>
          <a:p>
            <a:pPr eaLnBrk="1" hangingPunct="1"/>
            <a:r>
              <a:rPr lang="en-AU" altLang="en-US" baseline="0" dirty="0"/>
              <a:t>So C++ has smart pointers, but we wouldn’t use them in this unit as you need to know how raw pointers work and the issues associated with pointers.</a:t>
            </a:r>
            <a:endParaRPr lang="en-GB"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347D39E-7292-436F-8E0D-6DE55A635ACA}" type="slidenum">
              <a:rPr lang="en-GB" altLang="en-US" smtClean="0"/>
              <a:pPr eaLnBrk="1" hangingPunct="1">
                <a:spcBef>
                  <a:spcPct val="0"/>
                </a:spcBef>
              </a:pPr>
              <a:t>28</a:t>
            </a:fld>
            <a:endParaRPr lang="en-GB" altLang="en-US"/>
          </a:p>
        </p:txBody>
      </p:sp>
    </p:spTree>
    <p:extLst>
      <p:ext uri="{BB962C8B-B14F-4D97-AF65-F5344CB8AC3E}">
        <p14:creationId xmlns:p14="http://schemas.microsoft.com/office/powerpoint/2010/main" val="31230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4</a:t>
            </a:fld>
            <a:endParaRPr lang="en-GB" altLang="en-US"/>
          </a:p>
        </p:txBody>
      </p:sp>
    </p:spTree>
    <p:extLst>
      <p:ext uri="{BB962C8B-B14F-4D97-AF65-F5344CB8AC3E}">
        <p14:creationId xmlns:p14="http://schemas.microsoft.com/office/powerpoint/2010/main" val="3015586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Verdana"/>
                <a:ea typeface="MS PGothic"/>
              </a:rPr>
              <a:t>[1] Ignore this advice, and you wouldn’t be sleeping for a while. I mean that in a very literal way as you would be trying to find some obscure bug that has messed up your program.</a:t>
            </a:r>
          </a:p>
          <a:p>
            <a:endParaRPr lang="en-US" altLang="en-US"/>
          </a:p>
          <a:p>
            <a:r>
              <a:rPr lang="en-US" altLang="en-US" dirty="0">
                <a:latin typeface="Verdana"/>
                <a:ea typeface="MS PGothic"/>
              </a:rPr>
              <a:t>[2] circleTest.cpp is your test program (unit test) for the circle class. It is not the application program – a separate .</a:t>
            </a:r>
            <a:r>
              <a:rPr lang="en-US" altLang="en-US" dirty="0" err="1">
                <a:latin typeface="Verdana"/>
                <a:ea typeface="MS PGothic"/>
              </a:rPr>
              <a:t>cpp</a:t>
            </a:r>
            <a:r>
              <a:rPr lang="en-US" altLang="en-US" dirty="0">
                <a:latin typeface="Verdana"/>
                <a:ea typeface="MS PGothic"/>
              </a:rPr>
              <a:t> program that actually makes use of circle objects to do something. So the unit test implements the test plan that you created in a table. Reasons for each test must be given in the table.</a:t>
            </a:r>
            <a:endParaRPr lang="en-GB" altLang="en-US" dirty="0">
              <a:latin typeface="Verdana"/>
              <a:ea typeface="MS PGothic"/>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067E916-6080-4FDB-B7CF-887633BA0B43}" type="slidenum">
              <a:rPr lang="en-GB" altLang="en-US" smtClean="0"/>
              <a:pPr eaLnBrk="1" hangingPunct="1">
                <a:spcBef>
                  <a:spcPct val="0"/>
                </a:spcBef>
              </a:pPr>
              <a:t>29</a:t>
            </a:fld>
            <a:endParaRPr lang="en-GB" altLang="en-US"/>
          </a:p>
        </p:txBody>
      </p:sp>
    </p:spTree>
    <p:extLst>
      <p:ext uri="{BB962C8B-B14F-4D97-AF65-F5344CB8AC3E}">
        <p14:creationId xmlns:p14="http://schemas.microsoft.com/office/powerpoint/2010/main" val="2710630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Never use the latest version of any compiler. They may still have bugs. The assignments specify compiler versions. You need to ensure that the specifications are adhered to.</a:t>
            </a:r>
          </a:p>
          <a:p>
            <a:pPr eaLnBrk="1" hangingPunct="1"/>
            <a:r>
              <a:rPr lang="en-AU" altLang="en-US" b="1" dirty="0"/>
              <a:t>If you use</a:t>
            </a:r>
            <a:r>
              <a:rPr lang="en-AU" altLang="en-US" b="1" baseline="0" dirty="0"/>
              <a:t> anything other than that specified, your submission will get no marks.</a:t>
            </a:r>
            <a:endParaRPr lang="en-AU" altLang="en-US" b="1" dirty="0"/>
          </a:p>
          <a:p>
            <a:pPr eaLnBrk="1" hangingPunct="1"/>
            <a:endParaRPr lang="en-AU" altLang="en-US" dirty="0"/>
          </a:p>
          <a:p>
            <a:pPr eaLnBrk="1" hangingPunct="1"/>
            <a:r>
              <a:rPr lang="en-AU" altLang="en-US" dirty="0"/>
              <a:t>[2] </a:t>
            </a:r>
          </a:p>
          <a:p>
            <a:pPr eaLnBrk="1" hangingPunct="1"/>
            <a:r>
              <a:rPr lang="en-AU" altLang="en-US" dirty="0"/>
              <a:t>If you really want to understand what is going on, you shouldn’t even use an IDE.  </a:t>
            </a:r>
          </a:p>
          <a:p>
            <a:pPr eaLnBrk="1" hangingPunct="1"/>
            <a:r>
              <a:rPr lang="en-AU" altLang="en-US" dirty="0"/>
              <a:t>IDEs are good for developing production code but not good when you are learning. IDEs provide too much of a mental crutch and if your brain is not being exercised (taxed), there is not much learning going on. And off course, you can fail the exam, if your brain has not been trained. See exam advice in the unit guide and links to papers where handwriting is compared to keyboards.</a:t>
            </a:r>
          </a:p>
          <a:p>
            <a:pPr eaLnBrk="1" hangingPunct="1"/>
            <a:endParaRPr lang="en-AU"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7A2CB6A-A871-4932-B262-692730B144B7}" type="slidenum">
              <a:rPr lang="en-GB" altLang="en-US" smtClean="0"/>
              <a:pPr eaLnBrk="1" hangingPunct="1">
                <a:spcBef>
                  <a:spcPct val="0"/>
                </a:spcBef>
              </a:pPr>
              <a:t>30</a:t>
            </a:fld>
            <a:endParaRPr lang="en-GB" altLang="en-US"/>
          </a:p>
        </p:txBody>
      </p:sp>
    </p:spTree>
    <p:extLst>
      <p:ext uri="{BB962C8B-B14F-4D97-AF65-F5344CB8AC3E}">
        <p14:creationId xmlns:p14="http://schemas.microsoft.com/office/powerpoint/2010/main" val="3416178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Verdana"/>
                <a:ea typeface="MS PGothic"/>
              </a:rPr>
              <a:t>[1] If the link does not work, </a:t>
            </a:r>
            <a:endParaRPr lang="en-US" altLang="en-US" dirty="0"/>
          </a:p>
          <a:p>
            <a:r>
              <a:rPr lang="en-US" altLang="en-US" dirty="0">
                <a:latin typeface="Verdana"/>
                <a:ea typeface="MS PGothic"/>
              </a:rPr>
              <a:t>Go to the library site, find My unit readings for this unit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p>
          <a:p>
            <a:endParaRPr lang="en-US" altLang="en-US" dirty="0"/>
          </a:p>
          <a:p>
            <a:r>
              <a:rPr lang="en-US" altLang="en-US" dirty="0"/>
              <a:t>[2]</a:t>
            </a:r>
            <a:r>
              <a:rPr lang="en-US" altLang="en-US" baseline="0" dirty="0"/>
              <a:t> Chapter 1 </a:t>
            </a:r>
            <a:r>
              <a:rPr lang="en-GB" sz="1200" b="0" i="0" kern="1200" dirty="0">
                <a:solidFill>
                  <a:schemeClr val="tx1"/>
                </a:solidFill>
                <a:effectLst/>
                <a:latin typeface="Verdana" pitchFamily="34" charset="0"/>
                <a:ea typeface="MS PGothic" pitchFamily="34" charset="-128"/>
                <a:cs typeface="Arial" charset="0"/>
              </a:rPr>
              <a:t>1 intro to design patterns</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31</a:t>
            </a:fld>
            <a:endParaRPr lang="en-GB" altLang="en-US"/>
          </a:p>
        </p:txBody>
      </p:sp>
    </p:spTree>
    <p:extLst>
      <p:ext uri="{BB962C8B-B14F-4D97-AF65-F5344CB8AC3E}">
        <p14:creationId xmlns:p14="http://schemas.microsoft.com/office/powerpoint/2010/main" val="4060452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If the link does not work, </a:t>
            </a:r>
          </a:p>
          <a:p>
            <a:r>
              <a:rPr lang="en-US" altLang="en-US" dirty="0">
                <a:latin typeface="Verdana"/>
                <a:ea typeface="MS PGothic"/>
              </a:rPr>
              <a:t>Go to the library site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32</a:t>
            </a:fld>
            <a:endParaRPr lang="en-GB" altLang="en-US"/>
          </a:p>
        </p:txBody>
      </p:sp>
    </p:spTree>
    <p:extLst>
      <p:ext uri="{BB962C8B-B14F-4D97-AF65-F5344CB8AC3E}">
        <p14:creationId xmlns:p14="http://schemas.microsoft.com/office/powerpoint/2010/main" val="2086234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List in italics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endParaRPr lang="en-US" sz="1200" baseline="0" dirty="0"/>
          </a:p>
          <a:p>
            <a:r>
              <a:rPr lang="en-US" sz="1200" baseline="0" dirty="0"/>
              <a:t>[2] Perhaps they were smoking something they shouldn’t have. </a:t>
            </a:r>
          </a:p>
          <a:p>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Words in quotes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33</a:t>
            </a:fld>
            <a:endParaRPr lang="en-GB" altLang="en-US"/>
          </a:p>
        </p:txBody>
      </p:sp>
    </p:spTree>
    <p:extLst>
      <p:ext uri="{BB962C8B-B14F-4D97-AF65-F5344CB8AC3E}">
        <p14:creationId xmlns:p14="http://schemas.microsoft.com/office/powerpoint/2010/main" val="2245576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Words in quotes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https://rl.talis.com/3/murdoch/items/0A1E0AB5-920E-18A4-85C2-D2873AC018B4.html?lang=en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[2]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The one constant in software development  (Chapter</a:t>
            </a:r>
            <a:r>
              <a:rPr lang="en-GB" sz="1200" b="0" i="0" kern="1200" baseline="0" dirty="0">
                <a:solidFill>
                  <a:schemeClr val="tx1"/>
                </a:solidFill>
                <a:effectLst/>
                <a:latin typeface="Verdana" pitchFamily="34" charset="0"/>
                <a:ea typeface="MS PGothic" pitchFamily="34" charset="-128"/>
                <a:cs typeface="Arial" charset="0"/>
              </a:rPr>
              <a:t> 1)</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1" i="0" kern="1200" dirty="0" err="1">
                <a:solidFill>
                  <a:srgbClr val="FF0000"/>
                </a:solidFill>
                <a:effectLst/>
                <a:latin typeface="Verdana" pitchFamily="34" charset="0"/>
                <a:ea typeface="MS PGothic" pitchFamily="34" charset="-128"/>
                <a:cs typeface="Arial" charset="0"/>
              </a:rPr>
              <a:t>ChatGPT</a:t>
            </a:r>
            <a:r>
              <a:rPr lang="en-GB" sz="1200" b="1" i="0" kern="1200" dirty="0">
                <a:solidFill>
                  <a:srgbClr val="FF0000"/>
                </a:solidFill>
                <a:effectLst/>
                <a:latin typeface="Verdana" pitchFamily="34" charset="0"/>
                <a:ea typeface="MS PGothic" pitchFamily="34" charset="-128"/>
                <a:cs typeface="Arial" charset="0"/>
              </a:rPr>
              <a:t> or co-pilot and similar AI tools will ensure that you are out of a job if you</a:t>
            </a:r>
            <a:r>
              <a:rPr lang="en-GB" sz="1200" b="1" i="0" kern="1200" baseline="0" dirty="0">
                <a:solidFill>
                  <a:srgbClr val="FF0000"/>
                </a:solidFill>
                <a:effectLst/>
                <a:latin typeface="Verdana" pitchFamily="34" charset="0"/>
                <a:ea typeface="MS PGothic" pitchFamily="34" charset="-128"/>
                <a:cs typeface="Arial" charset="0"/>
              </a:rPr>
              <a:t>r skills are no better than these tools. These tools are not your friend as they will end your career early.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These tools are the </a:t>
            </a:r>
            <a:r>
              <a:rPr lang="en-GB" sz="1200" b="0" i="0" kern="1200" baseline="0" dirty="0">
                <a:solidFill>
                  <a:schemeClr val="tx1"/>
                </a:solidFill>
                <a:effectLst/>
                <a:latin typeface="Verdana" pitchFamily="34" charset="0"/>
                <a:ea typeface="MS PGothic" pitchFamily="34" charset="-128"/>
                <a:cs typeface="Arial" charset="0"/>
              </a:rPr>
              <a:t>enemies of your career. These are interesting times.</a:t>
            </a:r>
            <a:endParaRPr lang="en-US"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baseline="0" dirty="0">
                <a:solidFill>
                  <a:srgbClr val="FF0000"/>
                </a:solidFill>
                <a:effectLst/>
                <a:latin typeface="Verdana" pitchFamily="34" charset="0"/>
                <a:ea typeface="MS PGothic" pitchFamily="34" charset="-128"/>
                <a:cs typeface="Arial" charset="0"/>
              </a:rPr>
              <a:t>But consider the saying in </a:t>
            </a:r>
            <a:r>
              <a:rPr lang="en-GB" sz="1200" b="0" i="0" kern="1200" baseline="0" dirty="0" err="1">
                <a:solidFill>
                  <a:srgbClr val="FF0000"/>
                </a:solidFill>
                <a:effectLst/>
                <a:latin typeface="Verdana" pitchFamily="34" charset="0"/>
                <a:ea typeface="MS PGothic" pitchFamily="34" charset="-128"/>
                <a:cs typeface="Arial" charset="0"/>
              </a:rPr>
              <a:t>Puzo’s</a:t>
            </a:r>
            <a:r>
              <a:rPr lang="en-GB" sz="1200" b="0" i="0" kern="1200" baseline="0" dirty="0">
                <a:solidFill>
                  <a:srgbClr val="FF0000"/>
                </a:solidFill>
                <a:effectLst/>
                <a:latin typeface="Verdana" pitchFamily="34" charset="0"/>
                <a:ea typeface="MS PGothic" pitchFamily="34" charset="-128"/>
                <a:cs typeface="Arial" charset="0"/>
              </a:rPr>
              <a:t> book, </a:t>
            </a:r>
            <a:r>
              <a:rPr lang="en-GB" sz="1200" b="1" i="0" kern="1200" baseline="0" dirty="0">
                <a:solidFill>
                  <a:srgbClr val="FF0000"/>
                </a:solidFill>
                <a:effectLst/>
                <a:latin typeface="Verdana" pitchFamily="34" charset="0"/>
                <a:ea typeface="MS PGothic" pitchFamily="34" charset="-128"/>
                <a:cs typeface="Arial" charset="0"/>
              </a:rPr>
              <a:t>“</a:t>
            </a:r>
            <a:r>
              <a:rPr lang="en-US" sz="1200" b="0" i="1" kern="1200" dirty="0">
                <a:solidFill>
                  <a:schemeClr val="tx1"/>
                </a:solidFill>
                <a:effectLst/>
                <a:latin typeface="Verdana" pitchFamily="34" charset="0"/>
                <a:ea typeface="MS PGothic" pitchFamily="34" charset="-128"/>
                <a:cs typeface="Arial" charset="0"/>
              </a:rPr>
              <a:t>Keep Your Friends Close and Your Enemies Closer</a:t>
            </a:r>
            <a:r>
              <a:rPr lang="en-GB" sz="1200" b="0" i="0" kern="1200" dirty="0">
                <a:solidFill>
                  <a:schemeClr val="tx1"/>
                </a:solidFill>
                <a:effectLst/>
                <a:latin typeface="Verdana" pitchFamily="34" charset="0"/>
                <a:ea typeface="MS PGothic" pitchFamily="34" charset="-128"/>
                <a:cs typeface="Arial" charset="0"/>
              </a:rPr>
              <a:t>” and Sun Tzu’s “</a:t>
            </a:r>
            <a:r>
              <a:rPr lang="en-US" sz="1200" b="0" i="1" kern="1200" dirty="0">
                <a:solidFill>
                  <a:schemeClr val="tx1"/>
                </a:solidFill>
                <a:effectLst/>
                <a:latin typeface="Verdana" pitchFamily="34" charset="0"/>
                <a:ea typeface="MS PGothic" pitchFamily="34" charset="-128"/>
                <a:cs typeface="Arial" charset="0"/>
              </a:rPr>
              <a:t>Know the enemy and know yourself; in a hundred battles you will never be in peril.”</a:t>
            </a:r>
            <a:endParaRPr lang="en-GB" sz="1200" b="0" i="1"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So master these tools and exceed the</a:t>
            </a:r>
            <a:r>
              <a:rPr lang="en-GB" sz="1200" b="0" i="0" kern="1200" baseline="0" dirty="0">
                <a:solidFill>
                  <a:schemeClr val="tx1"/>
                </a:solidFill>
                <a:effectLst/>
                <a:latin typeface="Verdana" pitchFamily="34" charset="0"/>
                <a:ea typeface="MS PGothic" pitchFamily="34" charset="-128"/>
                <a:cs typeface="Arial" charset="0"/>
              </a:rPr>
              <a:t> abilities of these tools.</a:t>
            </a: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34</a:t>
            </a:fld>
            <a:endParaRPr lang="en-GB" altLang="en-US"/>
          </a:p>
        </p:txBody>
      </p:sp>
    </p:spTree>
    <p:extLst>
      <p:ext uri="{BB962C8B-B14F-4D97-AF65-F5344CB8AC3E}">
        <p14:creationId xmlns:p14="http://schemas.microsoft.com/office/powerpoint/2010/main" val="1187264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[1] </a:t>
            </a:r>
            <a:r>
              <a:rPr lang="en-US" sz="1400" b="1" i="0" kern="1200" dirty="0">
                <a:solidFill>
                  <a:schemeClr val="tx1"/>
                </a:solidFill>
                <a:effectLst/>
                <a:latin typeface="Verdana" pitchFamily="34" charset="0"/>
                <a:ea typeface="MS PGothic" pitchFamily="34" charset="-128"/>
                <a:cs typeface="Arial" charset="0"/>
              </a:rPr>
              <a:t>C++ coding standards: 101 rules, guidelines, and best practices </a:t>
            </a:r>
          </a:p>
          <a:p>
            <a:r>
              <a:rPr lang="en-US" sz="1200" b="1" i="0" kern="1200" dirty="0">
                <a:solidFill>
                  <a:schemeClr val="tx1"/>
                </a:solidFill>
                <a:effectLst/>
                <a:latin typeface="Verdana" pitchFamily="34" charset="0"/>
                <a:ea typeface="MS PGothic" pitchFamily="34" charset="-128"/>
                <a:cs typeface="Arial" charset="0"/>
              </a:rPr>
              <a:t>https://ebookcentral.proquest.com/lib/murdoch/detail.action?docID=5135988</a:t>
            </a:r>
            <a:endParaRPr lang="en-GB" sz="1400"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35</a:t>
            </a:fld>
            <a:endParaRPr lang="en-GB" altLang="en-US"/>
          </a:p>
        </p:txBody>
      </p:sp>
    </p:spTree>
    <p:extLst>
      <p:ext uri="{BB962C8B-B14F-4D97-AF65-F5344CB8AC3E}">
        <p14:creationId xmlns:p14="http://schemas.microsoft.com/office/powerpoint/2010/main" val="131842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a:t>
            </a:r>
          </a:p>
          <a:p>
            <a:r>
              <a:rPr lang="en-US" altLang="en-US" dirty="0"/>
              <a:t>https://rl.talis.com/3/murdoch/items/0A1E0AB5-920E-18A4-85C2-D2873AC018B4.html?lang=en </a:t>
            </a:r>
          </a:p>
          <a:p>
            <a:r>
              <a:rPr lang="en-US" altLang="en-US" dirty="0"/>
              <a:t>If the link does not work, </a:t>
            </a:r>
          </a:p>
          <a:p>
            <a:r>
              <a:rPr lang="en-US" altLang="en-US" dirty="0">
                <a:latin typeface="Verdana"/>
                <a:ea typeface="MS PGothic"/>
              </a:rPr>
              <a:t>Go to the library site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electronic resource. Same approach for the other links to the library resources</a:t>
            </a:r>
          </a:p>
          <a:p>
            <a:endParaRPr lang="en-US" altLang="en-US" dirty="0"/>
          </a:p>
          <a:p>
            <a:r>
              <a:rPr lang="en-US" altLang="en-US" dirty="0"/>
              <a:t>[2] If it doesn’t work use </a:t>
            </a:r>
            <a:r>
              <a:rPr lang="en-US" altLang="en-US" dirty="0">
                <a:solidFill>
                  <a:srgbClr val="000000"/>
                </a:solidFill>
              </a:rPr>
              <a:t>My Unit Readings from the library site. Use unit code ict283. </a:t>
            </a:r>
          </a:p>
          <a:p>
            <a:r>
              <a:rPr lang="en-US" altLang="en-US" dirty="0">
                <a:solidFill>
                  <a:srgbClr val="000000"/>
                </a:solidFill>
              </a:rPr>
              <a:t>The document is titled “</a:t>
            </a:r>
            <a:r>
              <a:rPr lang="en-GB" altLang="en-US" dirty="0"/>
              <a:t>Absolute C++. Pages 284-293”</a:t>
            </a:r>
          </a:p>
          <a:p>
            <a:r>
              <a:rPr lang="en-US" altLang="en-US" dirty="0"/>
              <a:t>https://rl.talis.com/3/murdoch/items/70063896-2AF7-EEC9-8C99-0787A00A6D0B.html?lang=en</a:t>
            </a:r>
          </a:p>
          <a:p>
            <a:endParaRPr lang="en-US" altLang="en-US" dirty="0"/>
          </a:p>
          <a:p>
            <a:r>
              <a:rPr lang="en-US" altLang="en-US" dirty="0"/>
              <a:t>[3]</a:t>
            </a:r>
          </a:p>
          <a:p>
            <a:r>
              <a:rPr lang="en-US" altLang="en-US" dirty="0"/>
              <a:t>These</a:t>
            </a:r>
            <a:r>
              <a:rPr lang="en-US" altLang="en-US" baseline="0" dirty="0"/>
              <a:t> are industry standard rules. You need to follow them. </a:t>
            </a:r>
          </a:p>
          <a:p>
            <a:r>
              <a:rPr lang="en-US" altLang="en-US" dirty="0"/>
              <a:t>Each rule is short with rational</a:t>
            </a:r>
            <a:r>
              <a:rPr lang="en-US" altLang="en-US" baseline="0" dirty="0"/>
              <a:t>e for the rule and example. Some of these rules relate to design</a:t>
            </a:r>
          </a:p>
          <a:p>
            <a:r>
              <a:rPr lang="en-US" altLang="en-US" dirty="0"/>
              <a:t>https://rl.talis.com/3/murdoch/items/B73D14E4-7BA2-B71C-0A9A-C90380426630.html?lang=en</a:t>
            </a:r>
          </a:p>
          <a:p>
            <a:endParaRPr lang="en-US" altLang="en-US" dirty="0"/>
          </a:p>
          <a:p>
            <a:r>
              <a:rPr lang="en-US" altLang="en-US" dirty="0"/>
              <a:t>[4] You have to know how</a:t>
            </a:r>
            <a:r>
              <a:rPr lang="en-US" altLang="en-US" baseline="0" dirty="0"/>
              <a:t> the Strategy Design Pattern works. See chapter 1</a:t>
            </a:r>
          </a:p>
          <a:p>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endParaRPr lang="en-US" altLang="en-US" dirty="0"/>
          </a:p>
          <a:p>
            <a:endParaRPr lang="en-US" altLang="en-US" dirty="0"/>
          </a:p>
          <a:p>
            <a:pPr marL="0" lvl="1"/>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endParaRPr lang="en-GB"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9F74C9A3-DC01-4106-B886-E29899256D56}" type="slidenum">
              <a:rPr lang="en-GB" altLang="en-US" smtClean="0"/>
              <a:pPr eaLnBrk="1" hangingPunct="1">
                <a:spcBef>
                  <a:spcPct val="0"/>
                </a:spcBef>
              </a:pPr>
              <a:t>36</a:t>
            </a:fld>
            <a:endParaRPr lang="en-GB" altLang="en-US"/>
          </a:p>
        </p:txBody>
      </p:sp>
    </p:spTree>
    <p:extLst>
      <p:ext uri="{BB962C8B-B14F-4D97-AF65-F5344CB8AC3E}">
        <p14:creationId xmlns:p14="http://schemas.microsoft.com/office/powerpoint/2010/main" val="3499400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a:t>
            </a:r>
          </a:p>
          <a:p>
            <a:r>
              <a:rPr lang="en-US" altLang="en-US" dirty="0"/>
              <a:t>The video will give a “big picture” context to what you will be doing during semester. Ideas are **extremely important**.</a:t>
            </a:r>
          </a:p>
          <a:p>
            <a:r>
              <a:rPr lang="en-US" altLang="en-US" dirty="0"/>
              <a:t>Part, not all, of the SOLID principles are covered in the video.</a:t>
            </a:r>
          </a:p>
          <a:p>
            <a:endParaRPr lang="en-US" altLang="en-US" dirty="0"/>
          </a:p>
          <a:p>
            <a:r>
              <a:rPr lang="en-US" altLang="en-US" dirty="0"/>
              <a:t>You can see the full set of SOLID principles in a simplified form at https://en.wikipedia.org/wiki/SOLID</a:t>
            </a:r>
          </a:p>
          <a:p>
            <a:endParaRPr lang="en-US" altLang="en-US" dirty="0"/>
          </a:p>
          <a:p>
            <a:r>
              <a:rPr lang="en-US" altLang="en-US" dirty="0"/>
              <a:t>[2]</a:t>
            </a:r>
          </a:p>
          <a:p>
            <a:r>
              <a:rPr lang="en-US" altLang="en-US" dirty="0"/>
              <a:t>Watching is insufficient. You will need to do the actual programming as shown in the videos.</a:t>
            </a:r>
          </a:p>
          <a:p>
            <a:endParaRPr lang="en-US" altLang="en-US" dirty="0"/>
          </a:p>
          <a:p>
            <a:r>
              <a:rPr lang="en-US" altLang="en-US" dirty="0"/>
              <a:t>[3]</a:t>
            </a:r>
          </a:p>
          <a:p>
            <a:r>
              <a:rPr lang="en-US" altLang="en-US" dirty="0"/>
              <a:t>This unit’s textbook covers all this in even more detail. You don’t have to watch the </a:t>
            </a:r>
            <a:r>
              <a:rPr lang="en-US" altLang="en-US" dirty="0" err="1"/>
              <a:t>standford</a:t>
            </a:r>
            <a:r>
              <a:rPr lang="en-US" altLang="en-US" dirty="0"/>
              <a:t> video if you go through the first few chapters in the textbook. Chapters 1, 2, 4, 5 and 6 is mostly revision. Chapter 3 on I/O is new to this unit.</a:t>
            </a:r>
          </a:p>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3926A53-B756-4EEE-AA90-8EB88DBCD224}" type="slidenum">
              <a:rPr lang="en-GB" altLang="en-US" smtClean="0"/>
              <a:pPr eaLnBrk="1" hangingPunct="1">
                <a:spcBef>
                  <a:spcPct val="0"/>
                </a:spcBef>
              </a:pPr>
              <a:t>37</a:t>
            </a:fld>
            <a:endParaRPr lang="en-GB" altLang="en-US"/>
          </a:p>
        </p:txBody>
      </p:sp>
    </p:spTree>
    <p:extLst>
      <p:ext uri="{BB962C8B-B14F-4D97-AF65-F5344CB8AC3E}">
        <p14:creationId xmlns:p14="http://schemas.microsoft.com/office/powerpoint/2010/main" val="174967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3274EA5-5C69-4E2E-B994-50D4F737853E}" type="slidenum">
              <a:rPr lang="en-GB" altLang="en-US" smtClean="0"/>
              <a:pPr eaLnBrk="1" hangingPunct="1">
                <a:spcBef>
                  <a:spcPct val="0"/>
                </a:spcBef>
              </a:pPr>
              <a:t>7</a:t>
            </a:fld>
            <a:endParaRPr lang="en-GB" altLang="en-US"/>
          </a:p>
        </p:txBody>
      </p:sp>
    </p:spTree>
    <p:extLst>
      <p:ext uri="{BB962C8B-B14F-4D97-AF65-F5344CB8AC3E}">
        <p14:creationId xmlns:p14="http://schemas.microsoft.com/office/powerpoint/2010/main" val="331009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The actual amount of time depends on your ability and background. Some of you will have to spend a little less, some a bit more. The good students actually spend a bit more than they need to as they are after very good marks. The weaker students spend less time but think they are spending a lot of time – a classic hallmark for a weak student.</a:t>
            </a:r>
          </a:p>
          <a:p>
            <a:endParaRPr lang="en-US" altLang="en-US" dirty="0"/>
          </a:p>
          <a:p>
            <a:r>
              <a:rPr lang="en-US" altLang="en-US" dirty="0"/>
              <a:t>[2] It may not be possible to understand everything on your own. So, make note of what you have not understood or are struggling with and bring it to class. A good idea is to join a study group. PASS is a study group, and you should seriously join it.</a:t>
            </a:r>
          </a:p>
          <a:p>
            <a:endParaRPr lang="en-US" altLang="en-US" dirty="0"/>
          </a:p>
          <a:p>
            <a:r>
              <a:rPr lang="en-US" altLang="en-US" dirty="0"/>
              <a:t>[3] Contact time is during the class  workshops and  labs. Each 3-point unit requires 10 hours of study/work every week (including non-teaching weeks). The remaining time has to be on self-study. The bulk of the learning happens during the self-study – applies to most units.</a:t>
            </a:r>
          </a:p>
          <a:p>
            <a:endParaRPr lang="en-US" altLang="en-US" dirty="0"/>
          </a:p>
          <a:p>
            <a:r>
              <a:rPr lang="en-US" altLang="en-US" dirty="0"/>
              <a:t>[4]There is a limit to the number of times you can repeat, after which your degree will be terminated. Be careful, new rules are in play Australia wide. A WD affects progression, and you might run into trouble as that grade is looked as equivalent to not passing.</a:t>
            </a:r>
          </a:p>
          <a:p>
            <a:endParaRPr lang="en-US" altLang="en-US" dirty="0"/>
          </a:p>
          <a:p>
            <a:r>
              <a:rPr lang="en-US" altLang="en-US" dirty="0"/>
              <a:t>[5] Consistency of engagement with the work is essential. If you miss a week, you will need to multiply the missed time needed to catch up by 1.5.</a:t>
            </a:r>
          </a:p>
          <a:p>
            <a:endParaRPr lang="en-US" altLang="en-US" dirty="0"/>
          </a:p>
          <a:p>
            <a:r>
              <a:rPr lang="en-US" altLang="en-US" dirty="0"/>
              <a:t>[7] You would have wasted all your effort if you do not take this advice seriously as penalties are imposed if mandatory items are missing. </a:t>
            </a:r>
          </a:p>
          <a:p>
            <a:r>
              <a:rPr lang="en-US" altLang="en-US" dirty="0"/>
              <a:t>Also see http://www.stroustrup.com/bs_faq.html#really-say-that </a:t>
            </a:r>
            <a:r>
              <a:rPr lang="en-US" altLang="en-US" i="1" dirty="0"/>
              <a:t>"C makes it easy to shoot yourself in the foot; C++ makes it harder, but when you do it blows your whole leg off"</a:t>
            </a:r>
            <a:endParaRPr lang="en-GB"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16311F25-98BD-4923-8848-621E3E8E8479}" type="slidenum">
              <a:rPr lang="en-GB" altLang="en-US" smtClean="0"/>
              <a:pPr eaLnBrk="1" hangingPunct="1">
                <a:spcBef>
                  <a:spcPct val="0"/>
                </a:spcBef>
              </a:pPr>
              <a:t>8</a:t>
            </a:fld>
            <a:endParaRPr lang="en-GB" altLang="en-US"/>
          </a:p>
        </p:txBody>
      </p:sp>
    </p:spTree>
    <p:extLst>
      <p:ext uri="{BB962C8B-B14F-4D97-AF65-F5344CB8AC3E}">
        <p14:creationId xmlns:p14="http://schemas.microsoft.com/office/powerpoint/2010/main" val="409098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[1] </a:t>
            </a:r>
            <a:r>
              <a:rPr lang="en-US" dirty="0" err="1">
                <a:latin typeface="Calibri"/>
                <a:ea typeface="Calibri"/>
                <a:cs typeface="Calibri"/>
              </a:rPr>
              <a:t>GenAI</a:t>
            </a:r>
            <a:r>
              <a:rPr lang="en-US" dirty="0">
                <a:latin typeface="Calibri"/>
                <a:ea typeface="Calibri"/>
                <a:cs typeface="Calibri"/>
              </a:rPr>
              <a:t> is included here</a:t>
            </a:r>
          </a:p>
        </p:txBody>
      </p:sp>
      <p:sp>
        <p:nvSpPr>
          <p:cNvPr id="4" name="Slide Number Placeholder 3"/>
          <p:cNvSpPr>
            <a:spLocks noGrp="1"/>
          </p:cNvSpPr>
          <p:nvPr>
            <p:ph type="sldNum" sz="quarter" idx="5"/>
          </p:nvPr>
        </p:nvSpPr>
        <p:spPr/>
        <p:txBody>
          <a:bodyPr/>
          <a:lstStyle/>
          <a:p>
            <a:pPr>
              <a:defRPr/>
            </a:pPr>
            <a:fld id="{B6819C7C-A948-45CD-940C-CFEA9CDAFCA3}" type="slidenum">
              <a:rPr lang="en-GB" altLang="en-US"/>
              <a:pPr>
                <a:defRPr/>
              </a:pPr>
              <a:t>9</a:t>
            </a:fld>
            <a:endParaRPr lang="en-GB" altLang="en-US"/>
          </a:p>
        </p:txBody>
      </p:sp>
    </p:spTree>
    <p:extLst>
      <p:ext uri="{BB962C8B-B14F-4D97-AF65-F5344CB8AC3E}">
        <p14:creationId xmlns:p14="http://schemas.microsoft.com/office/powerpoint/2010/main" val="12723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For a quick overview, see https://en.wikipedia.org/wiki/SOLID_(object-oriented_design)</a:t>
            </a:r>
          </a:p>
          <a:p>
            <a:r>
              <a:rPr lang="en-US" altLang="en-US" dirty="0"/>
              <a:t>You would have already covered aspects of this in the prerequisite units – the terminology used may be different.</a:t>
            </a:r>
          </a:p>
          <a:p>
            <a:endParaRPr lang="en-US" altLang="en-US" dirty="0"/>
          </a:p>
          <a:p>
            <a:r>
              <a:rPr lang="en-US" altLang="en-US" dirty="0">
                <a:solidFill>
                  <a:srgbClr val="000000"/>
                </a:solidFill>
                <a:hlinkClick r:id="rId3"/>
              </a:rPr>
              <a:t>Covers a few SOLID principles so you get a feel for these are.</a:t>
            </a:r>
          </a:p>
          <a:p>
            <a:r>
              <a:rPr lang="en-US" altLang="en-US" dirty="0">
                <a:solidFill>
                  <a:srgbClr val="000000"/>
                </a:solidFill>
                <a:hlinkClick r:id="rId3"/>
              </a:rPr>
              <a:t>https://www.youtube.com/watch?v=t86v3N4OshQ</a:t>
            </a:r>
            <a:r>
              <a:rPr lang="en-US" altLang="en-US" dirty="0">
                <a:solidFill>
                  <a:srgbClr val="000000"/>
                </a:solidFill>
              </a:rPr>
              <a:t> (skip the first 8 minutes)</a:t>
            </a:r>
          </a:p>
          <a:p>
            <a:endParaRPr lang="en-US" altLang="en-US" dirty="0">
              <a:solidFill>
                <a:srgbClr val="000000"/>
              </a:solidFill>
            </a:endParaRPr>
          </a:p>
          <a:p>
            <a:r>
              <a:rPr lang="en-US" altLang="en-US" dirty="0"/>
              <a:t>[2] For a quick overview https://en.wikipedia.org/wiki/GRASP_(object-oriented_design)</a:t>
            </a:r>
          </a:p>
          <a:p>
            <a:r>
              <a:rPr lang="en-US" altLang="en-US" dirty="0"/>
              <a:t>In the unit SOLID is absolutely</a:t>
            </a:r>
            <a:r>
              <a:rPr lang="en-US" altLang="en-US" baseline="0" dirty="0"/>
              <a:t> essential. A general appreciation about GRASP will do.</a:t>
            </a:r>
            <a:endParaRPr lang="en-US" altLang="en-US" dirty="0"/>
          </a:p>
          <a:p>
            <a:endParaRPr lang="en-US" altLang="en-US" dirty="0"/>
          </a:p>
          <a:p>
            <a:r>
              <a:rPr lang="en-US" altLang="en-US" dirty="0"/>
              <a:t>If you would like to further your knowledge to see how SOLID and GRASP principles are used object oriented design:</a:t>
            </a:r>
          </a:p>
          <a:p>
            <a:r>
              <a:rPr lang="en-GB" altLang="en-US" dirty="0"/>
              <a:t>https://dzone.com/articles/solid-grasp-and-other-basic-principles-of-object-o</a:t>
            </a:r>
          </a:p>
          <a:p>
            <a:endParaRPr lang="en-US" altLang="en-US" dirty="0"/>
          </a:p>
          <a:p>
            <a:r>
              <a:rPr lang="en-US" altLang="en-US" dirty="0"/>
              <a:t>More detail </a:t>
            </a:r>
            <a:r>
              <a:rPr lang="en-GB" altLang="en-US" i="1" dirty="0"/>
              <a:t>https://www.cs.colorado.edu/~kena/classes/5448/f12/presentation-materials/rao.pdf</a:t>
            </a:r>
            <a:r>
              <a:rPr lang="en-US" altLang="en-US" dirty="0"/>
              <a:t>  (if interested when unit is starting, but you should be comfortable with the content here by the time you are working on Assignment 2.)</a:t>
            </a:r>
            <a:endParaRPr lang="en-GB"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C4A1BCF-FE15-456D-8C6F-6CF3E9C36618}" type="slidenum">
              <a:rPr lang="en-GB" altLang="en-US" smtClean="0"/>
              <a:pPr eaLnBrk="1" hangingPunct="1">
                <a:spcBef>
                  <a:spcPct val="0"/>
                </a:spcBef>
              </a:pPr>
              <a:t>10</a:t>
            </a:fld>
            <a:endParaRPr lang="en-GB" altLang="en-US"/>
          </a:p>
        </p:txBody>
      </p:sp>
    </p:spTree>
    <p:extLst>
      <p:ext uri="{BB962C8B-B14F-4D97-AF65-F5344CB8AC3E}">
        <p14:creationId xmlns:p14="http://schemas.microsoft.com/office/powerpoint/2010/main" val="320154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Verdana"/>
                <a:ea typeface="MS PGothic"/>
              </a:rPr>
              <a:t>[1] Needed for this unit. </a:t>
            </a:r>
            <a:r>
              <a:rPr lang="en-GB" b="1" dirty="0">
                <a:latin typeface="Verdana"/>
                <a:ea typeface="MS PGothic"/>
              </a:rPr>
              <a:t>You have to know and be able to use the strategy design pattern</a:t>
            </a:r>
          </a:p>
          <a:p>
            <a:r>
              <a:rPr lang="en-GB" sz="1200" b="0" i="0" kern="1200" dirty="0">
                <a:solidFill>
                  <a:schemeClr val="tx1"/>
                </a:solidFill>
                <a:effectLst/>
                <a:latin typeface="Verdana" pitchFamily="34" charset="0"/>
                <a:ea typeface="MS PGothic" pitchFamily="34" charset="-128"/>
                <a:cs typeface="Arial" charset="0"/>
              </a:rPr>
              <a:t>Chapter 1 intro to design patterns</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br>
              <a:rPr lang="en-GB" dirty="0"/>
            </a:br>
            <a:r>
              <a:rPr lang="en-GB" sz="1200" b="0" i="0" kern="1200" dirty="0">
                <a:solidFill>
                  <a:schemeClr val="tx1"/>
                </a:solidFill>
                <a:effectLst/>
                <a:latin typeface="Verdana" pitchFamily="34" charset="0"/>
                <a:ea typeface="MS PGothic" pitchFamily="34" charset="-128"/>
                <a:cs typeface="Arial" charset="0"/>
              </a:rPr>
              <a:t>Created from Murdoch on 2022-12-28 08:48:21.</a:t>
            </a:r>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14</a:t>
            </a:fld>
            <a:endParaRPr lang="en-GB" altLang="en-US"/>
          </a:p>
        </p:txBody>
      </p:sp>
    </p:spTree>
    <p:extLst>
      <p:ext uri="{BB962C8B-B14F-4D97-AF65-F5344CB8AC3E}">
        <p14:creationId xmlns:p14="http://schemas.microsoft.com/office/powerpoint/2010/main" val="266152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solidFill>
                  <a:srgbClr val="FF0000"/>
                </a:solidFill>
              </a:rPr>
              <a:t>[1] You would not pass if you violate these rules. The SOLID OO design principles include both these concepts using different terminology. The GRASP principles have cohesion and coupling as explicit principles.</a:t>
            </a:r>
          </a:p>
          <a:p>
            <a:pPr eaLnBrk="1" hangingPunct="1"/>
            <a:endParaRPr lang="en-AU" altLang="en-US" dirty="0">
              <a:solidFill>
                <a:srgbClr val="FF0000"/>
              </a:solidFill>
            </a:endParaRPr>
          </a:p>
          <a:p>
            <a:pPr eaLnBrk="1" hangingPunct="1"/>
            <a:r>
              <a:rPr lang="en-AU" altLang="en-US" dirty="0">
                <a:solidFill>
                  <a:srgbClr val="FF0000"/>
                </a:solidFill>
              </a:rPr>
              <a:t>Revise the different types of cohesion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Cohesion: (low to high)</a:t>
            </a:r>
          </a:p>
          <a:p>
            <a:pPr eaLnBrk="1" hangingPunct="1"/>
            <a:r>
              <a:rPr lang="en-AU" altLang="en-US" dirty="0"/>
              <a:t>Coincidental</a:t>
            </a:r>
          </a:p>
          <a:p>
            <a:pPr eaLnBrk="1" hangingPunct="1"/>
            <a:r>
              <a:rPr lang="en-AU" altLang="en-US" dirty="0"/>
              <a:t>Logical</a:t>
            </a:r>
          </a:p>
          <a:p>
            <a:pPr eaLnBrk="1" hangingPunct="1"/>
            <a:r>
              <a:rPr lang="en-AU" altLang="en-US" dirty="0"/>
              <a:t>Temporal</a:t>
            </a:r>
          </a:p>
          <a:p>
            <a:pPr eaLnBrk="1" hangingPunct="1"/>
            <a:r>
              <a:rPr lang="en-AU" altLang="en-US" dirty="0"/>
              <a:t>Procedural</a:t>
            </a:r>
          </a:p>
          <a:p>
            <a:pPr eaLnBrk="1" hangingPunct="1"/>
            <a:r>
              <a:rPr lang="en-AU" altLang="en-US" dirty="0"/>
              <a:t>Communicational</a:t>
            </a:r>
          </a:p>
          <a:p>
            <a:pPr eaLnBrk="1" hangingPunct="1"/>
            <a:r>
              <a:rPr lang="en-AU" altLang="en-US" dirty="0"/>
              <a:t>Sequential</a:t>
            </a:r>
          </a:p>
          <a:p>
            <a:pPr eaLnBrk="1" hangingPunct="1"/>
            <a:r>
              <a:rPr lang="en-AU" altLang="en-US" dirty="0"/>
              <a:t>Functional</a:t>
            </a:r>
          </a:p>
          <a:p>
            <a:pPr eaLnBrk="1" hangingPunct="1"/>
            <a:endParaRPr lang="en-AU" altLang="en-US" dirty="0">
              <a:solidFill>
                <a:srgbClr val="FF0000"/>
              </a:solidFill>
            </a:endParaRPr>
          </a:p>
          <a:p>
            <a:pPr eaLnBrk="1" hangingPunct="1"/>
            <a:endParaRPr lang="en-AU" altLang="en-US" dirty="0"/>
          </a:p>
          <a:p>
            <a:pPr eaLnBrk="1" hangingPunct="1"/>
            <a:r>
              <a:rPr lang="en-AU" altLang="en-US" dirty="0"/>
              <a:t>[2] You would have low cohesion if you wrote a routine called “add”. The add routine asks the user to enter two numbers, adds the numbers and prints out the result. </a:t>
            </a:r>
          </a:p>
          <a:p>
            <a:pPr eaLnBrk="1" hangingPunct="1"/>
            <a:endParaRPr lang="en-AU" altLang="en-US" dirty="0"/>
          </a:p>
          <a:p>
            <a:pPr eaLnBrk="1" hangingPunct="1"/>
            <a:r>
              <a:rPr lang="en-AU" altLang="en-US" dirty="0"/>
              <a:t>The add routine is doing too many things. It is doing input, processing and output. It has multiple responsibilities. This is terrible, actually really, really awful.</a:t>
            </a:r>
          </a:p>
          <a:p>
            <a:pPr eaLnBrk="1" hangingPunct="1"/>
            <a:endParaRPr lang="en-AU" altLang="en-US" dirty="0"/>
          </a:p>
          <a:p>
            <a:pPr eaLnBrk="1" hangingPunct="1"/>
            <a:r>
              <a:rPr lang="en-AU" altLang="en-US" dirty="0"/>
              <a:t>The name “add” implies addition, so it should just do addition only. Input/Output should </a:t>
            </a:r>
            <a:r>
              <a:rPr lang="en-AU" altLang="en-US" b="1" dirty="0"/>
              <a:t>not</a:t>
            </a:r>
            <a:r>
              <a:rPr lang="en-AU" altLang="en-US" dirty="0"/>
              <a:t> be there.</a:t>
            </a:r>
            <a:endParaRPr lang="en-GB"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6A61E96B-E620-4D11-BDA0-35D4FA3DF739}" type="slidenum">
              <a:rPr lang="en-GB" altLang="en-US" smtClean="0"/>
              <a:pPr eaLnBrk="1" hangingPunct="1">
                <a:spcBef>
                  <a:spcPct val="0"/>
                </a:spcBef>
              </a:pPr>
              <a:t>15</a:t>
            </a:fld>
            <a:endParaRPr lang="en-GB" altLang="en-US"/>
          </a:p>
        </p:txBody>
      </p:sp>
    </p:spTree>
    <p:extLst>
      <p:ext uri="{BB962C8B-B14F-4D97-AF65-F5344CB8AC3E}">
        <p14:creationId xmlns:p14="http://schemas.microsoft.com/office/powerpoint/2010/main" val="127273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latin typeface="Verdana"/>
                <a:ea typeface="MS PGothic"/>
              </a:rPr>
              <a:t>Imagine of bowl of jelly. Prod one side with your </a:t>
            </a:r>
            <a:r>
              <a:rPr lang="en-AU" altLang="en-US" dirty="0" err="1">
                <a:latin typeface="Verdana"/>
                <a:ea typeface="MS PGothic"/>
              </a:rPr>
              <a:t>fingure</a:t>
            </a:r>
            <a:r>
              <a:rPr lang="en-AU" altLang="en-US" dirty="0">
                <a:latin typeface="Verdana"/>
                <a:ea typeface="MS PGothic"/>
              </a:rPr>
              <a:t> and the whole mass wobbles.</a:t>
            </a:r>
          </a:p>
          <a:p>
            <a:pPr eaLnBrk="1" hangingPunct="1"/>
            <a:endParaRPr lang="en-AU" altLang="en-US" dirty="0"/>
          </a:p>
          <a:p>
            <a:pPr eaLnBrk="1" hangingPunct="1"/>
            <a:r>
              <a:rPr lang="en-AU" altLang="en-US" dirty="0"/>
              <a:t>[2]</a:t>
            </a:r>
          </a:p>
          <a:p>
            <a:pPr eaLnBrk="1" hangingPunct="1"/>
            <a:r>
              <a:rPr lang="en-AU" altLang="en-US" dirty="0">
                <a:solidFill>
                  <a:srgbClr val="FF0000"/>
                </a:solidFill>
              </a:rPr>
              <a:t>Revise the different types of coupling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Coupling: (low to high)</a:t>
            </a:r>
          </a:p>
          <a:p>
            <a:pPr eaLnBrk="1" hangingPunct="1"/>
            <a:r>
              <a:rPr lang="en-AU" altLang="en-US" dirty="0"/>
              <a:t>Data</a:t>
            </a:r>
          </a:p>
          <a:p>
            <a:pPr eaLnBrk="1" hangingPunct="1"/>
            <a:r>
              <a:rPr lang="en-AU" altLang="en-US" dirty="0"/>
              <a:t>Stamp</a:t>
            </a:r>
          </a:p>
          <a:p>
            <a:pPr eaLnBrk="1" hangingPunct="1"/>
            <a:r>
              <a:rPr lang="en-AU" altLang="en-US" dirty="0"/>
              <a:t>Control</a:t>
            </a:r>
          </a:p>
          <a:p>
            <a:pPr eaLnBrk="1" hangingPunct="1"/>
            <a:r>
              <a:rPr lang="en-AU" altLang="en-US" dirty="0"/>
              <a:t>External</a:t>
            </a:r>
          </a:p>
          <a:p>
            <a:pPr eaLnBrk="1" hangingPunct="1"/>
            <a:r>
              <a:rPr lang="en-AU" altLang="en-US" dirty="0"/>
              <a:t>Common</a:t>
            </a:r>
          </a:p>
          <a:p>
            <a:pPr eaLnBrk="1" hangingPunct="1"/>
            <a:endParaRPr lang="en-AU" altLang="en-US" dirty="0"/>
          </a:p>
          <a:p>
            <a:pPr eaLnBrk="1" hangingPunct="1"/>
            <a:endParaRPr lang="en-AU" altLang="en-US" dirty="0"/>
          </a:p>
          <a:p>
            <a:pPr eaLnBrk="1" hangingPunct="1"/>
            <a:r>
              <a:rPr lang="en-AU" altLang="en-US" dirty="0"/>
              <a:t>[3] </a:t>
            </a:r>
          </a:p>
          <a:p>
            <a:pPr eaLnBrk="1" hangingPunct="1"/>
            <a:r>
              <a:rPr lang="en-AU" altLang="en-US" dirty="0"/>
              <a:t>Find out about OCP. It will serve you well in your Computer Science studies, and later when you work.</a:t>
            </a:r>
          </a:p>
          <a:p>
            <a:pPr eaLnBrk="1" hangingPunct="1"/>
            <a:endParaRPr lang="en-AU" altLang="en-US" dirty="0"/>
          </a:p>
          <a:p>
            <a:pPr eaLnBrk="1" hangingPunct="1"/>
            <a:r>
              <a:rPr lang="en-AU" altLang="en-US" dirty="0"/>
              <a:t>For a simple overview, see https://en.wikipedia.org/wiki/Open/closed_principle. </a:t>
            </a:r>
          </a:p>
          <a:p>
            <a:pPr eaLnBrk="1" hangingPunct="1"/>
            <a:endParaRPr lang="en-AU" altLang="en-US" dirty="0"/>
          </a:p>
          <a:p>
            <a:pPr eaLnBrk="1" hangingPunct="1"/>
            <a:r>
              <a:rPr lang="en-AU" altLang="en-US" dirty="0"/>
              <a:t>We do not promote implementation inheritance. See the important Computer Science paper by Barbara </a:t>
            </a:r>
            <a:r>
              <a:rPr lang="en-AU" altLang="en-US" dirty="0" err="1"/>
              <a:t>Liskov</a:t>
            </a:r>
            <a:r>
              <a:rPr lang="en-AU" altLang="en-US" dirty="0"/>
              <a:t> describing what is now known as the </a:t>
            </a:r>
            <a:r>
              <a:rPr lang="en-AU" altLang="en-US" dirty="0" err="1"/>
              <a:t>Liskov</a:t>
            </a:r>
            <a:r>
              <a:rPr lang="en-AU" altLang="en-US" dirty="0"/>
              <a:t> Substitution Principle. The is the “L” in the OO design principles SOLID.</a:t>
            </a:r>
          </a:p>
          <a:p>
            <a:pPr eaLnBrk="1" hangingPunct="1"/>
            <a:r>
              <a:rPr lang="en-AU" altLang="en-US" dirty="0"/>
              <a:t>See link to LSP explanation by Robert Martin from </a:t>
            </a:r>
          </a:p>
          <a:p>
            <a:pPr eaLnBrk="1" hangingPunct="1"/>
            <a:r>
              <a:rPr lang="en-AU" altLang="en-US" dirty="0"/>
              <a:t>http://butunclebob.com/ArticleS.UncleBob.PrinciplesOfOod. </a:t>
            </a:r>
            <a:r>
              <a:rPr lang="en-US" altLang="en-US" dirty="0"/>
              <a:t>You will understand the code examples by the time you complete assignment 1.</a:t>
            </a:r>
          </a:p>
          <a:p>
            <a:pPr eaLnBrk="1" hangingPunct="1"/>
            <a:endParaRPr lang="en-US" altLang="en-US" dirty="0"/>
          </a:p>
          <a:p>
            <a:pPr eaLnBrk="1" hangingPunct="1"/>
            <a:r>
              <a:rPr lang="en-US" altLang="en-US" dirty="0"/>
              <a:t>This video would be more helpful now </a:t>
            </a:r>
            <a:r>
              <a:rPr lang="en-US" altLang="en-US" dirty="0">
                <a:solidFill>
                  <a:srgbClr val="000000"/>
                </a:solidFill>
                <a:latin typeface="Calibri" pitchFamily="34" charset="0"/>
                <a:hlinkClick r:id="rId3"/>
              </a:rPr>
              <a:t>https://www.youtube.com/watch?v=t86v3N4OshQ</a:t>
            </a:r>
            <a:r>
              <a:rPr lang="en-US" altLang="en-US" dirty="0">
                <a:solidFill>
                  <a:srgbClr val="000000"/>
                </a:solidFill>
                <a:latin typeface="Calibri" pitchFamily="34" charset="0"/>
              </a:rPr>
              <a:t> (skip first 8 minutes). Explains only some of the principles to give you an idea.</a:t>
            </a:r>
            <a:endParaRPr lang="en-US" altLang="en-US" dirty="0"/>
          </a:p>
          <a:p>
            <a:pPr eaLnBrk="1" hangingPunct="1"/>
            <a:endParaRPr lang="en-AU" altLang="en-US" dirty="0"/>
          </a:p>
          <a:p>
            <a:pPr eaLnBrk="1" hangingPunct="1"/>
            <a:r>
              <a:rPr lang="en-AU" altLang="en-US" dirty="0"/>
              <a:t>After going through it, look at the other 5 principles of SOLID. We will be applying most of them. These principles come up quite often when at job interviews.</a:t>
            </a:r>
          </a:p>
          <a:p>
            <a:pPr eaLnBrk="1" hangingPunct="1"/>
            <a:r>
              <a:rPr lang="en-AU" altLang="en-US" dirty="0"/>
              <a:t>If all you do is memorise them for the job interview, you will come unstuck when the interviewers give you a problem that you have not encountered before and ask you to apply the principles in your design. So you should start using the principles from this unit onwards.</a:t>
            </a:r>
            <a:endParaRPr lang="en-GB"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FEBB8AE-C9FD-4919-A89F-3AC8B60E2C91}" type="slidenum">
              <a:rPr lang="en-GB" altLang="en-US" smtClean="0"/>
              <a:pPr eaLnBrk="1" hangingPunct="1">
                <a:spcBef>
                  <a:spcPct val="0"/>
                </a:spcBef>
              </a:pPr>
              <a:t>16</a:t>
            </a:fld>
            <a:endParaRPr lang="en-GB" altLang="en-US"/>
          </a:p>
        </p:txBody>
      </p:sp>
    </p:spTree>
    <p:extLst>
      <p:ext uri="{BB962C8B-B14F-4D97-AF65-F5344CB8AC3E}">
        <p14:creationId xmlns:p14="http://schemas.microsoft.com/office/powerpoint/2010/main" val="204731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186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724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3150" y="503238"/>
            <a:ext cx="1835150" cy="56594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7700" y="503238"/>
            <a:ext cx="5353050" cy="5659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1544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5D2B9430-F509-47B9-95B4-DE379D7BB6E0}" type="slidenum">
              <a:rPr lang="en-GB" altLang="en-US"/>
              <a:pPr>
                <a:defRPr/>
              </a:pPr>
              <a:t>‹#›</a:t>
            </a:fld>
            <a:endParaRPr lang="en-GB" altLang="en-US"/>
          </a:p>
        </p:txBody>
      </p:sp>
    </p:spTree>
    <p:extLst>
      <p:ext uri="{BB962C8B-B14F-4D97-AF65-F5344CB8AC3E}">
        <p14:creationId xmlns:p14="http://schemas.microsoft.com/office/powerpoint/2010/main" val="1297143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985A8812-4E25-4A42-8581-36D97B3F0690}" type="slidenum">
              <a:rPr lang="en-GB" altLang="en-US"/>
              <a:pPr>
                <a:defRPr/>
              </a:pPr>
              <a:t>‹#›</a:t>
            </a:fld>
            <a:endParaRPr lang="en-GB" altLang="en-US"/>
          </a:p>
        </p:txBody>
      </p:sp>
    </p:spTree>
    <p:extLst>
      <p:ext uri="{BB962C8B-B14F-4D97-AF65-F5344CB8AC3E}">
        <p14:creationId xmlns:p14="http://schemas.microsoft.com/office/powerpoint/2010/main" val="152021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26FA7551-714E-4257-8399-C381E01FF3A7}" type="slidenum">
              <a:rPr lang="en-GB" altLang="en-US"/>
              <a:pPr>
                <a:defRPr/>
              </a:pPr>
              <a:t>‹#›</a:t>
            </a:fld>
            <a:endParaRPr lang="en-GB" altLang="en-US"/>
          </a:p>
        </p:txBody>
      </p:sp>
    </p:spTree>
    <p:extLst>
      <p:ext uri="{BB962C8B-B14F-4D97-AF65-F5344CB8AC3E}">
        <p14:creationId xmlns:p14="http://schemas.microsoft.com/office/powerpoint/2010/main" val="288730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sldNum" sz="quarter" idx="10"/>
          </p:nvPr>
        </p:nvSpPr>
        <p:spPr>
          <a:ln/>
        </p:spPr>
        <p:txBody>
          <a:bodyPr/>
          <a:lstStyle>
            <a:lvl1pPr>
              <a:defRPr/>
            </a:lvl1pPr>
          </a:lstStyle>
          <a:p>
            <a:pPr>
              <a:defRPr/>
            </a:pPr>
            <a:fld id="{0C7F225D-5BC9-4D95-801C-C9E0B93676AF}" type="slidenum">
              <a:rPr lang="en-GB" altLang="en-US"/>
              <a:pPr>
                <a:defRPr/>
              </a:pPr>
              <a:t>‹#›</a:t>
            </a:fld>
            <a:endParaRPr lang="en-GB" altLang="en-US"/>
          </a:p>
        </p:txBody>
      </p:sp>
    </p:spTree>
    <p:extLst>
      <p:ext uri="{BB962C8B-B14F-4D97-AF65-F5344CB8AC3E}">
        <p14:creationId xmlns:p14="http://schemas.microsoft.com/office/powerpoint/2010/main" val="17555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sldNum" sz="quarter" idx="10"/>
          </p:nvPr>
        </p:nvSpPr>
        <p:spPr>
          <a:ln/>
        </p:spPr>
        <p:txBody>
          <a:bodyPr/>
          <a:lstStyle>
            <a:lvl1pPr>
              <a:defRPr/>
            </a:lvl1pPr>
          </a:lstStyle>
          <a:p>
            <a:pPr>
              <a:defRPr/>
            </a:pPr>
            <a:fld id="{045A2F52-3222-4D5E-A239-31C42244953E}" type="slidenum">
              <a:rPr lang="en-GB" altLang="en-US"/>
              <a:pPr>
                <a:defRPr/>
              </a:pPr>
              <a:t>‹#›</a:t>
            </a:fld>
            <a:endParaRPr lang="en-GB" altLang="en-US"/>
          </a:p>
        </p:txBody>
      </p:sp>
    </p:spTree>
    <p:extLst>
      <p:ext uri="{BB962C8B-B14F-4D97-AF65-F5344CB8AC3E}">
        <p14:creationId xmlns:p14="http://schemas.microsoft.com/office/powerpoint/2010/main" val="9312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sldNum" sz="quarter" idx="10"/>
          </p:nvPr>
        </p:nvSpPr>
        <p:spPr>
          <a:ln/>
        </p:spPr>
        <p:txBody>
          <a:bodyPr/>
          <a:lstStyle>
            <a:lvl1pPr>
              <a:defRPr/>
            </a:lvl1pPr>
          </a:lstStyle>
          <a:p>
            <a:pPr>
              <a:defRPr/>
            </a:pPr>
            <a:fld id="{ABA118C0-8B00-4CFD-A4C8-3DA58F37570B}" type="slidenum">
              <a:rPr lang="en-GB" altLang="en-US"/>
              <a:pPr>
                <a:defRPr/>
              </a:pPr>
              <a:t>‹#›</a:t>
            </a:fld>
            <a:endParaRPr lang="en-GB" altLang="en-US"/>
          </a:p>
        </p:txBody>
      </p:sp>
    </p:spTree>
    <p:extLst>
      <p:ext uri="{BB962C8B-B14F-4D97-AF65-F5344CB8AC3E}">
        <p14:creationId xmlns:p14="http://schemas.microsoft.com/office/powerpoint/2010/main" val="1870973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D7AB8E39-3DE2-4602-A61A-C611CA3F17B6}" type="slidenum">
              <a:rPr lang="en-GB" altLang="en-US"/>
              <a:pPr>
                <a:defRPr/>
              </a:pPr>
              <a:t>‹#›</a:t>
            </a:fld>
            <a:endParaRPr lang="en-GB" altLang="en-US"/>
          </a:p>
        </p:txBody>
      </p:sp>
    </p:spTree>
    <p:extLst>
      <p:ext uri="{BB962C8B-B14F-4D97-AF65-F5344CB8AC3E}">
        <p14:creationId xmlns:p14="http://schemas.microsoft.com/office/powerpoint/2010/main" val="3685256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4A7E9B76-6FCE-4A76-85E7-3B0A8F12A493}" type="slidenum">
              <a:rPr lang="en-GB" altLang="en-US"/>
              <a:pPr>
                <a:defRPr/>
              </a:pPr>
              <a:t>‹#›</a:t>
            </a:fld>
            <a:endParaRPr lang="en-GB" altLang="en-US"/>
          </a:p>
        </p:txBody>
      </p:sp>
    </p:spTree>
    <p:extLst>
      <p:ext uri="{BB962C8B-B14F-4D97-AF65-F5344CB8AC3E}">
        <p14:creationId xmlns:p14="http://schemas.microsoft.com/office/powerpoint/2010/main" val="296700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06211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64DB0FE4-81AE-4906-9C76-0038C45445EB}" type="slidenum">
              <a:rPr lang="en-GB" altLang="en-US"/>
              <a:pPr>
                <a:defRPr/>
              </a:pPr>
              <a:t>‹#›</a:t>
            </a:fld>
            <a:endParaRPr lang="en-GB" altLang="en-US"/>
          </a:p>
        </p:txBody>
      </p:sp>
    </p:spTree>
    <p:extLst>
      <p:ext uri="{BB962C8B-B14F-4D97-AF65-F5344CB8AC3E}">
        <p14:creationId xmlns:p14="http://schemas.microsoft.com/office/powerpoint/2010/main" val="73137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227A274E-2871-45F5-8956-F1717AC96DBA}" type="slidenum">
              <a:rPr lang="en-GB" altLang="en-US"/>
              <a:pPr>
                <a:defRPr/>
              </a:pPr>
              <a:t>‹#›</a:t>
            </a:fld>
            <a:endParaRPr lang="en-GB" altLang="en-US"/>
          </a:p>
        </p:txBody>
      </p:sp>
    </p:spTree>
    <p:extLst>
      <p:ext uri="{BB962C8B-B14F-4D97-AF65-F5344CB8AC3E}">
        <p14:creationId xmlns:p14="http://schemas.microsoft.com/office/powerpoint/2010/main" val="702911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585788"/>
            <a:ext cx="2124075" cy="59388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585788"/>
            <a:ext cx="6219825" cy="5938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6E73116E-3AE6-4886-B719-BA96D3B21334}" type="slidenum">
              <a:rPr lang="en-GB" altLang="en-US"/>
              <a:pPr>
                <a:defRPr/>
              </a:pPr>
              <a:t>‹#›</a:t>
            </a:fld>
            <a:endParaRPr lang="en-GB" altLang="en-US"/>
          </a:p>
        </p:txBody>
      </p:sp>
    </p:spTree>
    <p:extLst>
      <p:ext uri="{BB962C8B-B14F-4D97-AF65-F5344CB8AC3E}">
        <p14:creationId xmlns:p14="http://schemas.microsoft.com/office/powerpoint/2010/main" val="688061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73150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8264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31236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001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834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60443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4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0176552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3442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8073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917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661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45126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20241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96700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87825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0452001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538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00113" y="1844675"/>
            <a:ext cx="3467100"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19613" y="1844675"/>
            <a:ext cx="3468687"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4586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5768541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4628903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6"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4871285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8"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143136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7990566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3"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4985526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20420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51304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082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8991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9"/>
          <p:cNvSpPr>
            <a:spLocks noGrp="1" noChangeArrowheads="1"/>
          </p:cNvSpPr>
          <p:nvPr>
            <p:ph type="dt" sz="half" idx="10"/>
          </p:nvPr>
        </p:nvSpPr>
        <p:spPr>
          <a:ln/>
        </p:spPr>
        <p:txBody>
          <a:bodyPr/>
          <a:lstStyle>
            <a:lvl1pPr>
              <a:defRPr/>
            </a:lvl1pPr>
          </a:lstStyle>
          <a:p>
            <a:pPr>
              <a:defRPr/>
            </a:pPr>
            <a:endParaRPr lang="en-GB"/>
          </a:p>
        </p:txBody>
      </p:sp>
      <p:sp>
        <p:nvSpPr>
          <p:cNvPr id="8"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60108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2103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885793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9986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37077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2669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914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79626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93228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978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46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GB"/>
          </a:p>
        </p:txBody>
      </p:sp>
      <p:sp>
        <p:nvSpPr>
          <p:cNvPr id="4"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1470543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9770902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74348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215077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8339338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0801050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76412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GB"/>
          </a:p>
        </p:txBody>
      </p:sp>
      <p:sp>
        <p:nvSpPr>
          <p:cNvPr id="3"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3811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68972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8485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w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9.wmf"/><Relationship Id="rId4" Type="http://schemas.openxmlformats.org/officeDocument/2006/relationships/slideLayout" Target="../slideLayouts/slideLayout38.xml"/><Relationship Id="rId9" Type="http://schemas.openxmlformats.org/officeDocument/2006/relationships/image" Target="../media/image8.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0.wmf"/><Relationship Id="rId5" Type="http://schemas.openxmlformats.org/officeDocument/2006/relationships/slideLayout" Target="../slideLayouts/slideLayout45.xml"/><Relationship Id="rId10" Type="http://schemas.openxmlformats.org/officeDocument/2006/relationships/image" Target="../media/image7.pn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5.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62.xml"/><Relationship Id="rId7"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9.wmf"/><Relationship Id="rId4" Type="http://schemas.openxmlformats.org/officeDocument/2006/relationships/slideLayout" Target="../slideLayouts/slideLayout63.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Top_Bann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647700" y="503238"/>
            <a:ext cx="64785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p:cNvSpPr>
            <a:spLocks noGrp="1" noChangeArrowheads="1"/>
          </p:cNvSpPr>
          <p:nvPr>
            <p:ph type="body" idx="1"/>
          </p:nvPr>
        </p:nvSpPr>
        <p:spPr bwMode="auto">
          <a:xfrm>
            <a:off x="900113" y="1844675"/>
            <a:ext cx="7088187"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3" name="Rectangle 9"/>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
        <p:nvSpPr>
          <p:cNvPr id="1034" name="Rectangle 10"/>
          <p:cNvSpPr>
            <a:spLocks noGrp="1" noChangeArrowheads="1"/>
          </p:cNvSpPr>
          <p:nvPr>
            <p:ph type="ftr" sz="quarter" idx="3"/>
          </p:nvPr>
        </p:nvSpPr>
        <p:spPr bwMode="auto">
          <a:xfrm>
            <a:off x="2700338" y="6453188"/>
            <a:ext cx="338455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5108" r:id="rId1"/>
    <p:sldLayoutId id="2147485109" r:id="rId2"/>
    <p:sldLayoutId id="2147485110" r:id="rId3"/>
    <p:sldLayoutId id="2147485111" r:id="rId4"/>
    <p:sldLayoutId id="2147485112" r:id="rId5"/>
    <p:sldLayoutId id="2147485113" r:id="rId6"/>
    <p:sldLayoutId id="2147485114" r:id="rId7"/>
    <p:sldLayoutId id="2147485115" r:id="rId8"/>
    <p:sldLayoutId id="2147485116" r:id="rId9"/>
    <p:sldLayoutId id="2147485117" r:id="rId10"/>
    <p:sldLayoutId id="2147485118" r:id="rId11"/>
  </p:sldLayoutIdLst>
  <p:txStyles>
    <p:titleStyle>
      <a:lvl1pPr algn="l" rtl="0" eaLnBrk="0" fontAlgn="base" hangingPunct="0">
        <a:spcBef>
          <a:spcPct val="0"/>
        </a:spcBef>
        <a:spcAft>
          <a:spcPct val="0"/>
        </a:spcAft>
        <a:defRPr sz="3600">
          <a:solidFill>
            <a:schemeClr val="tx2"/>
          </a:solidFill>
          <a:latin typeface="+mj-lt"/>
          <a:ea typeface="MS PGothic" pitchFamily="34" charset="-128"/>
          <a:cs typeface="+mj-cs"/>
        </a:defRPr>
      </a:lvl1pPr>
      <a:lvl2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2pPr>
      <a:lvl3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3pPr>
      <a:lvl4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4pPr>
      <a:lvl5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5pPr>
      <a:lvl6pPr marL="457200" algn="l" rtl="0" fontAlgn="base">
        <a:spcBef>
          <a:spcPct val="0"/>
        </a:spcBef>
        <a:spcAft>
          <a:spcPct val="0"/>
        </a:spcAft>
        <a:defRPr sz="3600">
          <a:solidFill>
            <a:schemeClr val="tx2"/>
          </a:solidFill>
          <a:latin typeface="Verdana" pitchFamily="34" charset="0"/>
          <a:cs typeface="Arial" charset="0"/>
        </a:defRPr>
      </a:lvl6pPr>
      <a:lvl7pPr marL="914400" algn="l" rtl="0" fontAlgn="base">
        <a:spcBef>
          <a:spcPct val="0"/>
        </a:spcBef>
        <a:spcAft>
          <a:spcPct val="0"/>
        </a:spcAft>
        <a:defRPr sz="3600">
          <a:solidFill>
            <a:schemeClr val="tx2"/>
          </a:solidFill>
          <a:latin typeface="Verdana" pitchFamily="34" charset="0"/>
          <a:cs typeface="Arial" charset="0"/>
        </a:defRPr>
      </a:lvl7pPr>
      <a:lvl8pPr marL="1371600" algn="l" rtl="0" fontAlgn="base">
        <a:spcBef>
          <a:spcPct val="0"/>
        </a:spcBef>
        <a:spcAft>
          <a:spcPct val="0"/>
        </a:spcAft>
        <a:defRPr sz="3600">
          <a:solidFill>
            <a:schemeClr val="tx2"/>
          </a:solidFill>
          <a:latin typeface="Verdana" pitchFamily="34" charset="0"/>
          <a:cs typeface="Arial" charset="0"/>
        </a:defRPr>
      </a:lvl8pPr>
      <a:lvl9pPr marL="1828800" algn="l" rtl="0" fontAlgn="base">
        <a:spcBef>
          <a:spcPct val="0"/>
        </a:spcBef>
        <a:spcAft>
          <a:spcPct val="0"/>
        </a:spcAft>
        <a:defRPr sz="3600">
          <a:solidFill>
            <a:schemeClr val="tx2"/>
          </a:solidFill>
          <a:latin typeface="Verdana" pitchFamily="34" charset="0"/>
          <a:cs typeface="Arial" charset="0"/>
        </a:defRPr>
      </a:lvl9pPr>
    </p:titleStyle>
    <p:bodyStyle>
      <a:lvl1pPr marL="342900" indent="-342900" algn="l" rtl="0" eaLnBrk="0" fontAlgn="base" hangingPunct="0">
        <a:spcBef>
          <a:spcPct val="40000"/>
        </a:spcBef>
        <a:spcAft>
          <a:spcPct val="0"/>
        </a:spcAft>
        <a:defRPr sz="3200">
          <a:solidFill>
            <a:schemeClr val="tx1"/>
          </a:solidFill>
          <a:latin typeface="+mn-lt"/>
          <a:ea typeface="MS PGothic" pitchFamily="34" charset="-128"/>
          <a:cs typeface="+mn-cs"/>
        </a:defRPr>
      </a:lvl1pPr>
      <a:lvl2pPr marL="444500"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852488"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260475" indent="-228600" algn="l" rtl="0" eaLnBrk="0" fontAlgn="base" hangingPunct="0">
        <a:spcBef>
          <a:spcPct val="40000"/>
        </a:spcBef>
        <a:spcAft>
          <a:spcPct val="0"/>
        </a:spcAft>
        <a:buChar char="•"/>
        <a:defRPr sz="2000">
          <a:solidFill>
            <a:schemeClr val="tx1"/>
          </a:solidFill>
          <a:latin typeface="+mn-lt"/>
          <a:ea typeface="Arial" charset="0"/>
          <a:cs typeface="+mn-cs"/>
        </a:defRPr>
      </a:lvl4pPr>
      <a:lvl5pPr marL="1668463" indent="-228600" algn="l" rtl="0" eaLnBrk="0" fontAlgn="base" hangingPunct="0">
        <a:spcBef>
          <a:spcPct val="40000"/>
        </a:spcBef>
        <a:spcAft>
          <a:spcPct val="0"/>
        </a:spcAft>
        <a:buChar char="•"/>
        <a:defRPr sz="2000">
          <a:solidFill>
            <a:schemeClr val="tx1"/>
          </a:solidFill>
          <a:latin typeface="+mn-lt"/>
          <a:ea typeface="Arial" charset="0"/>
          <a:cs typeface="+mn-cs"/>
        </a:defRPr>
      </a:lvl5pPr>
      <a:lvl6pPr marL="2125663" indent="-228600" algn="l" rtl="0" fontAlgn="base">
        <a:spcBef>
          <a:spcPct val="40000"/>
        </a:spcBef>
        <a:spcAft>
          <a:spcPct val="0"/>
        </a:spcAft>
        <a:buChar char="•"/>
        <a:defRPr sz="2000">
          <a:solidFill>
            <a:schemeClr val="tx1"/>
          </a:solidFill>
          <a:latin typeface="+mn-lt"/>
          <a:cs typeface="+mn-cs"/>
        </a:defRPr>
      </a:lvl6pPr>
      <a:lvl7pPr marL="2582863" indent="-228600" algn="l" rtl="0" fontAlgn="base">
        <a:spcBef>
          <a:spcPct val="40000"/>
        </a:spcBef>
        <a:spcAft>
          <a:spcPct val="0"/>
        </a:spcAft>
        <a:buChar char="•"/>
        <a:defRPr sz="2000">
          <a:solidFill>
            <a:schemeClr val="tx1"/>
          </a:solidFill>
          <a:latin typeface="+mn-lt"/>
          <a:cs typeface="+mn-cs"/>
        </a:defRPr>
      </a:lvl7pPr>
      <a:lvl8pPr marL="3040063" indent="-228600" algn="l" rtl="0" fontAlgn="base">
        <a:spcBef>
          <a:spcPct val="40000"/>
        </a:spcBef>
        <a:spcAft>
          <a:spcPct val="0"/>
        </a:spcAft>
        <a:buChar char="•"/>
        <a:defRPr sz="2000">
          <a:solidFill>
            <a:schemeClr val="tx1"/>
          </a:solidFill>
          <a:latin typeface="+mn-lt"/>
          <a:cs typeface="+mn-cs"/>
        </a:defRPr>
      </a:lvl8pPr>
      <a:lvl9pPr marL="3497263" indent="-228600" algn="l" rtl="0" fontAlgn="base">
        <a:spcBef>
          <a:spcPct val="4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title"/>
          </p:nvPr>
        </p:nvSpPr>
        <p:spPr bwMode="auto">
          <a:xfrm>
            <a:off x="611188" y="585788"/>
            <a:ext cx="705643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slide title style</a:t>
            </a:r>
          </a:p>
        </p:txBody>
      </p:sp>
      <p:sp>
        <p:nvSpPr>
          <p:cNvPr id="2052" name="Rectangle 5"/>
          <p:cNvSpPr>
            <a:spLocks noGrp="1" noChangeArrowheads="1"/>
          </p:cNvSpPr>
          <p:nvPr>
            <p:ph type="body" idx="1"/>
          </p:nvPr>
        </p:nvSpPr>
        <p:spPr bwMode="auto">
          <a:xfrm>
            <a:off x="323850" y="1484313"/>
            <a:ext cx="84963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2053" name="Picture 9" descr="Paint_Splash"/>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99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0" descr="Murdoch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7988" y="115888"/>
            <a:ext cx="9461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11"/>
          <p:cNvSpPr>
            <a:spLocks noGrp="1" noChangeArrowheads="1"/>
          </p:cNvSpPr>
          <p:nvPr>
            <p:ph type="sldNum" sz="quarter" idx="4"/>
          </p:nvPr>
        </p:nvSpPr>
        <p:spPr bwMode="auto">
          <a:xfrm>
            <a:off x="0" y="6524625"/>
            <a:ext cx="6842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B661FB9-4759-41C0-ADEF-EF68D11C18B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5119" r:id="rId1"/>
    <p:sldLayoutId id="2147485120" r:id="rId2"/>
    <p:sldLayoutId id="2147485121" r:id="rId3"/>
    <p:sldLayoutId id="2147485122" r:id="rId4"/>
    <p:sldLayoutId id="2147485123" r:id="rId5"/>
    <p:sldLayoutId id="2147485124" r:id="rId6"/>
    <p:sldLayoutId id="2147485125" r:id="rId7"/>
    <p:sldLayoutId id="2147485126" r:id="rId8"/>
    <p:sldLayoutId id="2147485127" r:id="rId9"/>
    <p:sldLayoutId id="2147485128" r:id="rId10"/>
    <p:sldLayoutId id="2147485129" r:id="rId11"/>
  </p:sldLayoutIdLst>
  <p:hf hdr="0" ftr="0" dt="0"/>
  <p:txStyles>
    <p:titleStyle>
      <a:lvl1pPr algn="ctr" rtl="0" eaLnBrk="0" fontAlgn="base" hangingPunct="0">
        <a:spcBef>
          <a:spcPct val="0"/>
        </a:spcBef>
        <a:spcAft>
          <a:spcPct val="0"/>
        </a:spcAft>
        <a:defRPr sz="3600" b="1">
          <a:solidFill>
            <a:srgbClr val="DC002E"/>
          </a:solidFill>
          <a:latin typeface="+mj-lt"/>
          <a:ea typeface="MS PGothic" pitchFamily="34" charset="-128"/>
          <a:cs typeface="+mj-cs"/>
        </a:defRPr>
      </a:lvl1pPr>
      <a:lvl2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2pPr>
      <a:lvl3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3pPr>
      <a:lvl4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4pPr>
      <a:lvl5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5pPr>
      <a:lvl6pPr marL="457200" algn="ctr" rtl="0" fontAlgn="base">
        <a:spcBef>
          <a:spcPct val="0"/>
        </a:spcBef>
        <a:spcAft>
          <a:spcPct val="0"/>
        </a:spcAft>
        <a:defRPr sz="3600" b="1">
          <a:solidFill>
            <a:srgbClr val="DC002E"/>
          </a:solidFill>
          <a:latin typeface="Verdana" pitchFamily="34" charset="0"/>
          <a:cs typeface="Arial" charset="0"/>
        </a:defRPr>
      </a:lvl6pPr>
      <a:lvl7pPr marL="914400" algn="ctr" rtl="0" fontAlgn="base">
        <a:spcBef>
          <a:spcPct val="0"/>
        </a:spcBef>
        <a:spcAft>
          <a:spcPct val="0"/>
        </a:spcAft>
        <a:defRPr sz="3600" b="1">
          <a:solidFill>
            <a:srgbClr val="DC002E"/>
          </a:solidFill>
          <a:latin typeface="Verdana" pitchFamily="34" charset="0"/>
          <a:cs typeface="Arial" charset="0"/>
        </a:defRPr>
      </a:lvl7pPr>
      <a:lvl8pPr marL="1371600" algn="ctr" rtl="0" fontAlgn="base">
        <a:spcBef>
          <a:spcPct val="0"/>
        </a:spcBef>
        <a:spcAft>
          <a:spcPct val="0"/>
        </a:spcAft>
        <a:defRPr sz="3600" b="1">
          <a:solidFill>
            <a:srgbClr val="DC002E"/>
          </a:solidFill>
          <a:latin typeface="Verdana" pitchFamily="34" charset="0"/>
          <a:cs typeface="Arial" charset="0"/>
        </a:defRPr>
      </a:lvl8pPr>
      <a:lvl9pPr marL="1828800" algn="ctr" rtl="0" fontAlgn="base">
        <a:spcBef>
          <a:spcPct val="0"/>
        </a:spcBef>
        <a:spcAft>
          <a:spcPct val="0"/>
        </a:spcAft>
        <a:defRPr sz="3600" b="1">
          <a:solidFill>
            <a:srgbClr val="DC002E"/>
          </a:solidFill>
          <a:latin typeface="Verdana" pitchFamily="34" charset="0"/>
          <a:cs typeface="Arial" charset="0"/>
        </a:defRPr>
      </a:lvl9pPr>
    </p:titleStyle>
    <p:bodyStyle>
      <a:lvl1pPr marL="363538" indent="-363538" algn="l" rtl="0" eaLnBrk="0" fontAlgn="base" hangingPunct="0">
        <a:spcBef>
          <a:spcPct val="40000"/>
        </a:spcBef>
        <a:spcAft>
          <a:spcPct val="0"/>
        </a:spcAft>
        <a:buChar char="•"/>
        <a:defRPr sz="2800">
          <a:solidFill>
            <a:schemeClr val="tx1"/>
          </a:solidFill>
          <a:latin typeface="+mn-lt"/>
          <a:ea typeface="MS PGothic" pitchFamily="34" charset="-128"/>
          <a:cs typeface="+mn-cs"/>
        </a:defRPr>
      </a:lvl1pPr>
      <a:lvl2pPr marL="808038"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1216025"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624013" indent="-228600" algn="l" rtl="0" eaLnBrk="0" fontAlgn="base" hangingPunct="0">
        <a:spcBef>
          <a:spcPct val="40000"/>
        </a:spcBef>
        <a:spcAft>
          <a:spcPct val="0"/>
        </a:spcAft>
        <a:buChar char="•"/>
        <a:defRPr>
          <a:solidFill>
            <a:schemeClr val="tx1"/>
          </a:solidFill>
          <a:latin typeface="+mn-lt"/>
          <a:ea typeface="Arial" charset="0"/>
          <a:cs typeface="+mn-cs"/>
        </a:defRPr>
      </a:lvl4pPr>
      <a:lvl5pPr marL="2032000" indent="-228600" algn="l" rtl="0" eaLnBrk="0" fontAlgn="base" hangingPunct="0">
        <a:spcBef>
          <a:spcPct val="40000"/>
        </a:spcBef>
        <a:spcAft>
          <a:spcPct val="0"/>
        </a:spcAft>
        <a:buChar char="•"/>
        <a:defRPr sz="1600">
          <a:solidFill>
            <a:schemeClr val="tx1"/>
          </a:solidFill>
          <a:latin typeface="+mn-lt"/>
          <a:ea typeface="Arial" charset="0"/>
          <a:cs typeface="+mn-cs"/>
        </a:defRPr>
      </a:lvl5pPr>
      <a:lvl6pPr marL="2489200" indent="-228600" algn="l" rtl="0" fontAlgn="base">
        <a:spcBef>
          <a:spcPct val="40000"/>
        </a:spcBef>
        <a:spcAft>
          <a:spcPct val="0"/>
        </a:spcAft>
        <a:buChar char="•"/>
        <a:defRPr sz="1600">
          <a:solidFill>
            <a:schemeClr val="tx1"/>
          </a:solidFill>
          <a:latin typeface="+mn-lt"/>
          <a:cs typeface="+mn-cs"/>
        </a:defRPr>
      </a:lvl6pPr>
      <a:lvl7pPr marL="2946400" indent="-228600" algn="l" rtl="0" fontAlgn="base">
        <a:spcBef>
          <a:spcPct val="40000"/>
        </a:spcBef>
        <a:spcAft>
          <a:spcPct val="0"/>
        </a:spcAft>
        <a:buChar char="•"/>
        <a:defRPr sz="1600">
          <a:solidFill>
            <a:schemeClr val="tx1"/>
          </a:solidFill>
          <a:latin typeface="+mn-lt"/>
          <a:cs typeface="+mn-cs"/>
        </a:defRPr>
      </a:lvl7pPr>
      <a:lvl8pPr marL="3403600" indent="-228600" algn="l" rtl="0" fontAlgn="base">
        <a:spcBef>
          <a:spcPct val="40000"/>
        </a:spcBef>
        <a:spcAft>
          <a:spcPct val="0"/>
        </a:spcAft>
        <a:buChar char="•"/>
        <a:defRPr sz="1600">
          <a:solidFill>
            <a:schemeClr val="tx1"/>
          </a:solidFill>
          <a:latin typeface="+mn-lt"/>
          <a:cs typeface="+mn-cs"/>
        </a:defRPr>
      </a:lvl8pPr>
      <a:lvl9pPr marL="3860800" indent="-228600" algn="l" rtl="0" fontAlgn="base">
        <a:spcBef>
          <a:spcPct val="4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p:cNvPicPr>
            <a:picLocks/>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30" r:id="rId1"/>
    <p:sldLayoutId id="2147485131" r:id="rId2"/>
    <p:sldLayoutId id="2147485132" r:id="rId3"/>
    <p:sldLayoutId id="2147485133" r:id="rId4"/>
    <p:sldLayoutId id="2147485134" r:id="rId5"/>
    <p:sldLayoutId id="2147485135" r:id="rId6"/>
    <p:sldLayoutId id="2147485136" r:id="rId7"/>
    <p:sldLayoutId id="2147485137" r:id="rId8"/>
    <p:sldLayoutId id="2147485138" r:id="rId9"/>
    <p:sldLayoutId id="2147485139" r:id="rId10"/>
    <p:sldLayoutId id="2147485140" r:id="rId11"/>
    <p:sldLayoutId id="2147485154" r:id="rId1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defTabSz="457200" eaLnBrk="0" hangingPunct="0">
              <a:defRPr sz="2400">
                <a:solidFill>
                  <a:schemeClr val="tx1"/>
                </a:solidFill>
                <a:latin typeface="Verdana" pitchFamily="34" charset="0"/>
                <a:ea typeface="MS PGothic" pitchFamily="34" charset="-128"/>
              </a:defRPr>
            </a:lvl1pPr>
            <a:lvl2pPr marL="742950" indent="-285750" defTabSz="457200" eaLnBrk="0" hangingPunct="0">
              <a:defRPr sz="2400">
                <a:solidFill>
                  <a:schemeClr val="tx1"/>
                </a:solidFill>
                <a:latin typeface="Verdana" pitchFamily="34" charset="0"/>
                <a:ea typeface="MS PGothic" pitchFamily="34" charset="-128"/>
              </a:defRPr>
            </a:lvl2pPr>
            <a:lvl3pPr marL="1143000" indent="-228600" defTabSz="457200" eaLnBrk="0" hangingPunct="0">
              <a:defRPr sz="2400">
                <a:solidFill>
                  <a:schemeClr val="tx1"/>
                </a:solidFill>
                <a:latin typeface="Verdana" pitchFamily="34" charset="0"/>
                <a:ea typeface="MS PGothic" pitchFamily="34" charset="-128"/>
              </a:defRPr>
            </a:lvl3pPr>
            <a:lvl4pPr marL="1600200" indent="-228600" defTabSz="457200" eaLnBrk="0" hangingPunct="0">
              <a:defRPr sz="2400">
                <a:solidFill>
                  <a:schemeClr val="tx1"/>
                </a:solidFill>
                <a:latin typeface="Verdana" pitchFamily="34" charset="0"/>
                <a:ea typeface="MS PGothic" pitchFamily="34" charset="-128"/>
              </a:defRPr>
            </a:lvl4pPr>
            <a:lvl5pPr marL="2057400" indent="-228600" defTabSz="457200" eaLnBrk="0" hangingPunct="0">
              <a:defRPr sz="2400">
                <a:solidFill>
                  <a:schemeClr val="tx1"/>
                </a:solidFill>
                <a:latin typeface="Verdana"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1" hangingPunct="1">
              <a:defRPr/>
            </a:pPr>
            <a:r>
              <a:rPr lang="en-US" altLang="en-US" sz="3200">
                <a:solidFill>
                  <a:schemeClr val="bg1"/>
                </a:solidFill>
              </a:rPr>
              <a:t>Topic Title</a:t>
            </a:r>
            <a:br>
              <a:rPr lang="en-US" altLang="en-US" sz="3200">
                <a:solidFill>
                  <a:schemeClr val="bg1"/>
                </a:solidFill>
              </a:rPr>
            </a:br>
            <a:br>
              <a:rPr lang="en-US" altLang="en-US" sz="1800">
                <a:solidFill>
                  <a:schemeClr val="bg1"/>
                </a:solidFill>
              </a:rPr>
            </a:br>
            <a:r>
              <a:rPr lang="en-US" altLang="en-US" sz="1800">
                <a:solidFill>
                  <a:schemeClr val="bg1"/>
                </a:solidFill>
              </a:rPr>
              <a:t>Topic Subtitle</a:t>
            </a:r>
            <a:endParaRPr lang="en-GB" altLang="en-US" sz="1800">
              <a:solidFill>
                <a:schemeClr val="bg1"/>
              </a:solidFill>
            </a:endParaRPr>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55" r:id="rId1"/>
    <p:sldLayoutId id="2147485156" r:id="rId2"/>
    <p:sldLayoutId id="2147485157" r:id="rId3"/>
    <p:sldLayoutId id="2147485158" r:id="rId4"/>
    <p:sldLayoutId id="2147485159" r:id="rId5"/>
    <p:sldLayoutId id="2147485160" r:id="rId6"/>
  </p:sldLayoutIdLst>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61" r:id="rId1"/>
    <p:sldLayoutId id="2147485162" r:id="rId2"/>
    <p:sldLayoutId id="2147485163" r:id="rId3"/>
    <p:sldLayoutId id="2147485164" r:id="rId4"/>
    <p:sldLayoutId id="2147485165" r:id="rId5"/>
    <p:sldLayoutId id="2147485166" r:id="rId6"/>
    <p:sldLayoutId id="2147485141" r:id="rId7"/>
    <p:sldLayoutId id="2147485142" r:id="rId8"/>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43" r:id="rId1"/>
    <p:sldLayoutId id="2147485144" r:id="rId2"/>
    <p:sldLayoutId id="2147485145" r:id="rId3"/>
    <p:sldLayoutId id="2147485146" r:id="rId4"/>
    <p:sldLayoutId id="2147485147" r:id="rId5"/>
    <p:sldLayoutId id="2147485148" r:id="rId6"/>
    <p:sldLayoutId id="2147485149" r:id="rId7"/>
    <p:sldLayoutId id="2147485150" r:id="rId8"/>
    <p:sldLayoutId id="2147485151" r:id="rId9"/>
    <p:sldLayoutId id="2147485152" r:id="rId10"/>
    <p:sldLayoutId id="2147485153"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67" r:id="rId1"/>
    <p:sldLayoutId id="2147485168" r:id="rId2"/>
    <p:sldLayoutId id="2147485169" r:id="rId3"/>
    <p:sldLayoutId id="2147485170" r:id="rId4"/>
    <p:sldLayoutId id="2147485171" r:id="rId5"/>
    <p:sldLayoutId id="214748517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0.xml"/><Relationship Id="rId4" Type="http://schemas.openxmlformats.org/officeDocument/2006/relationships/hyperlink" Target="http://ebookcentral.proquest.com/lib/murdoch/detail.action?docID=540877"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hyperlink" Target="https://history.computer.org/pioneers/wilkes.html" TargetMode="Externa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3" Type="http://schemas.openxmlformats.org/officeDocument/2006/relationships/hyperlink" Target="https://rl.talis.com/3/murdoch/items/0A1E0AB5-920E-18A4-85C2-D2873AC018B4.html?lang=en%20&#8203;" TargetMode="External"/><Relationship Id="rId2" Type="http://schemas.openxmlformats.org/officeDocument/2006/relationships/notesSlide" Target="../notesSlides/notesSlide22.xml"/><Relationship Id="rId1" Type="http://schemas.openxmlformats.org/officeDocument/2006/relationships/slideLayout" Target="../slideLayouts/slideLayout50.xml"/><Relationship Id="rId6" Type="http://schemas.openxmlformats.org/officeDocument/2006/relationships/hyperlink" Target="https://ebookcentral.proquest.com/lib/murdoch/detail.action?docID=540877" TargetMode="External"/><Relationship Id="rId5" Type="http://schemas.openxmlformats.org/officeDocument/2006/relationships/hyperlink" Target="https://en.wikipedia.org/wiki/SOLID_(object-oriented_design)" TargetMode="External"/><Relationship Id="rId4" Type="http://schemas.openxmlformats.org/officeDocument/2006/relationships/hyperlink" Target="https://rl.talis.com/3/murdoch/items/0A1E0AB5-920E-18A4-85C2-D2873AC018B4.html?lang=e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re%20incomplete,the%20whole%20story." TargetMode="External"/><Relationship Id="rId2" Type="http://schemas.openxmlformats.org/officeDocument/2006/relationships/notesSlide" Target="../notesSlides/notesSlide24.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E2%80%9Cnot%20only%20were,next%20five%20year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lways%20change." TargetMode="External"/><Relationship Id="rId2" Type="http://schemas.openxmlformats.org/officeDocument/2006/relationships/notesSlide" Target="../notesSlides/notesSlide25.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Change%20happens!%20Deal%20with%20i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bookcentral.proquest.com/lib/murdoch/detail.action?docID=5135988" TargetMode="External"/><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8" Type="http://schemas.openxmlformats.org/officeDocument/2006/relationships/hyperlink" Target="https://rl.talis.com/3/murdoch/items/7F748952-D8DF-E667-EA75-5603FDB25D83.html?lang=en" TargetMode="External"/><Relationship Id="rId3" Type="http://schemas.openxmlformats.org/officeDocument/2006/relationships/hyperlink" Target="http://library.murdoch.edu.au/" TargetMode="External"/><Relationship Id="rId7"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27.xml"/><Relationship Id="rId1" Type="http://schemas.openxmlformats.org/officeDocument/2006/relationships/slideLayout" Target="../slideLayouts/slideLayout50.xml"/><Relationship Id="rId6" Type="http://schemas.openxmlformats.org/officeDocument/2006/relationships/hyperlink" Target="https://ebookcentral.proquest.com/lib/murdoch/detail.action?docID=5135988" TargetMode="External"/><Relationship Id="rId5" Type="http://schemas.openxmlformats.org/officeDocument/2006/relationships/hyperlink" Target="https://rl.talis.com/3/murdoch/items/70063896-2AF7-EEC9-8C99-0787A00A6D0B.html?lang=en" TargetMode="External"/><Relationship Id="rId4" Type="http://schemas.openxmlformats.org/officeDocument/2006/relationships/hyperlink" Target="https://rl.talis.com/3/murdoch/items/0A1E0AB5-920E-18A4-85C2-D2873AC018B4.html?lang=e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28.xml"/><Relationship Id="rId1" Type="http://schemas.openxmlformats.org/officeDocument/2006/relationships/slideLayout" Target="../slideLayouts/slideLayout50.xml"/><Relationship Id="rId5" Type="http://schemas.openxmlformats.org/officeDocument/2006/relationships/hyperlink" Target="https://www.youtube.com/watch?v=wmiD5J8Dw9E&amp;list=PLFE6E58F856038C69&amp;index=2" TargetMode="External"/><Relationship Id="rId4" Type="http://schemas.openxmlformats.org/officeDocument/2006/relationships/hyperlink" Target="https://www.youtube.com/watch?v=tvC1WCdV1XU&amp;list=PLAE85DE8440AA6B8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2505075" y="1114425"/>
            <a:ext cx="6238875" cy="431800"/>
          </a:xfrm>
        </p:spPr>
        <p:txBody>
          <a:bodyPr/>
          <a:lstStyle/>
          <a:p>
            <a:pPr algn="r">
              <a:defRPr/>
            </a:pPr>
            <a:r>
              <a:rPr lang="en-US" dirty="0">
                <a:solidFill>
                  <a:schemeClr val="bg1">
                    <a:lumMod val="75000"/>
                  </a:schemeClr>
                </a:solidFill>
              </a:rPr>
              <a:t>Data Structures and Abstractions</a:t>
            </a:r>
            <a:endParaRPr lang="en-GB" dirty="0">
              <a:solidFill>
                <a:schemeClr val="bg1">
                  <a:lumMod val="75000"/>
                </a:schemeClr>
              </a:solidFill>
            </a:endParaRPr>
          </a:p>
        </p:txBody>
      </p:sp>
      <p:sp>
        <p:nvSpPr>
          <p:cNvPr id="27651" name="Title 1"/>
          <p:cNvSpPr>
            <a:spLocks noGrp="1"/>
          </p:cNvSpPr>
          <p:nvPr>
            <p:ph type="ctrTitle" idx="4294967295"/>
          </p:nvPr>
        </p:nvSpPr>
        <p:spPr bwMode="auto">
          <a:xfrm>
            <a:off x="546100" y="2636838"/>
            <a:ext cx="3484563" cy="233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Trebuchet MS" pitchFamily="34" charset="0"/>
              </a:rPr>
              <a:t>Introduction to the Unit</a:t>
            </a:r>
            <a:br>
              <a:rPr lang="en-US" altLang="en-US">
                <a:cs typeface="Trebuchet MS" pitchFamily="34" charset="0"/>
              </a:rPr>
            </a:br>
            <a:br>
              <a:rPr lang="en-US" altLang="en-US">
                <a:cs typeface="Trebuchet MS" pitchFamily="34" charset="0"/>
              </a:rPr>
            </a:br>
            <a:br>
              <a:rPr lang="en-US" altLang="en-US" sz="1800">
                <a:cs typeface="Trebuchet MS" pitchFamily="34" charset="0"/>
              </a:rPr>
            </a:br>
            <a:r>
              <a:rPr lang="en-GB" altLang="en-US" sz="1800">
                <a:cs typeface="Trebuchet MS" pitchFamily="34" charset="0"/>
              </a:rPr>
              <a:t>Lecture 1</a:t>
            </a:r>
          </a:p>
        </p:txBody>
      </p:sp>
      <p:pic>
        <p:nvPicPr>
          <p:cNvPr id="27652" name="Picture 5" descr="Murdoch_port_revers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descr="M-Red.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536" y="-7303"/>
            <a:ext cx="8229600" cy="1143000"/>
          </a:xfrm>
        </p:spPr>
        <p:txBody>
          <a:bodyPr/>
          <a:lstStyle/>
          <a:p>
            <a:pPr eaLnBrk="1" hangingPunct="1"/>
            <a:r>
              <a:rPr lang="en-GB" altLang="en-US" dirty="0"/>
              <a:t>At The End of this Unit…</a:t>
            </a:r>
          </a:p>
        </p:txBody>
      </p:sp>
      <p:sp>
        <p:nvSpPr>
          <p:cNvPr id="34819" name="Rectangle 3"/>
          <p:cNvSpPr>
            <a:spLocks noGrp="1" noChangeArrowheads="1"/>
          </p:cNvSpPr>
          <p:nvPr>
            <p:ph idx="1"/>
          </p:nvPr>
        </p:nvSpPr>
        <p:spPr>
          <a:xfrm>
            <a:off x="683568" y="908720"/>
            <a:ext cx="8280400" cy="5111750"/>
          </a:xfrm>
        </p:spPr>
        <p:txBody>
          <a:bodyPr/>
          <a:lstStyle/>
          <a:p>
            <a:pPr eaLnBrk="1" hangingPunct="1">
              <a:lnSpc>
                <a:spcPct val="80000"/>
              </a:lnSpc>
            </a:pPr>
            <a:r>
              <a:rPr lang="en-GB" altLang="en-US" sz="3000" dirty="0"/>
              <a:t>You will know:</a:t>
            </a:r>
          </a:p>
          <a:p>
            <a:pPr lvl="1" eaLnBrk="1" hangingPunct="1">
              <a:lnSpc>
                <a:spcPct val="80000"/>
              </a:lnSpc>
            </a:pPr>
            <a:r>
              <a:rPr lang="en-GB" altLang="en-US" sz="2600" dirty="0"/>
              <a:t>How to do OO design.</a:t>
            </a:r>
          </a:p>
          <a:p>
            <a:pPr lvl="2" eaLnBrk="1" hangingPunct="1">
              <a:lnSpc>
                <a:spcPct val="80000"/>
              </a:lnSpc>
            </a:pPr>
            <a:r>
              <a:rPr lang="en-US" altLang="en-US" sz="2200" dirty="0"/>
              <a:t>Understand and use the S.O.L.I.D principles </a:t>
            </a:r>
            <a:r>
              <a:rPr lang="en-US" altLang="en-US" sz="2200" dirty="0">
                <a:solidFill>
                  <a:srgbClr val="FF0000"/>
                </a:solidFill>
              </a:rPr>
              <a:t>[1]</a:t>
            </a:r>
          </a:p>
          <a:p>
            <a:pPr lvl="2" eaLnBrk="1" hangingPunct="1">
              <a:lnSpc>
                <a:spcPct val="80000"/>
              </a:lnSpc>
            </a:pPr>
            <a:r>
              <a:rPr lang="en-US" altLang="en-US" sz="2200" dirty="0"/>
              <a:t>Appreciate some of the GRASP principles </a:t>
            </a:r>
            <a:r>
              <a:rPr lang="en-US" altLang="en-US" sz="2200" dirty="0">
                <a:solidFill>
                  <a:srgbClr val="FF0000"/>
                </a:solidFill>
              </a:rPr>
              <a:t>[2]</a:t>
            </a:r>
            <a:endParaRPr lang="en-GB" altLang="en-US" sz="2200" dirty="0">
              <a:solidFill>
                <a:srgbClr val="FF0000"/>
              </a:solidFill>
            </a:endParaRPr>
          </a:p>
          <a:p>
            <a:pPr lvl="1" eaLnBrk="1" hangingPunct="1">
              <a:lnSpc>
                <a:spcPct val="80000"/>
              </a:lnSpc>
            </a:pPr>
            <a:r>
              <a:rPr lang="en-GB" altLang="en-US" sz="2600" dirty="0"/>
              <a:t>How to do OO testing.</a:t>
            </a:r>
          </a:p>
          <a:p>
            <a:pPr lvl="1" eaLnBrk="1" hangingPunct="1">
              <a:lnSpc>
                <a:spcPct val="80000"/>
              </a:lnSpc>
            </a:pPr>
            <a:r>
              <a:rPr lang="en-GB" altLang="en-US" sz="2600" dirty="0"/>
              <a:t>How to code OO in C++.</a:t>
            </a:r>
          </a:p>
          <a:p>
            <a:pPr lvl="1" eaLnBrk="1" hangingPunct="1">
              <a:lnSpc>
                <a:spcPct val="80000"/>
              </a:lnSpc>
            </a:pPr>
            <a:r>
              <a:rPr lang="en-GB" altLang="en-US" sz="2600" dirty="0"/>
              <a:t>How to change your design.</a:t>
            </a:r>
          </a:p>
          <a:p>
            <a:pPr lvl="1" eaLnBrk="1" hangingPunct="1">
              <a:lnSpc>
                <a:spcPct val="80000"/>
              </a:lnSpc>
            </a:pPr>
            <a:r>
              <a:rPr lang="en-GB" altLang="en-US" sz="2600" dirty="0"/>
              <a:t>How to refactor code.</a:t>
            </a:r>
          </a:p>
          <a:p>
            <a:pPr lvl="1" eaLnBrk="1" hangingPunct="1">
              <a:lnSpc>
                <a:spcPct val="80000"/>
              </a:lnSpc>
            </a:pPr>
            <a:r>
              <a:rPr lang="en-GB" altLang="en-US" sz="2600" dirty="0"/>
              <a:t>How to choose a suitable data structure.</a:t>
            </a:r>
          </a:p>
          <a:p>
            <a:pPr lvl="1" eaLnBrk="1" hangingPunct="1">
              <a:lnSpc>
                <a:spcPct val="80000"/>
              </a:lnSpc>
            </a:pPr>
            <a:r>
              <a:rPr lang="en-GB" altLang="en-US" sz="2600" dirty="0"/>
              <a:t>How to choose a suitable algorithm.</a:t>
            </a:r>
          </a:p>
          <a:p>
            <a:pPr lvl="1" eaLnBrk="1" hangingPunct="1">
              <a:lnSpc>
                <a:spcPct val="80000"/>
              </a:lnSpc>
            </a:pPr>
            <a:r>
              <a:rPr lang="en-GB" altLang="en-US" sz="2600" dirty="0"/>
              <a:t>How to code in a meticulous, hopefully “bullet-proof” manner.</a:t>
            </a:r>
          </a:p>
          <a:p>
            <a:pPr lvl="1" eaLnBrk="1" hangingPunct="1">
              <a:lnSpc>
                <a:spcPct val="80000"/>
              </a:lnSpc>
            </a:pPr>
            <a:r>
              <a:rPr lang="en-AU" altLang="en-US" sz="2600" dirty="0"/>
              <a:t>Keep to the specification.</a:t>
            </a:r>
          </a:p>
        </p:txBody>
      </p:sp>
      <p:sp>
        <p:nvSpPr>
          <p:cNvPr id="3482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090368-0A89-41A0-869E-DC64BE51E571}" type="slidenum">
              <a:rPr lang="en-GB" altLang="en-US" sz="1400">
                <a:latin typeface="Verdana" pitchFamily="34" charset="0"/>
                <a:cs typeface="Arial" charset="0"/>
              </a:rPr>
              <a:pPr eaLnBrk="1" hangingPunct="1">
                <a:spcBef>
                  <a:spcPct val="0"/>
                </a:spcBef>
                <a:buFontTx/>
                <a:buNone/>
              </a:pPr>
              <a:t>10</a:t>
            </a:fld>
            <a:endParaRPr lang="en-GB" altLang="en-US" sz="1400">
              <a:latin typeface="Verdana" pitchFamily="34"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At The End of this Unit…</a:t>
            </a:r>
          </a:p>
        </p:txBody>
      </p:sp>
      <p:sp>
        <p:nvSpPr>
          <p:cNvPr id="9220" name="Rectangle 3"/>
          <p:cNvSpPr>
            <a:spLocks noGrp="1" noChangeArrowheads="1"/>
          </p:cNvSpPr>
          <p:nvPr>
            <p:ph idx="1"/>
          </p:nvPr>
        </p:nvSpPr>
        <p:spPr>
          <a:xfrm>
            <a:off x="684213" y="1196975"/>
            <a:ext cx="8229600" cy="4525963"/>
          </a:xfrm>
        </p:spPr>
        <p:txBody>
          <a:bodyPr rtlCol="0">
            <a:normAutofit fontScale="92500" lnSpcReduction="10000"/>
          </a:bodyPr>
          <a:lstStyle/>
          <a:p>
            <a:pPr eaLnBrk="1" fontAlgn="auto" hangingPunct="1">
              <a:spcAft>
                <a:spcPts val="0"/>
              </a:spcAft>
              <a:buFont typeface="Arial"/>
              <a:buChar char="•"/>
              <a:defRPr/>
            </a:pPr>
            <a:r>
              <a:rPr lang="en-GB" altLang="en-US" dirty="0"/>
              <a:t>You will know how to code:</a:t>
            </a:r>
          </a:p>
          <a:p>
            <a:pPr lvl="1" eaLnBrk="1" fontAlgn="auto" hangingPunct="1">
              <a:spcAft>
                <a:spcPts val="0"/>
              </a:spcAft>
              <a:buFont typeface="Arial"/>
              <a:buChar char="–"/>
              <a:defRPr/>
            </a:pPr>
            <a:r>
              <a:rPr lang="en-GB" altLang="en-US" dirty="0"/>
              <a:t>A simple class.</a:t>
            </a:r>
          </a:p>
          <a:p>
            <a:pPr lvl="1" eaLnBrk="1" fontAlgn="auto" hangingPunct="1">
              <a:spcAft>
                <a:spcPts val="0"/>
              </a:spcAft>
              <a:buFont typeface="Arial"/>
              <a:buChar char="–"/>
              <a:defRPr/>
            </a:pPr>
            <a:r>
              <a:rPr lang="en-GB" altLang="en-US" dirty="0"/>
              <a:t>A composite class.</a:t>
            </a:r>
          </a:p>
          <a:p>
            <a:pPr lvl="1" eaLnBrk="1" fontAlgn="auto" hangingPunct="1">
              <a:spcAft>
                <a:spcPts val="0"/>
              </a:spcAft>
              <a:buFont typeface="Arial"/>
              <a:buChar char="–"/>
              <a:defRPr/>
            </a:pPr>
            <a:r>
              <a:rPr lang="en-AU" altLang="en-US" dirty="0"/>
              <a:t>Classes that use other classes</a:t>
            </a:r>
            <a:endParaRPr lang="en-GB" altLang="en-US" dirty="0"/>
          </a:p>
          <a:p>
            <a:pPr lvl="1" eaLnBrk="1" fontAlgn="auto" hangingPunct="1">
              <a:spcAft>
                <a:spcPts val="0"/>
              </a:spcAft>
              <a:buFont typeface="Arial"/>
              <a:buChar char="–"/>
              <a:defRPr/>
            </a:pPr>
            <a:r>
              <a:rPr lang="en-GB" altLang="en-US" dirty="0"/>
              <a:t>A container of the same type of object.</a:t>
            </a:r>
          </a:p>
          <a:p>
            <a:pPr lvl="1" eaLnBrk="1" fontAlgn="auto" hangingPunct="1">
              <a:spcAft>
                <a:spcPts val="0"/>
              </a:spcAft>
              <a:buFont typeface="Arial"/>
              <a:buChar char="–"/>
              <a:defRPr/>
            </a:pPr>
            <a:r>
              <a:rPr lang="en-GB" altLang="en-US" dirty="0"/>
              <a:t>A container of pointers to similar objects.</a:t>
            </a:r>
          </a:p>
          <a:p>
            <a:pPr lvl="1" eaLnBrk="1" fontAlgn="auto" hangingPunct="1">
              <a:spcAft>
                <a:spcPts val="0"/>
              </a:spcAft>
              <a:buFont typeface="Arial"/>
              <a:buChar char="–"/>
              <a:defRPr/>
            </a:pPr>
            <a:r>
              <a:rPr lang="en-GB" altLang="en-US" dirty="0"/>
              <a:t>Temporary data structures used for processing.</a:t>
            </a:r>
          </a:p>
          <a:p>
            <a:pPr lvl="1" eaLnBrk="1" fontAlgn="auto" hangingPunct="1">
              <a:spcAft>
                <a:spcPts val="0"/>
              </a:spcAft>
              <a:buFont typeface="Arial"/>
              <a:buChar char="–"/>
              <a:defRPr/>
            </a:pPr>
            <a:r>
              <a:rPr lang="en-GB" altLang="en-US" dirty="0"/>
              <a:t>Two dimensional containers.</a:t>
            </a:r>
          </a:p>
          <a:p>
            <a:pPr lvl="1" eaLnBrk="1" fontAlgn="auto" hangingPunct="1">
              <a:spcAft>
                <a:spcPts val="0"/>
              </a:spcAft>
              <a:buFont typeface="Arial"/>
              <a:buChar char="–"/>
              <a:defRPr/>
            </a:pPr>
            <a:r>
              <a:rPr lang="en-GB" altLang="en-US" dirty="0"/>
              <a:t>Graphs. (Trees are also graphs)</a:t>
            </a:r>
          </a:p>
          <a:p>
            <a:pPr lvl="1" eaLnBrk="1" fontAlgn="auto" hangingPunct="1">
              <a:spcAft>
                <a:spcPts val="0"/>
              </a:spcAft>
              <a:buFont typeface="Arial"/>
              <a:buChar char="–"/>
              <a:defRPr/>
            </a:pPr>
            <a:r>
              <a:rPr lang="en-GB" altLang="en-US" dirty="0"/>
              <a:t>Algorithms that operate on all of the above.</a:t>
            </a:r>
          </a:p>
        </p:txBody>
      </p:sp>
      <p:sp>
        <p:nvSpPr>
          <p:cNvPr id="3584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D4376D-5034-40BE-875C-0E2B675F453A}" type="slidenum">
              <a:rPr lang="en-GB" altLang="en-US" sz="1400">
                <a:latin typeface="Verdana" pitchFamily="34" charset="0"/>
                <a:cs typeface="Arial" charset="0"/>
              </a:rPr>
              <a:pPr eaLnBrk="1" hangingPunct="1">
                <a:spcBef>
                  <a:spcPct val="0"/>
                </a:spcBef>
                <a:buFontTx/>
                <a:buNone/>
              </a:pPr>
              <a:t>11</a:t>
            </a:fld>
            <a:endParaRPr lang="en-GB" altLang="en-US" sz="1400">
              <a:latin typeface="Verdana" pitchFamily="34"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a:t>At The End of this Unit…</a:t>
            </a:r>
          </a:p>
        </p:txBody>
      </p:sp>
      <p:sp>
        <p:nvSpPr>
          <p:cNvPr id="35843" name="Rectangle 3"/>
          <p:cNvSpPr>
            <a:spLocks noGrp="1" noChangeArrowheads="1"/>
          </p:cNvSpPr>
          <p:nvPr>
            <p:ph idx="1"/>
          </p:nvPr>
        </p:nvSpPr>
        <p:spPr>
          <a:extLst>
            <a:ext uri="{FAA26D3D-D897-4be2-8F04-BA451C77F1D7}"/>
          </a:extLst>
        </p:spPr>
        <p:txBody>
          <a:bodyPr rtlCol="0">
            <a:normAutofit/>
          </a:bodyPr>
          <a:lstStyle/>
          <a:p>
            <a:pPr eaLnBrk="1" fontAlgn="auto" hangingPunct="1">
              <a:spcAft>
                <a:spcPts val="0"/>
              </a:spcAft>
              <a:buFont typeface="Arial"/>
              <a:buChar char="•"/>
              <a:defRPr/>
            </a:pPr>
            <a:r>
              <a:rPr lang="en-AU" dirty="0">
                <a:ea typeface="ＭＳ Ｐゴシック" charset="0"/>
              </a:rPr>
              <a:t>But all the things listed earlier can’t happen by just reading about it. You need to practice – design and write lots of code.</a:t>
            </a:r>
          </a:p>
          <a:p>
            <a:pPr eaLnBrk="1" fontAlgn="auto" hangingPunct="1">
              <a:spcAft>
                <a:spcPts val="0"/>
              </a:spcAft>
              <a:buFont typeface="Arial"/>
              <a:buChar char="•"/>
              <a:defRPr/>
            </a:pPr>
            <a:endParaRPr lang="en-AU" dirty="0">
              <a:ea typeface="ＭＳ Ｐゴシック" charset="0"/>
            </a:endParaRPr>
          </a:p>
          <a:p>
            <a:pPr eaLnBrk="1" fontAlgn="auto" hangingPunct="1">
              <a:spcAft>
                <a:spcPts val="0"/>
              </a:spcAft>
              <a:buFont typeface="Arial"/>
              <a:buChar char="•"/>
              <a:defRPr/>
            </a:pPr>
            <a:r>
              <a:rPr lang="en-AU" dirty="0">
                <a:ea typeface="ＭＳ Ｐゴシック" charset="0"/>
              </a:rPr>
              <a:t>The most important advice for the practical work and the unit:</a:t>
            </a:r>
          </a:p>
          <a:p>
            <a:pPr lvl="1" eaLnBrk="1" fontAlgn="auto" hangingPunct="1">
              <a:spcAft>
                <a:spcPts val="0"/>
              </a:spcAft>
              <a:buFont typeface="Arial"/>
              <a:buChar char="–"/>
              <a:defRPr/>
            </a:pPr>
            <a:r>
              <a:rPr lang="en-AU" sz="6600" dirty="0">
                <a:solidFill>
                  <a:srgbClr val="FF0000"/>
                </a:solidFill>
                <a:effectLst>
                  <a:glow rad="139700">
                    <a:schemeClr val="accent2">
                      <a:satMod val="175000"/>
                      <a:alpha val="40000"/>
                    </a:schemeClr>
                  </a:glow>
                </a:effectLst>
                <a:ea typeface="ＭＳ Ｐゴシック" charset="0"/>
              </a:rPr>
              <a:t>Start early. </a:t>
            </a:r>
            <a:endParaRPr lang="en-GB" sz="6600" dirty="0">
              <a:solidFill>
                <a:srgbClr val="FF0000"/>
              </a:solidFill>
              <a:effectLst>
                <a:glow rad="139700">
                  <a:schemeClr val="accent2">
                    <a:satMod val="175000"/>
                    <a:alpha val="40000"/>
                  </a:schemeClr>
                </a:glow>
              </a:effectLst>
              <a:ea typeface="ＭＳ Ｐゴシック" charset="0"/>
            </a:endParaRPr>
          </a:p>
        </p:txBody>
      </p:sp>
      <p:sp>
        <p:nvSpPr>
          <p:cNvPr id="3686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214C67B-BCB9-41B4-9E59-A2B7635EE419}" type="slidenum">
              <a:rPr lang="en-GB" altLang="en-US" sz="1400">
                <a:latin typeface="Verdana" pitchFamily="34" charset="0"/>
                <a:cs typeface="Arial" charset="0"/>
              </a:rPr>
              <a:pPr eaLnBrk="1" hangingPunct="1">
                <a:spcBef>
                  <a:spcPct val="0"/>
                </a:spcBef>
                <a:buFontTx/>
                <a:buNone/>
              </a:pPr>
              <a:t>12</a:t>
            </a:fld>
            <a:endParaRPr lang="en-GB" altLang="en-US" sz="140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 calcmode="lin" valueType="num">
                                      <p:cBhvr additive="base">
                                        <p:cTn id="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3608" y="116632"/>
            <a:ext cx="7056437" cy="827088"/>
          </a:xfrm>
        </p:spPr>
        <p:txBody>
          <a:bodyPr/>
          <a:lstStyle/>
          <a:p>
            <a:pPr eaLnBrk="1" hangingPunct="1"/>
            <a:r>
              <a:rPr lang="en-GB" altLang="en-US" dirty="0"/>
              <a:t>ICT167 Revision</a:t>
            </a:r>
          </a:p>
        </p:txBody>
      </p:sp>
      <p:sp>
        <p:nvSpPr>
          <p:cNvPr id="37891" name="Rectangle 3"/>
          <p:cNvSpPr>
            <a:spLocks noGrp="1" noChangeArrowheads="1"/>
          </p:cNvSpPr>
          <p:nvPr>
            <p:ph idx="1"/>
          </p:nvPr>
        </p:nvSpPr>
        <p:spPr>
          <a:xfrm>
            <a:off x="684213" y="943720"/>
            <a:ext cx="8351837" cy="5399087"/>
          </a:xfrm>
        </p:spPr>
        <p:txBody>
          <a:bodyPr/>
          <a:lstStyle/>
          <a:p>
            <a:pPr eaLnBrk="1" hangingPunct="1">
              <a:lnSpc>
                <a:spcPct val="70000"/>
              </a:lnSpc>
            </a:pPr>
            <a:r>
              <a:rPr lang="en-GB" altLang="en-US" sz="2800" dirty="0"/>
              <a:t>What does</a:t>
            </a:r>
            <a:r>
              <a:rPr lang="en-GB" altLang="en-US" sz="2800" i="1" dirty="0"/>
              <a:t> </a:t>
            </a:r>
            <a:r>
              <a:rPr lang="en-GB" altLang="en-US" sz="2800" dirty="0"/>
              <a:t>Object Oriented mean?</a:t>
            </a:r>
          </a:p>
          <a:p>
            <a:pPr eaLnBrk="1" hangingPunct="1">
              <a:lnSpc>
                <a:spcPct val="70000"/>
              </a:lnSpc>
            </a:pPr>
            <a:r>
              <a:rPr lang="en-GB" altLang="en-US" sz="2800" dirty="0"/>
              <a:t>What is encapsulation?</a:t>
            </a:r>
          </a:p>
          <a:p>
            <a:pPr eaLnBrk="1" hangingPunct="1">
              <a:lnSpc>
                <a:spcPct val="70000"/>
              </a:lnSpc>
            </a:pPr>
            <a:r>
              <a:rPr lang="en-GB" altLang="en-US" sz="2800" dirty="0"/>
              <a:t>What is polymorphism?</a:t>
            </a:r>
          </a:p>
          <a:p>
            <a:pPr eaLnBrk="1" hangingPunct="1">
              <a:lnSpc>
                <a:spcPct val="70000"/>
              </a:lnSpc>
            </a:pPr>
            <a:r>
              <a:rPr lang="en-GB" altLang="en-US" sz="2800" dirty="0"/>
              <a:t>What is an interface?</a:t>
            </a:r>
          </a:p>
          <a:p>
            <a:pPr eaLnBrk="1" hangingPunct="1">
              <a:lnSpc>
                <a:spcPct val="70000"/>
              </a:lnSpc>
            </a:pPr>
            <a:r>
              <a:rPr lang="en-GB" altLang="en-US" sz="2800" dirty="0"/>
              <a:t>What is a method?</a:t>
            </a:r>
          </a:p>
          <a:p>
            <a:pPr eaLnBrk="1" hangingPunct="1">
              <a:lnSpc>
                <a:spcPct val="70000"/>
              </a:lnSpc>
            </a:pPr>
            <a:r>
              <a:rPr lang="en-GB" altLang="en-US" sz="2800" dirty="0"/>
              <a:t>What is a data attribute?</a:t>
            </a:r>
          </a:p>
          <a:p>
            <a:pPr eaLnBrk="1" hangingPunct="1">
              <a:lnSpc>
                <a:spcPct val="70000"/>
              </a:lnSpc>
            </a:pPr>
            <a:r>
              <a:rPr lang="en-GB" altLang="en-US" sz="2800" dirty="0"/>
              <a:t>What is an API?</a:t>
            </a:r>
          </a:p>
          <a:p>
            <a:pPr eaLnBrk="1" hangingPunct="1">
              <a:lnSpc>
                <a:spcPct val="70000"/>
              </a:lnSpc>
            </a:pPr>
            <a:r>
              <a:rPr lang="en-GB" altLang="en-US" sz="2800" dirty="0"/>
              <a:t>What is an IDE?</a:t>
            </a:r>
          </a:p>
          <a:p>
            <a:pPr eaLnBrk="1" hangingPunct="1">
              <a:lnSpc>
                <a:spcPct val="70000"/>
              </a:lnSpc>
            </a:pPr>
            <a:r>
              <a:rPr lang="en-GB" altLang="en-US" sz="2800" dirty="0"/>
              <a:t>What is a GUI?</a:t>
            </a:r>
          </a:p>
          <a:p>
            <a:pPr eaLnBrk="1" hangingPunct="1">
              <a:lnSpc>
                <a:spcPct val="70000"/>
              </a:lnSpc>
            </a:pPr>
            <a:r>
              <a:rPr lang="en-GB" altLang="en-US" sz="2800" dirty="0"/>
              <a:t>What is the relationship between C and Java?</a:t>
            </a:r>
          </a:p>
          <a:p>
            <a:pPr eaLnBrk="1" hangingPunct="1">
              <a:lnSpc>
                <a:spcPct val="70000"/>
              </a:lnSpc>
            </a:pPr>
            <a:r>
              <a:rPr lang="en-GB" altLang="en-US" sz="2800" dirty="0"/>
              <a:t>Please revise concept material from </a:t>
            </a:r>
          </a:p>
          <a:p>
            <a:pPr lvl="1" eaLnBrk="1" hangingPunct="1">
              <a:lnSpc>
                <a:spcPct val="70000"/>
              </a:lnSpc>
            </a:pPr>
            <a:r>
              <a:rPr lang="en-GB" altLang="en-US" sz="2400" dirty="0"/>
              <a:t>Foundations of Programming</a:t>
            </a:r>
          </a:p>
          <a:p>
            <a:pPr lvl="1" eaLnBrk="1" hangingPunct="1">
              <a:lnSpc>
                <a:spcPct val="70000"/>
              </a:lnSpc>
            </a:pPr>
            <a:r>
              <a:rPr lang="en-GB" altLang="en-US" sz="2400" dirty="0"/>
              <a:t>Principles of Computer Science</a:t>
            </a:r>
          </a:p>
          <a:p>
            <a:pPr lvl="1" eaLnBrk="1" hangingPunct="1">
              <a:lnSpc>
                <a:spcPct val="70000"/>
              </a:lnSpc>
            </a:pPr>
            <a:r>
              <a:rPr lang="en-GB" altLang="en-US" sz="2400" dirty="0"/>
              <a:t>we assume that you know and build on the material studied before.</a:t>
            </a:r>
          </a:p>
        </p:txBody>
      </p:sp>
      <p:sp>
        <p:nvSpPr>
          <p:cNvPr id="3789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85155CF-E58A-407B-BB09-CF5F0A2212D5}" type="slidenum">
              <a:rPr lang="en-GB" altLang="en-US" sz="1400">
                <a:latin typeface="Verdana" pitchFamily="34" charset="0"/>
                <a:cs typeface="Arial" charset="0"/>
              </a:rPr>
              <a:pPr eaLnBrk="1" hangingPunct="1">
                <a:spcBef>
                  <a:spcPct val="0"/>
                </a:spcBef>
                <a:buFontTx/>
                <a:buNone/>
              </a:pPr>
              <a:t>13</a:t>
            </a:fld>
            <a:endParaRPr lang="en-GB" altLang="en-US" sz="1400">
              <a:latin typeface="Verdana" pitchFamily="34"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796"/>
            <a:ext cx="8229600" cy="1143000"/>
          </a:xfrm>
        </p:spPr>
        <p:txBody>
          <a:bodyPr/>
          <a:lstStyle/>
          <a:p>
            <a:r>
              <a:rPr lang="en-GB" dirty="0"/>
              <a:t>Caution</a:t>
            </a:r>
          </a:p>
        </p:txBody>
      </p:sp>
      <p:sp>
        <p:nvSpPr>
          <p:cNvPr id="3" name="Content Placeholder 2"/>
          <p:cNvSpPr>
            <a:spLocks noGrp="1"/>
          </p:cNvSpPr>
          <p:nvPr>
            <p:ph idx="1"/>
          </p:nvPr>
        </p:nvSpPr>
        <p:spPr>
          <a:xfrm>
            <a:off x="457200" y="761707"/>
            <a:ext cx="8229600" cy="2018738"/>
          </a:xfrm>
        </p:spPr>
        <p:txBody>
          <a:bodyPr/>
          <a:lstStyle/>
          <a:p>
            <a:r>
              <a:rPr lang="en-GB" dirty="0"/>
              <a:t>Just knowing how to define the terms will </a:t>
            </a:r>
            <a:r>
              <a:rPr lang="en-GB" b="1" dirty="0"/>
              <a:t>not </a:t>
            </a:r>
            <a:r>
              <a:rPr lang="en-GB" dirty="0"/>
              <a:t>enable you to do anything useful or pass.</a:t>
            </a:r>
          </a:p>
          <a:p>
            <a:pPr lvl="1"/>
            <a:r>
              <a:rPr lang="en-GB" dirty="0"/>
              <a:t>Correct application is needed. Note the word "</a:t>
            </a:r>
            <a:r>
              <a:rPr lang="en-GB" b="1" dirty="0"/>
              <a:t>maintainable"</a:t>
            </a:r>
            <a:endParaRPr lang="en-GB" b="1" dirty="0" err="1">
              <a:ea typeface="Calibri"/>
              <a:cs typeface="Calibri"/>
            </a:endParaRPr>
          </a:p>
        </p:txBody>
      </p:sp>
      <p:pic>
        <p:nvPicPr>
          <p:cNvPr id="4" name="Picture 3"/>
          <p:cNvPicPr>
            <a:picLocks noChangeAspect="1"/>
          </p:cNvPicPr>
          <p:nvPr/>
        </p:nvPicPr>
        <p:blipFill>
          <a:blip r:embed="rId3"/>
          <a:stretch>
            <a:fillRect/>
          </a:stretch>
        </p:blipFill>
        <p:spPr>
          <a:xfrm>
            <a:off x="1187624" y="2760889"/>
            <a:ext cx="5586023" cy="3222759"/>
          </a:xfrm>
          <a:prstGeom prst="rect">
            <a:avLst/>
          </a:prstGeom>
        </p:spPr>
      </p:pic>
      <p:sp>
        <p:nvSpPr>
          <p:cNvPr id="5" name="TextBox 4"/>
          <p:cNvSpPr txBox="1"/>
          <p:nvPr/>
        </p:nvSpPr>
        <p:spPr>
          <a:xfrm>
            <a:off x="827584" y="5985559"/>
            <a:ext cx="5184576" cy="461665"/>
          </a:xfrm>
          <a:prstGeom prst="rect">
            <a:avLst/>
          </a:prstGeom>
          <a:noFill/>
        </p:spPr>
        <p:txBody>
          <a:bodyPr wrap="square" rtlCol="0">
            <a:spAutoFit/>
          </a:bodyPr>
          <a:lstStyle/>
          <a:p>
            <a:r>
              <a:rPr lang="en-GB" sz="1200" i="1" dirty="0"/>
              <a:t>Image from </a:t>
            </a:r>
            <a:r>
              <a:rPr lang="en-GB" sz="1200" i="1" dirty="0">
                <a:hlinkClick r:id="rId4"/>
              </a:rPr>
              <a:t>Chapter 1 “</a:t>
            </a:r>
            <a:r>
              <a:rPr lang="en-US" sz="1200" i="1" dirty="0">
                <a:hlinkClick r:id="rId4"/>
              </a:rPr>
              <a:t>Head First Design Patterns : A Brain-Friendly Guide” </a:t>
            </a:r>
            <a:r>
              <a:rPr lang="en-US" sz="1200" i="1" dirty="0">
                <a:solidFill>
                  <a:srgbClr val="FF0000"/>
                </a:solidFill>
                <a:hlinkClick r:id="rId4"/>
              </a:rPr>
              <a:t>[1]</a:t>
            </a:r>
            <a:endParaRPr lang="en-GB" sz="1200" i="1" dirty="0">
              <a:solidFill>
                <a:srgbClr val="FF0000"/>
              </a:solidFill>
            </a:endParaRPr>
          </a:p>
        </p:txBody>
      </p:sp>
    </p:spTree>
    <p:extLst>
      <p:ext uri="{BB962C8B-B14F-4D97-AF65-F5344CB8AC3E}">
        <p14:creationId xmlns:p14="http://schemas.microsoft.com/office/powerpoint/2010/main" val="389230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44488" y="227"/>
            <a:ext cx="8229600" cy="1143000"/>
          </a:xfrm>
        </p:spPr>
        <p:txBody>
          <a:bodyPr/>
          <a:lstStyle/>
          <a:p>
            <a:pPr eaLnBrk="1" hangingPunct="1"/>
            <a:r>
              <a:rPr lang="en-AU" altLang="en-US"/>
              <a:t>Revision</a:t>
            </a:r>
            <a:endParaRPr lang="en-GB" altLang="en-US"/>
          </a:p>
        </p:txBody>
      </p:sp>
      <p:sp>
        <p:nvSpPr>
          <p:cNvPr id="38915" name="Content Placeholder 2"/>
          <p:cNvSpPr>
            <a:spLocks noGrp="1"/>
          </p:cNvSpPr>
          <p:nvPr>
            <p:ph idx="1"/>
          </p:nvPr>
        </p:nvSpPr>
        <p:spPr>
          <a:xfrm>
            <a:off x="611188" y="1341438"/>
            <a:ext cx="8281987" cy="5256212"/>
          </a:xfrm>
        </p:spPr>
        <p:txBody>
          <a:bodyPr/>
          <a:lstStyle/>
          <a:p>
            <a:pPr eaLnBrk="1" hangingPunct="1">
              <a:lnSpc>
                <a:spcPct val="80000"/>
              </a:lnSpc>
            </a:pPr>
            <a:r>
              <a:rPr lang="en-AU" altLang="en-US" sz="3000" dirty="0"/>
              <a:t>Two </a:t>
            </a:r>
            <a:r>
              <a:rPr lang="en-AU" altLang="en-US" sz="3000" dirty="0">
                <a:solidFill>
                  <a:srgbClr val="FF0000"/>
                </a:solidFill>
              </a:rPr>
              <a:t>extremely</a:t>
            </a:r>
            <a:r>
              <a:rPr lang="en-AU" altLang="en-US" sz="3000" dirty="0"/>
              <a:t> important concepts for this unit </a:t>
            </a:r>
            <a:r>
              <a:rPr lang="en-AU" altLang="en-US" sz="3000" dirty="0">
                <a:solidFill>
                  <a:srgbClr val="FF0000"/>
                </a:solidFill>
              </a:rPr>
              <a:t>and beyond </a:t>
            </a:r>
            <a:r>
              <a:rPr lang="en-AU" altLang="en-US" sz="3000" dirty="0"/>
              <a:t>would be </a:t>
            </a:r>
            <a:r>
              <a:rPr lang="en-AU" altLang="en-US" sz="3000" b="1" dirty="0"/>
              <a:t>cohesion</a:t>
            </a:r>
            <a:r>
              <a:rPr lang="en-AU" altLang="en-US" sz="3000" dirty="0"/>
              <a:t> and </a:t>
            </a:r>
            <a:r>
              <a:rPr lang="en-AU" altLang="en-US" sz="3000" b="1" dirty="0"/>
              <a:t>coupling</a:t>
            </a:r>
            <a:r>
              <a:rPr lang="en-AU" altLang="en-US" sz="3000" dirty="0"/>
              <a:t>. </a:t>
            </a:r>
            <a:r>
              <a:rPr lang="en-AU" altLang="en-US" sz="3000" dirty="0">
                <a:solidFill>
                  <a:srgbClr val="FF0000"/>
                </a:solidFill>
              </a:rPr>
              <a:t>[1]</a:t>
            </a:r>
          </a:p>
          <a:p>
            <a:pPr lvl="1" eaLnBrk="1" hangingPunct="1">
              <a:lnSpc>
                <a:spcPct val="80000"/>
              </a:lnSpc>
            </a:pPr>
            <a:r>
              <a:rPr lang="en-AU" altLang="en-US" sz="2600" dirty="0"/>
              <a:t>Cohesion</a:t>
            </a:r>
          </a:p>
          <a:p>
            <a:pPr lvl="2" eaLnBrk="1" hangingPunct="1">
              <a:lnSpc>
                <a:spcPct val="80000"/>
              </a:lnSpc>
            </a:pPr>
            <a:r>
              <a:rPr lang="en-AU" altLang="en-US" sz="2200" dirty="0"/>
              <a:t>High cohesion is good</a:t>
            </a:r>
          </a:p>
          <a:p>
            <a:pPr lvl="3" eaLnBrk="1" hangingPunct="1">
              <a:lnSpc>
                <a:spcPct val="80000"/>
              </a:lnSpc>
            </a:pPr>
            <a:r>
              <a:rPr lang="en-AU" altLang="en-US" sz="1900" dirty="0"/>
              <a:t>Easier to understand</a:t>
            </a:r>
          </a:p>
          <a:p>
            <a:pPr lvl="3" eaLnBrk="1" hangingPunct="1">
              <a:lnSpc>
                <a:spcPct val="80000"/>
              </a:lnSpc>
            </a:pPr>
            <a:r>
              <a:rPr lang="en-AU" altLang="en-US" sz="1900" dirty="0"/>
              <a:t>Easier to test</a:t>
            </a:r>
          </a:p>
          <a:p>
            <a:pPr lvl="3" eaLnBrk="1" hangingPunct="1">
              <a:lnSpc>
                <a:spcPct val="80000"/>
              </a:lnSpc>
            </a:pPr>
            <a:r>
              <a:rPr lang="en-AU" altLang="en-US" sz="1900" dirty="0"/>
              <a:t>Consequently more reliable and more robust</a:t>
            </a:r>
          </a:p>
          <a:p>
            <a:pPr lvl="3" eaLnBrk="1" hangingPunct="1">
              <a:lnSpc>
                <a:spcPct val="80000"/>
              </a:lnSpc>
            </a:pPr>
            <a:r>
              <a:rPr lang="en-AU" altLang="en-US" sz="1900" dirty="0"/>
              <a:t>Better re-use</a:t>
            </a:r>
          </a:p>
          <a:p>
            <a:pPr lvl="3" eaLnBrk="1" hangingPunct="1">
              <a:lnSpc>
                <a:spcPct val="80000"/>
              </a:lnSpc>
            </a:pPr>
            <a:r>
              <a:rPr lang="en-AU" altLang="en-US" sz="1900" dirty="0"/>
              <a:t>We want functional cohesion – single responsibility</a:t>
            </a:r>
          </a:p>
          <a:p>
            <a:pPr lvl="2" eaLnBrk="1" hangingPunct="1">
              <a:lnSpc>
                <a:spcPct val="80000"/>
              </a:lnSpc>
            </a:pPr>
            <a:r>
              <a:rPr lang="en-AU" altLang="en-US" sz="2200" dirty="0"/>
              <a:t>Low cohesion is bad</a:t>
            </a:r>
          </a:p>
          <a:p>
            <a:pPr lvl="3" eaLnBrk="1" hangingPunct="1">
              <a:lnSpc>
                <a:spcPct val="80000"/>
              </a:lnSpc>
            </a:pPr>
            <a:r>
              <a:rPr lang="en-AU" altLang="en-US" sz="1900" dirty="0"/>
              <a:t>Consider an example from an ICT167 exam – a method that takes two numbers as parameters and returns the sum. </a:t>
            </a:r>
            <a:r>
              <a:rPr lang="en-AU" altLang="en-US" sz="1900" dirty="0">
                <a:solidFill>
                  <a:srgbClr val="FF0000"/>
                </a:solidFill>
              </a:rPr>
              <a:t>[2]</a:t>
            </a:r>
          </a:p>
          <a:p>
            <a:pPr lvl="3" eaLnBrk="1" hangingPunct="1">
              <a:lnSpc>
                <a:spcPct val="80000"/>
              </a:lnSpc>
            </a:pPr>
            <a:r>
              <a:rPr lang="en-AU" altLang="en-US" sz="1900" dirty="0"/>
              <a:t>Any design/code with low cohesion is bad</a:t>
            </a:r>
            <a:r>
              <a:rPr lang="en-AU" altLang="en-US" sz="1900" dirty="0">
                <a:solidFill>
                  <a:srgbClr val="FF0000"/>
                </a:solidFill>
              </a:rPr>
              <a:t> [2]</a:t>
            </a:r>
          </a:p>
        </p:txBody>
      </p:sp>
      <p:sp>
        <p:nvSpPr>
          <p:cNvPr id="3891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0BB0D5F-6743-4B85-AA4A-82409823EFAF}" type="slidenum">
              <a:rPr lang="en-GB" altLang="en-US" sz="1400">
                <a:latin typeface="Verdana" pitchFamily="34" charset="0"/>
                <a:cs typeface="Arial" charset="0"/>
              </a:rPr>
              <a:pPr eaLnBrk="1" hangingPunct="1">
                <a:spcBef>
                  <a:spcPct val="0"/>
                </a:spcBef>
                <a:buFontTx/>
                <a:buNone/>
              </a:pPr>
              <a:t>15</a:t>
            </a:fld>
            <a:endParaRPr lang="en-GB" altLang="en-US" sz="1400">
              <a:latin typeface="Verdana" pitchFamily="34" charset="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46855" y="-99392"/>
            <a:ext cx="8229600" cy="1143000"/>
          </a:xfrm>
        </p:spPr>
        <p:txBody>
          <a:bodyPr/>
          <a:lstStyle/>
          <a:p>
            <a:pPr eaLnBrk="1" hangingPunct="1"/>
            <a:r>
              <a:rPr lang="en-AU" altLang="en-US" dirty="0"/>
              <a:t>Revision</a:t>
            </a:r>
            <a:endParaRPr lang="en-GB" altLang="en-US" dirty="0"/>
          </a:p>
        </p:txBody>
      </p:sp>
      <p:sp>
        <p:nvSpPr>
          <p:cNvPr id="39939" name="Content Placeholder 2"/>
          <p:cNvSpPr>
            <a:spLocks noGrp="1"/>
          </p:cNvSpPr>
          <p:nvPr>
            <p:ph idx="1"/>
          </p:nvPr>
        </p:nvSpPr>
        <p:spPr>
          <a:xfrm>
            <a:off x="457200" y="836712"/>
            <a:ext cx="8229600" cy="5289451"/>
          </a:xfrm>
        </p:spPr>
        <p:txBody>
          <a:bodyPr>
            <a:normAutofit lnSpcReduction="10000"/>
          </a:bodyPr>
          <a:lstStyle/>
          <a:p>
            <a:pPr marL="363220" lvl="1" indent="-363220" eaLnBrk="1" hangingPunct="1">
              <a:lnSpc>
                <a:spcPct val="80000"/>
              </a:lnSpc>
            </a:pPr>
            <a:r>
              <a:rPr lang="en-AU" altLang="en-US" sz="2400" dirty="0"/>
              <a:t>Coupling</a:t>
            </a:r>
            <a:endParaRPr lang="en-US"/>
          </a:p>
          <a:p>
            <a:pPr marL="771525" lvl="2" indent="-363220" eaLnBrk="1" hangingPunct="1">
              <a:lnSpc>
                <a:spcPct val="80000"/>
              </a:lnSpc>
            </a:pPr>
            <a:r>
              <a:rPr lang="en-AU" altLang="en-US" sz="2000" dirty="0"/>
              <a:t>A coupling exists if a subroutine (or module or class or component) is dependent on another subroutine (or module or class or component)</a:t>
            </a:r>
            <a:endParaRPr lang="en-AU" altLang="en-US" sz="2000" dirty="0">
              <a:ea typeface="Calibri"/>
              <a:cs typeface="Calibri"/>
            </a:endParaRPr>
          </a:p>
          <a:p>
            <a:pPr marL="771525" lvl="2" indent="-363220" eaLnBrk="1" hangingPunct="1">
              <a:lnSpc>
                <a:spcPct val="80000"/>
              </a:lnSpc>
            </a:pPr>
            <a:r>
              <a:rPr lang="en-AU" altLang="en-US" sz="2000" dirty="0"/>
              <a:t>A change in one subroutine causes problems for the other subroutines.</a:t>
            </a:r>
            <a:endParaRPr lang="en-AU" altLang="en-US" sz="2000" dirty="0">
              <a:ea typeface="Calibri"/>
              <a:cs typeface="Calibri"/>
            </a:endParaRPr>
          </a:p>
          <a:p>
            <a:pPr marL="1179195" lvl="3" indent="-363220" eaLnBrk="1" hangingPunct="1">
              <a:lnSpc>
                <a:spcPct val="80000"/>
              </a:lnSpc>
            </a:pPr>
            <a:r>
              <a:rPr lang="en-AU" altLang="en-US" sz="1700" b="1" i="1" dirty="0"/>
              <a:t>Jelly-effect</a:t>
            </a:r>
            <a:r>
              <a:rPr lang="en-AU" altLang="en-US" sz="1700" dirty="0"/>
              <a:t> </a:t>
            </a:r>
            <a:r>
              <a:rPr lang="en-AU" altLang="en-US" sz="2400" dirty="0">
                <a:solidFill>
                  <a:srgbClr val="DC002E"/>
                </a:solidFill>
              </a:rPr>
              <a:t>[1]</a:t>
            </a:r>
            <a:endParaRPr lang="en-AU" altLang="en-US" sz="2400" dirty="0">
              <a:solidFill>
                <a:srgbClr val="DC002E"/>
              </a:solidFill>
              <a:ea typeface="Calibri"/>
              <a:cs typeface="Calibri"/>
            </a:endParaRPr>
          </a:p>
          <a:p>
            <a:pPr marL="771525" lvl="2" indent="-363220" eaLnBrk="1" hangingPunct="1">
              <a:lnSpc>
                <a:spcPct val="80000"/>
              </a:lnSpc>
            </a:pPr>
            <a:r>
              <a:rPr lang="en-AU" altLang="en-US" sz="2000" dirty="0"/>
              <a:t>Low or loose or weak coupling is good [2]</a:t>
            </a:r>
            <a:endParaRPr lang="en-AU" altLang="en-US" sz="2000" dirty="0">
              <a:ea typeface="Calibri"/>
              <a:cs typeface="Calibri"/>
            </a:endParaRPr>
          </a:p>
          <a:p>
            <a:pPr marL="1179195" lvl="3" indent="-363220" eaLnBrk="1" hangingPunct="1">
              <a:lnSpc>
                <a:spcPct val="80000"/>
              </a:lnSpc>
            </a:pPr>
            <a:r>
              <a:rPr lang="en-AU" altLang="en-US" sz="1700" dirty="0"/>
              <a:t>Aim for this. Modules communicate with each other via data through the parameter passing mechanism.</a:t>
            </a:r>
            <a:endParaRPr lang="en-AU" altLang="en-US" sz="1700" dirty="0">
              <a:ea typeface="Calibri"/>
              <a:cs typeface="Calibri"/>
            </a:endParaRPr>
          </a:p>
          <a:p>
            <a:pPr marL="1179195" lvl="3" indent="-363220" eaLnBrk="1" hangingPunct="1">
              <a:lnSpc>
                <a:spcPct val="80000"/>
              </a:lnSpc>
            </a:pPr>
            <a:r>
              <a:rPr lang="en-AU" altLang="en-US" sz="1700" dirty="0"/>
              <a:t>Class objects don’t depend directly on other class objects but on interfaces or abstractions. Think of the Java view of what graphics is.</a:t>
            </a:r>
            <a:endParaRPr lang="en-AU" altLang="en-US" sz="1700" dirty="0">
              <a:ea typeface="Calibri"/>
              <a:cs typeface="Calibri"/>
            </a:endParaRPr>
          </a:p>
          <a:p>
            <a:pPr marL="771525" lvl="2" indent="-363220" eaLnBrk="1" hangingPunct="1">
              <a:lnSpc>
                <a:spcPct val="80000"/>
              </a:lnSpc>
            </a:pPr>
            <a:r>
              <a:rPr lang="en-AU" altLang="en-US" sz="2000" dirty="0"/>
              <a:t>High or tight or strong coupling is bad</a:t>
            </a:r>
            <a:endParaRPr lang="en-AU" altLang="en-US" sz="2000" dirty="0">
              <a:ea typeface="Calibri"/>
              <a:cs typeface="Calibri"/>
            </a:endParaRPr>
          </a:p>
          <a:p>
            <a:pPr marL="1179195" lvl="3" indent="-363220" eaLnBrk="1" hangingPunct="1">
              <a:lnSpc>
                <a:spcPct val="80000"/>
              </a:lnSpc>
            </a:pPr>
            <a:r>
              <a:rPr lang="en-AU" altLang="en-US" sz="1700" dirty="0"/>
              <a:t>Leads to the “Jelly-effect”. </a:t>
            </a:r>
            <a:endParaRPr lang="en-AU" altLang="en-US" sz="1700" dirty="0">
              <a:ea typeface="Calibri"/>
              <a:cs typeface="Calibri"/>
            </a:endParaRPr>
          </a:p>
          <a:p>
            <a:pPr marL="1179195" lvl="3" indent="-363220" eaLnBrk="1" hangingPunct="1">
              <a:lnSpc>
                <a:spcPct val="80000"/>
              </a:lnSpc>
            </a:pPr>
            <a:r>
              <a:rPr lang="en-AU" altLang="en-US" sz="1700" dirty="0"/>
              <a:t>Change one thing and other things start to break or not work</a:t>
            </a:r>
            <a:endParaRPr lang="en-AU" altLang="en-US" sz="1700" dirty="0">
              <a:ea typeface="Calibri"/>
              <a:cs typeface="Calibri"/>
            </a:endParaRPr>
          </a:p>
          <a:p>
            <a:pPr marL="363220" lvl="1" indent="-363220" eaLnBrk="1" hangingPunct="1">
              <a:lnSpc>
                <a:spcPct val="80000"/>
              </a:lnSpc>
            </a:pPr>
            <a:r>
              <a:rPr lang="en-AU" altLang="en-US" sz="2400" dirty="0"/>
              <a:t>Low cohesion and high coupling would result in violation of the Open-Closed Principle (OCP): </a:t>
            </a:r>
            <a:r>
              <a:rPr lang="en-AU" altLang="en-US" sz="2400" dirty="0">
                <a:solidFill>
                  <a:srgbClr val="FF0000"/>
                </a:solidFill>
              </a:rPr>
              <a:t>[3]</a:t>
            </a:r>
            <a:endParaRPr lang="en-AU" altLang="en-US" sz="2400" dirty="0">
              <a:solidFill>
                <a:srgbClr val="FF0000"/>
              </a:solidFill>
              <a:ea typeface="Calibri"/>
              <a:cs typeface="Calibri"/>
            </a:endParaRPr>
          </a:p>
          <a:p>
            <a:pPr marL="771525" lvl="2" indent="-363220" eaLnBrk="1" hangingPunct="1">
              <a:lnSpc>
                <a:spcPct val="80000"/>
              </a:lnSpc>
            </a:pPr>
            <a:r>
              <a:rPr lang="en-AU" altLang="en-US" sz="2000" dirty="0"/>
              <a:t>Open for extension but closed for modification. </a:t>
            </a:r>
            <a:endParaRPr lang="en-AU" altLang="en-US" sz="2000" dirty="0">
              <a:ea typeface="Calibri"/>
              <a:cs typeface="Calibri"/>
            </a:endParaRPr>
          </a:p>
          <a:p>
            <a:pPr marL="771525" lvl="2" indent="-363220" eaLnBrk="1" hangingPunct="1">
              <a:lnSpc>
                <a:spcPct val="80000"/>
              </a:lnSpc>
            </a:pPr>
            <a:r>
              <a:rPr lang="en-AU" altLang="en-US" sz="2000" i="1" dirty="0"/>
              <a:t>O</a:t>
            </a:r>
            <a:r>
              <a:rPr lang="en-AU" altLang="en-US" sz="2000" dirty="0"/>
              <a:t>CP  is one of the principles in </a:t>
            </a:r>
            <a:r>
              <a:rPr lang="en-AU" altLang="en-US" sz="2000" b="1" dirty="0">
                <a:hlinkClick r:id="rId3"/>
              </a:rPr>
              <a:t>S</a:t>
            </a:r>
            <a:r>
              <a:rPr lang="en-AU" altLang="en-US" sz="2000" b="1" i="1" u="sng" dirty="0">
                <a:solidFill>
                  <a:srgbClr val="FF0000"/>
                </a:solidFill>
                <a:hlinkClick r:id="rId3"/>
              </a:rPr>
              <a:t>O</a:t>
            </a:r>
            <a:r>
              <a:rPr lang="en-AU" altLang="en-US" sz="2000" b="1" dirty="0">
                <a:hlinkClick r:id="rId3"/>
              </a:rPr>
              <a:t>LID</a:t>
            </a:r>
            <a:r>
              <a:rPr lang="en-AU" altLang="en-US" sz="2000" dirty="0"/>
              <a:t>.</a:t>
            </a:r>
            <a:endParaRPr lang="en-AU" altLang="en-US" sz="2000" dirty="0">
              <a:ea typeface="Calibri"/>
              <a:cs typeface="Calibri"/>
            </a:endParaRPr>
          </a:p>
          <a:p>
            <a:pPr marL="771525" lvl="2" indent="-363220" eaLnBrk="1" hangingPunct="1">
              <a:lnSpc>
                <a:spcPct val="80000"/>
              </a:lnSpc>
            </a:pPr>
            <a:r>
              <a:rPr lang="en-AU" altLang="en-US" sz="2000" dirty="0"/>
              <a:t>SOLID is more than just about OO</a:t>
            </a:r>
            <a:endParaRPr lang="en-GB" altLang="en-US" sz="2000" dirty="0">
              <a:ea typeface="Calibri"/>
              <a:cs typeface="Calibri"/>
            </a:endParaRPr>
          </a:p>
          <a:p>
            <a:pPr eaLnBrk="1" hangingPunct="1">
              <a:lnSpc>
                <a:spcPct val="80000"/>
              </a:lnSpc>
            </a:pPr>
            <a:endParaRPr lang="en-GB" altLang="en-US" sz="2700" dirty="0"/>
          </a:p>
        </p:txBody>
      </p:sp>
      <p:sp>
        <p:nvSpPr>
          <p:cNvPr id="3994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439D67A-6529-4119-8DCE-8CE28C6CB605}" type="slidenum">
              <a:rPr lang="en-GB" altLang="en-US" sz="1400">
                <a:latin typeface="Verdana" pitchFamily="34" charset="0"/>
                <a:cs typeface="Arial" charset="0"/>
              </a:rPr>
              <a:pPr eaLnBrk="1" hangingPunct="1">
                <a:spcBef>
                  <a:spcPct val="0"/>
                </a:spcBef>
                <a:buFontTx/>
                <a:buNone/>
              </a:pPr>
              <a:t>16</a:t>
            </a:fld>
            <a:endParaRPr lang="en-GB" altLang="en-US" sz="1400">
              <a:latin typeface="Verdana" pitchFamily="34"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15888"/>
            <a:ext cx="8229600" cy="1143000"/>
          </a:xfrm>
        </p:spPr>
        <p:txBody>
          <a:bodyPr/>
          <a:lstStyle/>
          <a:p>
            <a:pPr eaLnBrk="1" hangingPunct="1"/>
            <a:r>
              <a:rPr lang="en-GB" altLang="en-US"/>
              <a:t>Lets Get Started</a:t>
            </a:r>
          </a:p>
        </p:txBody>
      </p:sp>
      <p:sp>
        <p:nvSpPr>
          <p:cNvPr id="40963" name="Rectangle 3"/>
          <p:cNvSpPr>
            <a:spLocks noGrp="1" noChangeArrowheads="1"/>
          </p:cNvSpPr>
          <p:nvPr>
            <p:ph idx="1"/>
          </p:nvPr>
        </p:nvSpPr>
        <p:spPr>
          <a:xfrm>
            <a:off x="457200" y="1052513"/>
            <a:ext cx="8229600" cy="5073650"/>
          </a:xfrm>
        </p:spPr>
        <p:txBody>
          <a:bodyPr/>
          <a:lstStyle/>
          <a:p>
            <a:pPr eaLnBrk="1" hangingPunct="1">
              <a:lnSpc>
                <a:spcPct val="80000"/>
              </a:lnSpc>
            </a:pPr>
            <a:r>
              <a:rPr lang="en-GB" altLang="en-US" sz="2500" dirty="0"/>
              <a:t>The rest of this material spells out some basic information and ideas that will carry through the rest of the semester.</a:t>
            </a:r>
          </a:p>
          <a:p>
            <a:pPr eaLnBrk="1" hangingPunct="1">
              <a:lnSpc>
                <a:spcPct val="80000"/>
              </a:lnSpc>
            </a:pPr>
            <a:r>
              <a:rPr lang="en-GB" altLang="en-US" sz="2500" b="1" dirty="0"/>
              <a:t>Every Data Structure you build must incorporate these ideas/concepts/principles</a:t>
            </a:r>
          </a:p>
          <a:p>
            <a:pPr eaLnBrk="1" hangingPunct="1">
              <a:lnSpc>
                <a:spcPct val="80000"/>
              </a:lnSpc>
            </a:pPr>
            <a:r>
              <a:rPr lang="en-GB" altLang="en-US" sz="2500" dirty="0"/>
              <a:t>Video on OO design and Agile approaches gives a feel for some principles. </a:t>
            </a:r>
            <a:r>
              <a:rPr lang="en-US" altLang="en-US" sz="2500" dirty="0">
                <a:solidFill>
                  <a:srgbClr val="000000"/>
                </a:solidFill>
                <a:hlinkClick r:id="rId3"/>
              </a:rPr>
              <a:t>https://youtu.be/t86v3N4OshQ?t=495</a:t>
            </a:r>
            <a:r>
              <a:rPr lang="en-US" altLang="en-US" sz="2500" dirty="0">
                <a:solidFill>
                  <a:srgbClr val="000000"/>
                </a:solidFill>
              </a:rPr>
              <a:t> (</a:t>
            </a:r>
            <a:r>
              <a:rPr lang="en-US" altLang="en-US" sz="2500" b="1" dirty="0">
                <a:solidFill>
                  <a:srgbClr val="000000"/>
                </a:solidFill>
              </a:rPr>
              <a:t>skipped</a:t>
            </a:r>
            <a:r>
              <a:rPr lang="en-US" altLang="en-US" sz="2500" dirty="0">
                <a:solidFill>
                  <a:srgbClr val="000000"/>
                </a:solidFill>
              </a:rPr>
              <a:t> the first </a:t>
            </a:r>
            <a:r>
              <a:rPr lang="en-US" altLang="en-US" sz="2500" b="1" dirty="0">
                <a:solidFill>
                  <a:srgbClr val="000000"/>
                </a:solidFill>
              </a:rPr>
              <a:t>8</a:t>
            </a:r>
            <a:r>
              <a:rPr lang="en-US" altLang="en-US" sz="2500" dirty="0">
                <a:solidFill>
                  <a:srgbClr val="000000"/>
                </a:solidFill>
              </a:rPr>
              <a:t> minutes) </a:t>
            </a:r>
            <a:r>
              <a:rPr lang="en-US" altLang="en-US" sz="2500" dirty="0">
                <a:solidFill>
                  <a:srgbClr val="FF0000"/>
                </a:solidFill>
              </a:rPr>
              <a:t>[1]</a:t>
            </a:r>
            <a:endParaRPr lang="en-GB" altLang="en-US" sz="2500" dirty="0">
              <a:solidFill>
                <a:srgbClr val="FF0000"/>
              </a:solidFill>
            </a:endParaRPr>
          </a:p>
          <a:p>
            <a:pPr eaLnBrk="1" hangingPunct="1">
              <a:lnSpc>
                <a:spcPct val="80000"/>
              </a:lnSpc>
            </a:pPr>
            <a:r>
              <a:rPr lang="en-GB" altLang="en-US" sz="2500" dirty="0"/>
              <a:t>Make sure you understand the materials in the slides and ask questions as needed. </a:t>
            </a:r>
            <a:endParaRPr lang="en-GB" altLang="en-US" sz="2500" dirty="0">
              <a:solidFill>
                <a:srgbClr val="FF0000"/>
              </a:solidFill>
            </a:endParaRPr>
          </a:p>
          <a:p>
            <a:pPr lvl="1" eaLnBrk="1" hangingPunct="1">
              <a:lnSpc>
                <a:spcPct val="80000"/>
              </a:lnSpc>
            </a:pPr>
            <a:r>
              <a:rPr lang="en-GB" altLang="en-US" sz="2200" dirty="0"/>
              <a:t>I </a:t>
            </a:r>
            <a:r>
              <a:rPr lang="en-GB" altLang="en-US" sz="2200" i="1" dirty="0"/>
              <a:t>cannot</a:t>
            </a:r>
            <a:r>
              <a:rPr lang="en-GB" altLang="en-US" sz="2200" dirty="0"/>
              <a:t> guess what you will not understand.</a:t>
            </a:r>
          </a:p>
          <a:p>
            <a:pPr lvl="1" eaLnBrk="1" hangingPunct="1">
              <a:lnSpc>
                <a:spcPct val="80000"/>
              </a:lnSpc>
            </a:pPr>
            <a:r>
              <a:rPr lang="en-GB" altLang="en-US" sz="2200" dirty="0"/>
              <a:t>There is </a:t>
            </a:r>
            <a:r>
              <a:rPr lang="en-GB" altLang="en-US" sz="2200" i="1" dirty="0">
                <a:solidFill>
                  <a:schemeClr val="accent1"/>
                </a:solidFill>
              </a:rPr>
              <a:t>no such thing</a:t>
            </a:r>
            <a:r>
              <a:rPr lang="en-GB" altLang="en-US" sz="2200" dirty="0"/>
              <a:t> as a stupid question.</a:t>
            </a:r>
          </a:p>
          <a:p>
            <a:pPr lvl="1" eaLnBrk="1" hangingPunct="1">
              <a:lnSpc>
                <a:spcPct val="80000"/>
              </a:lnSpc>
            </a:pPr>
            <a:r>
              <a:rPr lang="en-GB" altLang="en-US" sz="2200" dirty="0"/>
              <a:t>If </a:t>
            </a:r>
            <a:r>
              <a:rPr lang="en-GB" altLang="en-US" sz="2200" i="1" dirty="0"/>
              <a:t>you</a:t>
            </a:r>
            <a:r>
              <a:rPr lang="en-GB" altLang="en-US" sz="2200" dirty="0"/>
              <a:t> do not understand, I can guarantee that </a:t>
            </a:r>
            <a:r>
              <a:rPr lang="en-GB" altLang="en-US" sz="2200" i="1" dirty="0"/>
              <a:t>others</a:t>
            </a:r>
            <a:r>
              <a:rPr lang="en-GB" altLang="en-US" sz="2200" dirty="0"/>
              <a:t> will not: be the sensible one and </a:t>
            </a:r>
            <a:r>
              <a:rPr lang="en-GB" altLang="en-US" sz="2200" b="1" dirty="0"/>
              <a:t>ask</a:t>
            </a:r>
            <a:r>
              <a:rPr lang="en-GB" altLang="en-US" sz="2200" dirty="0"/>
              <a:t>, </a:t>
            </a:r>
            <a:r>
              <a:rPr lang="en-GB" altLang="en-US" sz="2200" b="1" dirty="0"/>
              <a:t>please</a:t>
            </a:r>
            <a:r>
              <a:rPr lang="en-GB" altLang="en-US" sz="2200" dirty="0"/>
              <a:t>!</a:t>
            </a:r>
          </a:p>
          <a:p>
            <a:pPr lvl="1" eaLnBrk="1" hangingPunct="1">
              <a:lnSpc>
                <a:spcPct val="80000"/>
              </a:lnSpc>
            </a:pPr>
            <a:r>
              <a:rPr lang="en-GB" altLang="en-US" sz="2200" dirty="0"/>
              <a:t>If you are really that shy, please email me. I will put the question and answer in a targeted </a:t>
            </a:r>
            <a:r>
              <a:rPr lang="en-GB" altLang="en-US" sz="2200" dirty="0" err="1"/>
              <a:t>QandA</a:t>
            </a:r>
            <a:r>
              <a:rPr lang="en-GB" altLang="en-US" sz="2200" dirty="0"/>
              <a:t> file without identifying you.</a:t>
            </a:r>
          </a:p>
        </p:txBody>
      </p:sp>
      <p:sp>
        <p:nvSpPr>
          <p:cNvPr id="4096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9846DA-556B-4442-93FC-4F1C3B7CA35A}" type="slidenum">
              <a:rPr lang="en-GB" altLang="en-US" sz="1400">
                <a:latin typeface="Verdana" pitchFamily="34" charset="0"/>
                <a:cs typeface="Arial" charset="0"/>
              </a:rPr>
              <a:pPr eaLnBrk="1" hangingPunct="1">
                <a:spcBef>
                  <a:spcPct val="0"/>
                </a:spcBef>
                <a:buFontTx/>
                <a:buNone/>
              </a:pPr>
              <a:t>17</a:t>
            </a:fld>
            <a:endParaRPr lang="en-GB" altLang="en-US" sz="1400">
              <a:latin typeface="Verdana" pitchFamily="34"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188913"/>
            <a:ext cx="8229600" cy="1143000"/>
          </a:xfrm>
        </p:spPr>
        <p:txBody>
          <a:bodyPr/>
          <a:lstStyle/>
          <a:p>
            <a:pPr eaLnBrk="1" hangingPunct="1"/>
            <a:r>
              <a:rPr lang="en-GB" altLang="en-US"/>
              <a:t>Rules and Standards</a:t>
            </a:r>
          </a:p>
        </p:txBody>
      </p:sp>
      <p:sp>
        <p:nvSpPr>
          <p:cNvPr id="23555" name="Rectangle 3"/>
          <p:cNvSpPr>
            <a:spLocks noGrp="1" noChangeArrowheads="1"/>
          </p:cNvSpPr>
          <p:nvPr>
            <p:ph idx="1"/>
          </p:nvPr>
        </p:nvSpPr>
        <p:spPr>
          <a:xfrm>
            <a:off x="539750" y="1196975"/>
            <a:ext cx="8280400" cy="4895850"/>
          </a:xfrm>
        </p:spPr>
        <p:txBody>
          <a:bodyPr rtlCol="0">
            <a:normAutofit fontScale="92500" lnSpcReduction="10000"/>
          </a:bodyPr>
          <a:lstStyle/>
          <a:p>
            <a:pPr eaLnBrk="1" fontAlgn="auto" hangingPunct="1">
              <a:lnSpc>
                <a:spcPct val="90000"/>
              </a:lnSpc>
              <a:spcAft>
                <a:spcPts val="0"/>
              </a:spcAft>
              <a:buFont typeface="Arial"/>
              <a:buChar char="•"/>
              <a:defRPr/>
            </a:pPr>
            <a:r>
              <a:rPr lang="en-GB" altLang="en-US" sz="2400" dirty="0"/>
              <a:t>Throughout this unit you will be given rules plus design, coding and testing standards that you are required to follow.</a:t>
            </a:r>
          </a:p>
          <a:p>
            <a:pPr eaLnBrk="1" fontAlgn="auto" hangingPunct="1">
              <a:lnSpc>
                <a:spcPct val="90000"/>
              </a:lnSpc>
              <a:spcAft>
                <a:spcPts val="0"/>
              </a:spcAft>
              <a:buFont typeface="Arial"/>
              <a:buChar char="•"/>
              <a:defRPr/>
            </a:pPr>
            <a:r>
              <a:rPr lang="en-GB" altLang="en-US" sz="2400" dirty="0"/>
              <a:t>Standards and rules:</a:t>
            </a:r>
          </a:p>
          <a:p>
            <a:pPr lvl="1" eaLnBrk="1" fontAlgn="auto" hangingPunct="1">
              <a:lnSpc>
                <a:spcPct val="90000"/>
              </a:lnSpc>
              <a:spcAft>
                <a:spcPts val="0"/>
              </a:spcAft>
              <a:buFont typeface="Arial"/>
              <a:buChar char="–"/>
              <a:defRPr/>
            </a:pPr>
            <a:r>
              <a:rPr lang="en-GB" altLang="en-US" dirty="0">
                <a:highlight>
                  <a:srgbClr val="FFFF00"/>
                </a:highlight>
              </a:rPr>
              <a:t>ensure that code is readable by others</a:t>
            </a:r>
            <a:r>
              <a:rPr lang="en-GB" altLang="en-US" dirty="0"/>
              <a:t>;</a:t>
            </a:r>
          </a:p>
          <a:p>
            <a:pPr lvl="1" eaLnBrk="1" fontAlgn="auto" hangingPunct="1">
              <a:lnSpc>
                <a:spcPct val="90000"/>
              </a:lnSpc>
              <a:spcAft>
                <a:spcPts val="0"/>
              </a:spcAft>
              <a:buFont typeface="Arial"/>
              <a:buChar char="–"/>
              <a:defRPr/>
            </a:pPr>
            <a:r>
              <a:rPr lang="en-GB" altLang="en-US" dirty="0"/>
              <a:t>reduce the incidence of errors;</a:t>
            </a:r>
          </a:p>
          <a:p>
            <a:pPr lvl="1" eaLnBrk="1" fontAlgn="auto" hangingPunct="1">
              <a:lnSpc>
                <a:spcPct val="90000"/>
              </a:lnSpc>
              <a:spcAft>
                <a:spcPts val="0"/>
              </a:spcAft>
              <a:buFont typeface="Arial"/>
              <a:buChar char="–"/>
              <a:defRPr/>
            </a:pPr>
            <a:r>
              <a:rPr lang="en-GB" altLang="en-US" dirty="0"/>
              <a:t>encourage good software development practices.</a:t>
            </a:r>
          </a:p>
          <a:p>
            <a:pPr eaLnBrk="1" fontAlgn="auto" hangingPunct="1">
              <a:lnSpc>
                <a:spcPct val="90000"/>
              </a:lnSpc>
              <a:spcAft>
                <a:spcPts val="0"/>
              </a:spcAft>
              <a:buFont typeface="Arial"/>
              <a:buChar char="•"/>
              <a:defRPr/>
            </a:pPr>
            <a:r>
              <a:rPr lang="en-GB" altLang="en-US" sz="2400" dirty="0"/>
              <a:t>Failure to follow these rules and standards will result in </a:t>
            </a:r>
            <a:r>
              <a:rPr lang="en-GB" altLang="en-US" sz="2400" dirty="0">
                <a:solidFill>
                  <a:srgbClr val="FF0000"/>
                </a:solidFill>
              </a:rPr>
              <a:t>significant loss of marks</a:t>
            </a:r>
            <a:r>
              <a:rPr lang="en-GB" altLang="en-US" sz="2400" dirty="0"/>
              <a:t>.</a:t>
            </a:r>
          </a:p>
          <a:p>
            <a:pPr lvl="1" eaLnBrk="1" fontAlgn="auto" hangingPunct="1">
              <a:lnSpc>
                <a:spcPct val="90000"/>
              </a:lnSpc>
              <a:spcAft>
                <a:spcPts val="0"/>
              </a:spcAft>
              <a:buFont typeface="Arial"/>
              <a:buChar char="•"/>
              <a:defRPr/>
            </a:pPr>
            <a:r>
              <a:rPr lang="en-US" altLang="en-US" sz="2000" dirty="0"/>
              <a:t>In an employment situation not following the company’s design, coding and testing rules will cost the company, and then it will cost you.</a:t>
            </a:r>
            <a:endParaRPr lang="en-GB" altLang="en-US" sz="2000" dirty="0"/>
          </a:p>
          <a:p>
            <a:pPr lvl="1" eaLnBrk="1" fontAlgn="auto" hangingPunct="1">
              <a:lnSpc>
                <a:spcPct val="90000"/>
              </a:lnSpc>
              <a:spcAft>
                <a:spcPts val="0"/>
              </a:spcAft>
              <a:buFont typeface="Arial"/>
              <a:buChar char="•"/>
              <a:defRPr/>
            </a:pPr>
            <a:r>
              <a:rPr lang="en-GB" altLang="en-US" sz="2000" dirty="0"/>
              <a:t>So, please follow the standards and rules!!</a:t>
            </a:r>
          </a:p>
          <a:p>
            <a:pPr eaLnBrk="1" fontAlgn="auto" hangingPunct="1">
              <a:lnSpc>
                <a:spcPct val="90000"/>
              </a:lnSpc>
              <a:spcAft>
                <a:spcPts val="0"/>
              </a:spcAft>
              <a:buFont typeface="Arial"/>
              <a:buChar char="•"/>
              <a:defRPr/>
            </a:pPr>
            <a:r>
              <a:rPr lang="en-GB" altLang="en-US" sz="2400" dirty="0"/>
              <a:t>In industry you are also required to follow rules and standards – so look on this as preparation for the workplace. </a:t>
            </a:r>
            <a:r>
              <a:rPr lang="en-GB" altLang="en-US" sz="2400" dirty="0">
                <a:hlinkClick r:id="rId3"/>
              </a:rPr>
              <a:t>[1]</a:t>
            </a:r>
            <a:endParaRPr lang="en-GB" altLang="en-US" sz="2400" dirty="0"/>
          </a:p>
          <a:p>
            <a:pPr eaLnBrk="1" fontAlgn="auto" hangingPunct="1">
              <a:lnSpc>
                <a:spcPct val="90000"/>
              </a:lnSpc>
              <a:spcAft>
                <a:spcPts val="0"/>
              </a:spcAft>
              <a:buFont typeface="Arial"/>
              <a:buChar char="•"/>
              <a:defRPr/>
            </a:pPr>
            <a:r>
              <a:rPr lang="en-US" altLang="en-US" sz="2400" b="1" dirty="0">
                <a:solidFill>
                  <a:srgbClr val="FF0000"/>
                </a:solidFill>
              </a:rPr>
              <a:t>Attention to detail is very important. [2]</a:t>
            </a:r>
            <a:endParaRPr lang="en-GB" altLang="en-US" sz="2400" b="1" dirty="0">
              <a:solidFill>
                <a:srgbClr val="FF0000"/>
              </a:solidFill>
            </a:endParaRPr>
          </a:p>
        </p:txBody>
      </p:sp>
      <p:sp>
        <p:nvSpPr>
          <p:cNvPr id="4198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68C5152-031B-4842-A9E7-4AD965146D9D}" type="slidenum">
              <a:rPr lang="en-GB" altLang="en-US" sz="1400">
                <a:latin typeface="Verdana" pitchFamily="34" charset="0"/>
                <a:cs typeface="Arial" charset="0"/>
              </a:rPr>
              <a:pPr eaLnBrk="1" hangingPunct="1">
                <a:spcBef>
                  <a:spcPct val="0"/>
                </a:spcBef>
                <a:buFontTx/>
                <a:buNone/>
              </a:pPr>
              <a:t>18</a:t>
            </a:fld>
            <a:endParaRPr lang="en-GB" altLang="en-US" sz="1400">
              <a:latin typeface="Verdana" pitchFamily="34"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7499" y="-418157"/>
            <a:ext cx="7273925" cy="827087"/>
          </a:xfrm>
        </p:spPr>
        <p:txBody>
          <a:bodyPr/>
          <a:lstStyle/>
          <a:p>
            <a:pPr eaLnBrk="1" hangingPunct="1"/>
            <a:r>
              <a:rPr lang="en-GB" altLang="en-US" dirty="0"/>
              <a:t>Design and Coding</a:t>
            </a:r>
          </a:p>
        </p:txBody>
      </p:sp>
      <p:sp>
        <p:nvSpPr>
          <p:cNvPr id="43011" name="Rectangle 3"/>
          <p:cNvSpPr>
            <a:spLocks noGrp="1" noChangeArrowheads="1"/>
          </p:cNvSpPr>
          <p:nvPr>
            <p:ph idx="1"/>
          </p:nvPr>
        </p:nvSpPr>
        <p:spPr>
          <a:xfrm>
            <a:off x="342107" y="703151"/>
            <a:ext cx="8550374" cy="5966209"/>
          </a:xfrm>
        </p:spPr>
        <p:txBody>
          <a:bodyPr/>
          <a:lstStyle/>
          <a:p>
            <a:pPr marL="457200" indent="-457200" eaLnBrk="1" hangingPunct="1"/>
            <a:r>
              <a:rPr lang="en-GB" altLang="en-US" sz="2400" dirty="0"/>
              <a:t>It is possible to insist that all classes, interfaces, etc. are designed in advance.</a:t>
            </a:r>
          </a:p>
          <a:p>
            <a:pPr marL="457200" indent="-457200" eaLnBrk="1" hangingPunct="1"/>
            <a:r>
              <a:rPr lang="en-GB" altLang="en-US" sz="2400" dirty="0"/>
              <a:t>However, this may </a:t>
            </a:r>
            <a:r>
              <a:rPr lang="en-GB" altLang="en-US" sz="2400" i="1" dirty="0">
                <a:solidFill>
                  <a:schemeClr val="accent1"/>
                </a:solidFill>
              </a:rPr>
              <a:t>not be the best way</a:t>
            </a:r>
            <a:r>
              <a:rPr lang="en-GB" altLang="en-US" sz="2400" i="1" dirty="0"/>
              <a:t> (in practice) to build software.</a:t>
            </a:r>
          </a:p>
          <a:p>
            <a:pPr marL="457200" indent="-457200" eaLnBrk="1" hangingPunct="1"/>
            <a:r>
              <a:rPr lang="en-GB" altLang="en-US" sz="2400" dirty="0"/>
              <a:t>This type of design comes from engineering and building, where it is </a:t>
            </a:r>
            <a:r>
              <a:rPr lang="en-GB" altLang="en-US" sz="2400" i="1" dirty="0"/>
              <a:t>very </a:t>
            </a:r>
            <a:r>
              <a:rPr lang="en-GB" altLang="en-US" sz="2400" dirty="0"/>
              <a:t>difficult to change your mind halfway through building something.</a:t>
            </a:r>
          </a:p>
          <a:p>
            <a:pPr marL="457200" indent="-457200" eaLnBrk="1" hangingPunct="1"/>
            <a:r>
              <a:rPr lang="en-GB" altLang="en-US" sz="2400" dirty="0"/>
              <a:t>However, in programming, changing the structure (refactoring) part of the way through a program is relatively easy.</a:t>
            </a:r>
          </a:p>
          <a:p>
            <a:pPr marL="923925" lvl="1" indent="-381000" eaLnBrk="1" hangingPunct="1"/>
            <a:r>
              <a:rPr lang="en-GB" altLang="en-US" sz="2400" dirty="0">
                <a:solidFill>
                  <a:srgbClr val="FF0000"/>
                </a:solidFill>
              </a:rPr>
              <a:t>The drawback is that it can encourage sloppiness.</a:t>
            </a:r>
            <a:r>
              <a:rPr lang="en-GB" altLang="en-US" sz="2400" dirty="0"/>
              <a:t> </a:t>
            </a:r>
          </a:p>
          <a:p>
            <a:pPr marL="923925" lvl="1" indent="-381000" eaLnBrk="1" hangingPunct="1"/>
            <a:r>
              <a:rPr lang="en-US" altLang="en-US" sz="2400" dirty="0">
                <a:solidFill>
                  <a:srgbClr val="FF0000"/>
                </a:solidFill>
              </a:rPr>
              <a:t>The advantage is that if you find a better way of doing something, you can use the better way.</a:t>
            </a:r>
          </a:p>
          <a:p>
            <a:pPr marL="923925" lvl="1" indent="-381000" eaLnBrk="1" hangingPunct="1"/>
            <a:r>
              <a:rPr lang="en-US" altLang="en-US" sz="2400" dirty="0">
                <a:solidFill>
                  <a:srgbClr val="FF0000"/>
                </a:solidFill>
              </a:rPr>
              <a:t>Regular end-user feedback can be incorporated whilst software is in the prototype stage. </a:t>
            </a:r>
            <a:r>
              <a:rPr lang="en-US" altLang="en-US" sz="2400" b="1" dirty="0">
                <a:solidFill>
                  <a:srgbClr val="FF0000"/>
                </a:solidFill>
              </a:rPr>
              <a:t>[1]</a:t>
            </a:r>
            <a:endParaRPr lang="en-GB" altLang="en-US" sz="2400" b="1" dirty="0">
              <a:solidFill>
                <a:srgbClr val="FF0000"/>
              </a:solidFill>
            </a:endParaRPr>
          </a:p>
        </p:txBody>
      </p:sp>
      <p:sp>
        <p:nvSpPr>
          <p:cNvPr id="4301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C945B6-C8E0-4413-A3AE-F9A259ECA8C3}" type="slidenum">
              <a:rPr lang="en-GB" altLang="en-US" sz="1400">
                <a:latin typeface="Verdana" pitchFamily="34" charset="0"/>
                <a:cs typeface="Arial" charset="0"/>
              </a:rPr>
              <a:pPr eaLnBrk="1" hangingPunct="1">
                <a:spcBef>
                  <a:spcPct val="0"/>
                </a:spcBef>
                <a:buFontTx/>
                <a:buNone/>
              </a:pPr>
              <a:t>19</a:t>
            </a:fld>
            <a:endParaRPr lang="en-GB" altLang="en-US" sz="1400">
              <a:latin typeface="Verdana" pitchFamily="34"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Data Structures</a:t>
            </a:r>
            <a:endParaRPr lang="en-GB" altLang="en-US" dirty="0"/>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US" i="1" dirty="0"/>
              <a:t>". . . It would be more logical first to choose a data structure appropriate to the problem, and then to look around for, or construct with a kit of tools provided, a language suitable for manipulating the structure." </a:t>
            </a:r>
            <a:r>
              <a:rPr lang="en-US" dirty="0"/>
              <a:t>– </a:t>
            </a:r>
            <a:r>
              <a:rPr lang="en-US" dirty="0">
                <a:hlinkClick r:id="rId2"/>
              </a:rPr>
              <a:t>Maurice Wilkes</a:t>
            </a:r>
            <a:r>
              <a:rPr lang="en-US" dirty="0"/>
              <a:t>, Computer Science pioneer and inventor.</a:t>
            </a:r>
            <a:endParaRPr lang="en-GB" altLang="en-US" dirty="0"/>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2</a:t>
            </a:fld>
            <a:endParaRPr lang="en-GB" altLang="en-US" sz="1400">
              <a:latin typeface="Verdana" pitchFamily="34"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188913"/>
            <a:ext cx="7273925" cy="827087"/>
          </a:xfrm>
        </p:spPr>
        <p:txBody>
          <a:bodyPr/>
          <a:lstStyle/>
          <a:p>
            <a:pPr eaLnBrk="1" hangingPunct="1"/>
            <a:r>
              <a:rPr lang="en-GB" altLang="en-US"/>
              <a:t>Design and Coding </a:t>
            </a:r>
            <a:r>
              <a:rPr lang="en-GB" altLang="en-US">
                <a:solidFill>
                  <a:srgbClr val="FF0000"/>
                </a:solidFill>
              </a:rPr>
              <a:t>[1]</a:t>
            </a:r>
          </a:p>
        </p:txBody>
      </p:sp>
      <p:sp>
        <p:nvSpPr>
          <p:cNvPr id="44035"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D1D874-AB49-45A6-B4A2-C1DF57A5A4B9}" type="slidenum">
              <a:rPr lang="en-GB" altLang="en-US" sz="1400">
                <a:latin typeface="Verdana" pitchFamily="34" charset="0"/>
                <a:cs typeface="Arial" charset="0"/>
              </a:rPr>
              <a:pPr eaLnBrk="1" hangingPunct="1">
                <a:spcBef>
                  <a:spcPct val="0"/>
                </a:spcBef>
                <a:buFontTx/>
                <a:buNone/>
              </a:pPr>
              <a:t>20</a:t>
            </a:fld>
            <a:endParaRPr lang="en-GB" altLang="en-US" sz="1400">
              <a:latin typeface="Verdana" pitchFamily="34" charset="0"/>
              <a:cs typeface="Arial" charset="0"/>
            </a:endParaRPr>
          </a:p>
        </p:txBody>
      </p:sp>
      <p:sp>
        <p:nvSpPr>
          <p:cNvPr id="3" name="Content Placeholder 2"/>
          <p:cNvSpPr>
            <a:spLocks noGrp="1"/>
          </p:cNvSpPr>
          <p:nvPr>
            <p:ph idx="1"/>
          </p:nvPr>
        </p:nvSpPr>
        <p:spPr>
          <a:xfrm>
            <a:off x="468313" y="1111250"/>
            <a:ext cx="8424862" cy="4910138"/>
          </a:xfrm>
        </p:spPr>
        <p:txBody>
          <a:bodyPr>
            <a:normAutofit fontScale="85000" lnSpcReduction="20000"/>
          </a:bodyPr>
          <a:lstStyle/>
          <a:p>
            <a:pPr>
              <a:defRPr/>
            </a:pPr>
            <a:r>
              <a:rPr lang="en-US" i="1" dirty="0"/>
              <a:t>Fools ignore complexity. Pragmatists suffer it. Some can avoid it. Geniuses remove it. —Alan Perlis </a:t>
            </a:r>
          </a:p>
          <a:p>
            <a:pPr>
              <a:defRPr/>
            </a:pPr>
            <a:endParaRPr lang="en-US" i="1" dirty="0"/>
          </a:p>
          <a:p>
            <a:pPr>
              <a:defRPr/>
            </a:pPr>
            <a:r>
              <a:rPr lang="en-US" i="1" dirty="0"/>
              <a:t>But I also knew, and forgot, Hoare’s dictum that premature optimization is the root of all evil in programming. —Donald Knuth, The Errors of </a:t>
            </a:r>
            <a:r>
              <a:rPr lang="en-US" i="1" dirty="0" err="1"/>
              <a:t>TeX</a:t>
            </a:r>
            <a:r>
              <a:rPr lang="en-US" i="1" dirty="0"/>
              <a:t> [Knuth89]</a:t>
            </a:r>
          </a:p>
          <a:p>
            <a:pPr>
              <a:defRPr/>
            </a:pPr>
            <a:endParaRPr lang="en-US" i="1" dirty="0"/>
          </a:p>
          <a:p>
            <a:pPr lvl="1">
              <a:defRPr/>
            </a:pPr>
            <a:r>
              <a:rPr lang="en-US" dirty="0">
                <a:latin typeface="Times New Roman"/>
                <a:cs typeface="Times New Roman"/>
              </a:rPr>
              <a:t>“Design Style” in the unit reference book: C++ coding standards: 101 rules, guidelines, and best practices by  Herb Sutter, Andrei Alexandrescu</a:t>
            </a:r>
          </a:p>
          <a:p>
            <a:pPr lvl="1">
              <a:defRPr/>
            </a:pP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a:cs typeface="Times New Roman"/>
              </a:rPr>
              <a:t>Access the book using </a:t>
            </a:r>
            <a:r>
              <a:rPr lang="en-US" b="1" dirty="0">
                <a:solidFill>
                  <a:srgbClr val="FF0000"/>
                </a:solidFill>
                <a:latin typeface="Times New Roman"/>
                <a:cs typeface="Times New Roman"/>
              </a:rPr>
              <a:t>My Unit Readings </a:t>
            </a:r>
            <a:r>
              <a:rPr lang="en-US" dirty="0">
                <a:latin typeface="Times New Roman"/>
                <a:cs typeface="Times New Roman"/>
              </a:rPr>
              <a:t>from LMS or Library</a:t>
            </a:r>
            <a:endParaRPr lang="en-GB" dirty="0">
              <a:ea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45059" name="Rectangle 3"/>
          <p:cNvSpPr>
            <a:spLocks noGrp="1" noChangeArrowheads="1"/>
          </p:cNvSpPr>
          <p:nvPr>
            <p:ph idx="1"/>
          </p:nvPr>
        </p:nvSpPr>
        <p:spPr>
          <a:xfrm>
            <a:off x="468313" y="981075"/>
            <a:ext cx="8229600" cy="5184775"/>
          </a:xfrm>
        </p:spPr>
        <p:txBody>
          <a:bodyPr/>
          <a:lstStyle/>
          <a:p>
            <a:pPr eaLnBrk="1" hangingPunct="1"/>
            <a:r>
              <a:rPr lang="en-GB" altLang="en-US" sz="2200"/>
              <a:t>When you code there are several things that must be considered:</a:t>
            </a:r>
          </a:p>
          <a:p>
            <a:pPr lvl="1" eaLnBrk="1" hangingPunct="1"/>
            <a:r>
              <a:rPr lang="en-GB" altLang="en-US" sz="2200"/>
              <a:t>Code readability (</a:t>
            </a:r>
            <a:r>
              <a:rPr lang="en-GB" altLang="en-US" sz="2200" b="1"/>
              <a:t>correct, simple and clear</a:t>
            </a:r>
            <a:r>
              <a:rPr lang="en-GB" altLang="en-US" sz="2200"/>
              <a:t>, and thus maintainability)</a:t>
            </a:r>
          </a:p>
          <a:p>
            <a:pPr lvl="1" eaLnBrk="1" hangingPunct="1"/>
            <a:r>
              <a:rPr lang="en-GB" altLang="en-US" sz="2200"/>
              <a:t>Operating speed of the code</a:t>
            </a:r>
          </a:p>
          <a:p>
            <a:pPr lvl="1" eaLnBrk="1" hangingPunct="1"/>
            <a:r>
              <a:rPr lang="en-GB" altLang="en-US" sz="2200"/>
              <a:t>Memory usage in RAM</a:t>
            </a:r>
          </a:p>
          <a:p>
            <a:pPr lvl="1" eaLnBrk="1" hangingPunct="1"/>
            <a:r>
              <a:rPr lang="en-GB" altLang="en-US" sz="2200"/>
              <a:t>Memory usage on Disk</a:t>
            </a:r>
          </a:p>
          <a:p>
            <a:pPr lvl="1" eaLnBrk="1" hangingPunct="1"/>
            <a:r>
              <a:rPr lang="en-GB" altLang="en-US" sz="2200"/>
              <a:t>Speed of writing the code</a:t>
            </a:r>
          </a:p>
          <a:p>
            <a:pPr lvl="1" eaLnBrk="1" hangingPunct="1"/>
            <a:r>
              <a:rPr lang="en-GB" altLang="en-US" sz="2200"/>
              <a:t>The total number of lines of code</a:t>
            </a:r>
          </a:p>
          <a:p>
            <a:pPr eaLnBrk="1" hangingPunct="1"/>
            <a:r>
              <a:rPr lang="en-GB" altLang="en-US" sz="2200"/>
              <a:t>It is </a:t>
            </a:r>
            <a:r>
              <a:rPr lang="en-GB" altLang="en-US" sz="2200" i="1"/>
              <a:t>never</a:t>
            </a:r>
            <a:r>
              <a:rPr lang="en-GB" altLang="en-US" sz="2200"/>
              <a:t> possible to optimise all of these at once.</a:t>
            </a:r>
          </a:p>
          <a:p>
            <a:pPr eaLnBrk="1" hangingPunct="1"/>
            <a:r>
              <a:rPr lang="en-GB" altLang="en-US" sz="2200"/>
              <a:t>In this day and age, the order given above is considered the best order.  </a:t>
            </a:r>
          </a:p>
          <a:p>
            <a:pPr eaLnBrk="1" hangingPunct="1"/>
            <a:r>
              <a:rPr lang="en-GB" altLang="en-US" sz="2200"/>
              <a:t>In other words, your code should be readable and maintainable above all else, and writing code in only a few lines is the least important thing.</a:t>
            </a:r>
          </a:p>
          <a:p>
            <a:pPr eaLnBrk="1" hangingPunct="1"/>
            <a:endParaRPr lang="en-GB" altLang="en-US" sz="2000"/>
          </a:p>
        </p:txBody>
      </p:sp>
      <p:sp>
        <p:nvSpPr>
          <p:cNvPr id="4506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898BF5C-3664-419A-A5B7-4D966323C018}" type="slidenum">
              <a:rPr lang="en-GB" altLang="en-US" sz="1400">
                <a:latin typeface="Verdana" pitchFamily="34" charset="0"/>
                <a:cs typeface="Arial" charset="0"/>
              </a:rPr>
              <a:pPr eaLnBrk="1" hangingPunct="1">
                <a:spcBef>
                  <a:spcPct val="0"/>
                </a:spcBef>
                <a:buFontTx/>
                <a:buNone/>
              </a:pPr>
              <a:t>21</a:t>
            </a:fld>
            <a:endParaRPr lang="en-GB" altLang="en-US" sz="1400">
              <a:latin typeface="Verdana" pitchFamily="34"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0"/>
            <a:ext cx="8229600" cy="1143000"/>
          </a:xfrm>
        </p:spPr>
        <p:txBody>
          <a:bodyPr/>
          <a:lstStyle/>
          <a:p>
            <a:pPr eaLnBrk="1" hangingPunct="1"/>
            <a:r>
              <a:rPr lang="en-GB" altLang="en-US"/>
              <a:t>Balance </a:t>
            </a:r>
            <a:r>
              <a:rPr lang="en-GB" altLang="en-US">
                <a:solidFill>
                  <a:srgbClr val="FF0000"/>
                </a:solidFill>
              </a:rPr>
              <a:t>[1]</a:t>
            </a:r>
            <a:endParaRPr lang="en-GB" altLang="en-US"/>
          </a:p>
        </p:txBody>
      </p:sp>
      <p:sp>
        <p:nvSpPr>
          <p:cNvPr id="51203" name="Rectangle 3"/>
          <p:cNvSpPr>
            <a:spLocks noGrp="1" noChangeArrowheads="1"/>
          </p:cNvSpPr>
          <p:nvPr>
            <p:ph idx="1"/>
          </p:nvPr>
        </p:nvSpPr>
        <p:spPr>
          <a:xfrm>
            <a:off x="468313" y="981075"/>
            <a:ext cx="8496300" cy="5616575"/>
          </a:xfrm>
        </p:spPr>
        <p:txBody>
          <a:bodyPr>
            <a:normAutofit lnSpcReduction="10000"/>
          </a:bodyPr>
          <a:lstStyle/>
          <a:p>
            <a:pPr eaLnBrk="1" hangingPunct="1">
              <a:defRPr/>
            </a:pPr>
            <a:r>
              <a:rPr lang="en-US" sz="2000" i="1" dirty="0"/>
              <a:t>Stop and think of some random good software engineering technique— any good technique. Whichever one you picked, in one way or another it will be about </a:t>
            </a:r>
            <a:r>
              <a:rPr lang="en-US" sz="2000" i="1" u="sng" dirty="0"/>
              <a:t>reducing dependencies</a:t>
            </a:r>
            <a:r>
              <a:rPr lang="en-US" sz="2000" i="1" dirty="0"/>
              <a:t>.  </a:t>
            </a:r>
            <a:r>
              <a:rPr lang="en-US" sz="2000" dirty="0"/>
              <a:t>(coupling) </a:t>
            </a:r>
            <a:r>
              <a:rPr lang="en-US" sz="2000" dirty="0">
                <a:solidFill>
                  <a:srgbClr val="FF0000"/>
                </a:solidFill>
              </a:rPr>
              <a:t>[2]</a:t>
            </a:r>
          </a:p>
          <a:p>
            <a:pPr lvl="1" eaLnBrk="1" hangingPunct="1">
              <a:defRPr/>
            </a:pPr>
            <a:r>
              <a:rPr lang="en-US" sz="2000" i="1" dirty="0"/>
              <a:t>Inheritance? Make (</a:t>
            </a:r>
            <a:r>
              <a:rPr lang="en-US" sz="2000" dirty="0"/>
              <a:t>client)</a:t>
            </a:r>
            <a:r>
              <a:rPr lang="en-US" sz="2000" i="1" dirty="0"/>
              <a:t> code written to use the base class </a:t>
            </a:r>
            <a:r>
              <a:rPr lang="en-US" sz="2000" i="1" u="sng" dirty="0"/>
              <a:t>less</a:t>
            </a:r>
            <a:r>
              <a:rPr lang="en-US" sz="2000" i="1" dirty="0"/>
              <a:t> dependent on the actual derived class. </a:t>
            </a:r>
          </a:p>
          <a:p>
            <a:pPr lvl="1" eaLnBrk="1" hangingPunct="1">
              <a:defRPr/>
            </a:pPr>
            <a:r>
              <a:rPr lang="en-US" sz="2000" i="1" dirty="0"/>
              <a:t>Minimize global variables? Reduce long-distance dependencies through widely visible data. </a:t>
            </a:r>
          </a:p>
          <a:p>
            <a:pPr lvl="1" eaLnBrk="1" hangingPunct="1">
              <a:defRPr/>
            </a:pPr>
            <a:r>
              <a:rPr lang="en-US" sz="2000" i="1" dirty="0"/>
              <a:t>Abstraction? Eliminate dependencies between code that manipulates concepts and code that implements them. </a:t>
            </a:r>
            <a:r>
              <a:rPr lang="en-US" sz="2000" dirty="0"/>
              <a:t>(independent of implementation – code relies on the public interface by information hiding)</a:t>
            </a:r>
          </a:p>
          <a:p>
            <a:pPr lvl="1" eaLnBrk="1" hangingPunct="1">
              <a:defRPr/>
            </a:pPr>
            <a:r>
              <a:rPr lang="en-US" sz="2000" i="1" dirty="0"/>
              <a:t>Information hiding? Make client code less dependent on an entity’s implementation details. An appropriate concern for dependency management is reflected in avoiding shared state, applying information hiding , and much more. </a:t>
            </a:r>
          </a:p>
          <a:p>
            <a:pPr eaLnBrk="1" hangingPunct="1">
              <a:defRPr/>
            </a:pPr>
            <a:r>
              <a:rPr lang="en-US" sz="2000" i="1" dirty="0"/>
              <a:t>Our vote for the most valuable Item in this section goes to Item 6: </a:t>
            </a:r>
            <a:r>
              <a:rPr lang="en-US" sz="2000" b="1" i="1" dirty="0">
                <a:solidFill>
                  <a:srgbClr val="FF0000"/>
                </a:solidFill>
              </a:rPr>
              <a:t>Correctness, simplicity, and clarity come first. That they really, really must</a:t>
            </a:r>
            <a:r>
              <a:rPr lang="en-US" sz="2000" b="1" i="1" dirty="0"/>
              <a:t>.</a:t>
            </a:r>
            <a:br>
              <a:rPr lang="en-US" sz="2000" b="1" dirty="0"/>
            </a:br>
            <a:endParaRPr lang="en-GB" altLang="en-US" sz="2000" b="1" dirty="0"/>
          </a:p>
        </p:txBody>
      </p:sp>
      <p:sp>
        <p:nvSpPr>
          <p:cNvPr id="4608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F848F86-B375-4428-A5C0-06844CBA4497}" type="slidenum">
              <a:rPr lang="en-GB" altLang="en-US" sz="1400">
                <a:latin typeface="Verdana" pitchFamily="34" charset="0"/>
                <a:cs typeface="Arial" charset="0"/>
              </a:rPr>
              <a:pPr eaLnBrk="1" hangingPunct="1">
                <a:spcBef>
                  <a:spcPct val="0"/>
                </a:spcBef>
                <a:buFontTx/>
                <a:buNone/>
              </a:pPr>
              <a:t>22</a:t>
            </a:fld>
            <a:endParaRPr lang="en-GB" altLang="en-US" sz="1400">
              <a:latin typeface="Verdana" pitchFamily="34"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51203" name="Rectangle 3"/>
          <p:cNvSpPr>
            <a:spLocks noGrp="1" noChangeArrowheads="1"/>
          </p:cNvSpPr>
          <p:nvPr>
            <p:ph idx="1"/>
          </p:nvPr>
        </p:nvSpPr>
        <p:spPr>
          <a:xfrm>
            <a:off x="468313" y="981075"/>
            <a:ext cx="8567737" cy="5761038"/>
          </a:xfrm>
        </p:spPr>
        <p:txBody>
          <a:bodyPr>
            <a:normAutofit fontScale="92500" lnSpcReduction="10000"/>
          </a:bodyPr>
          <a:lstStyle/>
          <a:p>
            <a:pPr>
              <a:defRPr/>
            </a:pPr>
            <a:r>
              <a:rPr lang="en-US" sz="2400" dirty="0">
                <a:latin typeface="Times New Roman"/>
                <a:cs typeface="Times New Roman"/>
              </a:rPr>
              <a:t>“Design Style” in the unit reference book: C++ coding standards: 101 rules, guidelines, and best practices by  Herb Sutter, Andrei Alexandrescu (See My Unit Readings)  </a:t>
            </a:r>
            <a:r>
              <a:rPr lang="en-US" sz="2400" dirty="0">
                <a:solidFill>
                  <a:srgbClr val="FF0000"/>
                </a:solidFill>
                <a:latin typeface="Times New Roman"/>
                <a:cs typeface="Times New Roman"/>
              </a:rPr>
              <a:t>[1]</a:t>
            </a:r>
            <a:r>
              <a:rPr lang="en-US" sz="2400" dirty="0">
                <a:latin typeface="Times New Roman"/>
                <a:cs typeface="Times New Roman"/>
              </a:rPr>
              <a:t>:</a:t>
            </a:r>
          </a:p>
          <a:p>
            <a:pPr lvl="1" eaLnBrk="1" hangingPunct="1">
              <a:defRPr/>
            </a:pPr>
            <a:r>
              <a:rPr lang="en-US" sz="2000" i="1" dirty="0"/>
              <a:t>Rule 6. Correctness, simplicity, and clarity come first. Summary KISS (Keep It Simple Software): Correct is better than fast. Simple is better than complex. Clear is better than cute. Safe is better than insecure.</a:t>
            </a:r>
          </a:p>
          <a:p>
            <a:pPr lvl="1" eaLnBrk="1" hangingPunct="1">
              <a:defRPr/>
            </a:pPr>
            <a:r>
              <a:rPr lang="en-US" sz="2000" i="1" dirty="0"/>
              <a:t>It’s hard to overstate the value of simple designs and clear code. Your code’s maintainer will thank you for making it understandable— and often that will be your future self, trying to remember what you were thinking six months ago. Hence such classic wisdom as: </a:t>
            </a:r>
          </a:p>
          <a:p>
            <a:pPr lvl="1" eaLnBrk="1" hangingPunct="1">
              <a:defRPr/>
            </a:pPr>
            <a:r>
              <a:rPr lang="en-US" sz="2000" i="1" dirty="0"/>
              <a:t>Programs must be written for people to read, and only incidentally for machines to execute. —Harold Abelson and Gerald Jay Sussman </a:t>
            </a:r>
          </a:p>
          <a:p>
            <a:pPr lvl="1" eaLnBrk="1" hangingPunct="1">
              <a:defRPr/>
            </a:pPr>
            <a:r>
              <a:rPr lang="en-US" sz="2000" b="1" i="1" dirty="0">
                <a:solidFill>
                  <a:srgbClr val="FF0000"/>
                </a:solidFill>
              </a:rPr>
              <a:t>Write programs for people first</a:t>
            </a:r>
            <a:r>
              <a:rPr lang="en-US" sz="2000" i="1" dirty="0"/>
              <a:t>, computers second. —Steve McConnell The cheapest, fastest and most reliable components of a computer system are those that aren’t there. —Gordon Bell </a:t>
            </a:r>
          </a:p>
          <a:p>
            <a:pPr lvl="1" eaLnBrk="1" hangingPunct="1">
              <a:defRPr/>
            </a:pPr>
            <a:r>
              <a:rPr lang="en-US" sz="2000" i="1" dirty="0"/>
              <a:t>Those missing components are also the most accurate (they never make mistakes), the most secure (they can’t be broken into), and the easiest to design, document, test and maintain. The importance of a simple design can’t be overemphasized. —Jon Bentley</a:t>
            </a:r>
            <a:br>
              <a:rPr lang="en-US" sz="2000" i="1" dirty="0"/>
            </a:br>
            <a:endParaRPr lang="en-GB" altLang="en-US" sz="1600" i="1" dirty="0"/>
          </a:p>
        </p:txBody>
      </p:sp>
      <p:sp>
        <p:nvSpPr>
          <p:cNvPr id="4710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2B04C29-DF9E-4E88-9455-29BA7E135E22}" type="slidenum">
              <a:rPr lang="en-GB" altLang="en-US" sz="1400">
                <a:latin typeface="Verdana" pitchFamily="34" charset="0"/>
                <a:cs typeface="Arial" charset="0"/>
              </a:rPr>
              <a:pPr eaLnBrk="1" hangingPunct="1">
                <a:spcBef>
                  <a:spcPct val="0"/>
                </a:spcBef>
                <a:buFontTx/>
                <a:buNone/>
              </a:pPr>
              <a:t>23</a:t>
            </a:fld>
            <a:endParaRPr lang="en-GB" altLang="en-US" sz="1400">
              <a:latin typeface="Verdana" pitchFamily="34"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ltLang="en-US"/>
              <a:t>Incremental Programming</a:t>
            </a:r>
          </a:p>
        </p:txBody>
      </p:sp>
      <p:sp>
        <p:nvSpPr>
          <p:cNvPr id="43011" name="Rectangle 3"/>
          <p:cNvSpPr>
            <a:spLocks noGrp="1" noChangeArrowheads="1"/>
          </p:cNvSpPr>
          <p:nvPr>
            <p:ph idx="1"/>
          </p:nvPr>
        </p:nvSpPr>
        <p:spPr>
          <a:xfrm>
            <a:off x="539750" y="1412875"/>
            <a:ext cx="8426450" cy="4824413"/>
          </a:xfrm>
        </p:spPr>
        <p:txBody>
          <a:bodyPr>
            <a:normAutofit lnSpcReduction="10000"/>
          </a:bodyPr>
          <a:lstStyle/>
          <a:p>
            <a:pPr eaLnBrk="1" hangingPunct="1">
              <a:lnSpc>
                <a:spcPct val="90000"/>
              </a:lnSpc>
              <a:defRPr/>
            </a:pPr>
            <a:r>
              <a:rPr lang="en-GB" altLang="en-US" sz="2400" dirty="0"/>
              <a:t>So, in OO programming you should:</a:t>
            </a:r>
          </a:p>
          <a:p>
            <a:pPr lvl="1" eaLnBrk="1" hangingPunct="1">
              <a:lnSpc>
                <a:spcPct val="90000"/>
              </a:lnSpc>
              <a:buFontTx/>
              <a:buAutoNum type="arabicPeriod"/>
              <a:defRPr/>
            </a:pPr>
            <a:r>
              <a:rPr lang="en-GB" altLang="en-US" sz="2400" dirty="0"/>
              <a:t>Do some overall design: at the least a UML diagram</a:t>
            </a:r>
          </a:p>
          <a:p>
            <a:pPr lvl="1" eaLnBrk="1" hangingPunct="1">
              <a:lnSpc>
                <a:spcPct val="90000"/>
              </a:lnSpc>
              <a:buFontTx/>
              <a:buAutoNum type="arabicPeriod"/>
              <a:defRPr/>
            </a:pPr>
            <a:r>
              <a:rPr lang="en-GB" altLang="en-US" sz="2400" dirty="0"/>
              <a:t>Choose a class to code </a:t>
            </a:r>
            <a:r>
              <a:rPr lang="en-US" altLang="en-US" sz="2400" dirty="0">
                <a:solidFill>
                  <a:srgbClr val="FF0000"/>
                </a:solidFill>
              </a:rPr>
              <a:t>[1]</a:t>
            </a:r>
            <a:endParaRPr lang="en-GB" altLang="en-US" sz="2400" dirty="0"/>
          </a:p>
          <a:p>
            <a:pPr lvl="1" eaLnBrk="1" hangingPunct="1">
              <a:lnSpc>
                <a:spcPct val="90000"/>
              </a:lnSpc>
              <a:buFontTx/>
              <a:buAutoNum type="arabicPeriod"/>
              <a:defRPr/>
            </a:pPr>
            <a:r>
              <a:rPr lang="en-US" altLang="en-US" sz="2400" b="1" dirty="0"/>
              <a:t>Test plan for this class  </a:t>
            </a:r>
            <a:r>
              <a:rPr lang="en-US" altLang="en-US" sz="2400" dirty="0">
                <a:solidFill>
                  <a:srgbClr val="FF0000"/>
                </a:solidFill>
              </a:rPr>
              <a:t>[2]</a:t>
            </a:r>
            <a:endParaRPr lang="en-GB" altLang="en-US" sz="2400" dirty="0">
              <a:solidFill>
                <a:srgbClr val="FF0000"/>
              </a:solidFill>
            </a:endParaRPr>
          </a:p>
          <a:p>
            <a:pPr lvl="1" eaLnBrk="1" hangingPunct="1">
              <a:lnSpc>
                <a:spcPct val="90000"/>
              </a:lnSpc>
              <a:buFontTx/>
              <a:buAutoNum type="arabicPeriod"/>
              <a:defRPr/>
            </a:pPr>
            <a:r>
              <a:rPr lang="en-GB" altLang="en-US" sz="2400" dirty="0"/>
              <a:t>Design the class</a:t>
            </a:r>
          </a:p>
          <a:p>
            <a:pPr lvl="1" eaLnBrk="1" hangingPunct="1">
              <a:lnSpc>
                <a:spcPct val="90000"/>
              </a:lnSpc>
              <a:buFontTx/>
              <a:buAutoNum type="arabicPeriod"/>
              <a:defRPr/>
            </a:pPr>
            <a:r>
              <a:rPr lang="en-GB" altLang="en-US" sz="2400" dirty="0"/>
              <a:t>Code a </a:t>
            </a:r>
            <a:r>
              <a:rPr lang="en-GB" altLang="en-US" sz="2400" b="1" dirty="0">
                <a:solidFill>
                  <a:srgbClr val="FF0000"/>
                </a:solidFill>
              </a:rPr>
              <a:t>little</a:t>
            </a:r>
          </a:p>
          <a:p>
            <a:pPr lvl="1" eaLnBrk="1" hangingPunct="1">
              <a:lnSpc>
                <a:spcPct val="90000"/>
              </a:lnSpc>
              <a:buFontTx/>
              <a:buAutoNum type="arabicPeriod"/>
              <a:defRPr/>
            </a:pPr>
            <a:r>
              <a:rPr lang="en-GB" altLang="en-US" sz="2400" b="1" dirty="0">
                <a:solidFill>
                  <a:srgbClr val="FF0000"/>
                </a:solidFill>
              </a:rPr>
              <a:t>Test what has been coded so far – all of it </a:t>
            </a:r>
            <a:r>
              <a:rPr lang="en-GB" altLang="en-US" sz="2400" dirty="0">
                <a:solidFill>
                  <a:srgbClr val="FF0000"/>
                </a:solidFill>
              </a:rPr>
              <a:t>[3]</a:t>
            </a:r>
          </a:p>
          <a:p>
            <a:pPr lvl="1" eaLnBrk="1" hangingPunct="1">
              <a:lnSpc>
                <a:spcPct val="90000"/>
              </a:lnSpc>
              <a:buFontTx/>
              <a:buAutoNum type="arabicPeriod"/>
              <a:defRPr/>
            </a:pPr>
            <a:r>
              <a:rPr lang="en-GB" altLang="en-US" sz="2400" dirty="0"/>
              <a:t>Refactor as necessary</a:t>
            </a:r>
          </a:p>
          <a:p>
            <a:pPr lvl="1" eaLnBrk="1" hangingPunct="1">
              <a:lnSpc>
                <a:spcPct val="90000"/>
              </a:lnSpc>
              <a:buFontTx/>
              <a:buAutoNum type="arabicPeriod"/>
              <a:defRPr/>
            </a:pPr>
            <a:r>
              <a:rPr lang="en-GB" altLang="en-US" sz="2400" dirty="0"/>
              <a:t>Go back to (4)</a:t>
            </a:r>
          </a:p>
          <a:p>
            <a:pPr lvl="1" eaLnBrk="1" hangingPunct="1">
              <a:lnSpc>
                <a:spcPct val="90000"/>
              </a:lnSpc>
              <a:buFontTx/>
              <a:buAutoNum type="arabicPeriod"/>
              <a:defRPr/>
            </a:pPr>
            <a:r>
              <a:rPr lang="en-GB" altLang="en-US" sz="2400" dirty="0"/>
              <a:t>Change the documentation if necessary</a:t>
            </a:r>
          </a:p>
          <a:p>
            <a:pPr lvl="1" eaLnBrk="1" hangingPunct="1">
              <a:lnSpc>
                <a:spcPct val="90000"/>
              </a:lnSpc>
              <a:buFontTx/>
              <a:buAutoNum type="arabicPeriod"/>
              <a:defRPr/>
            </a:pPr>
            <a:r>
              <a:rPr lang="en-GB" altLang="en-US" sz="2400" dirty="0"/>
              <a:t>Go back to (2)</a:t>
            </a:r>
          </a:p>
          <a:p>
            <a:pPr eaLnBrk="1" hangingPunct="1">
              <a:lnSpc>
                <a:spcPct val="90000"/>
              </a:lnSpc>
              <a:defRPr/>
            </a:pPr>
            <a:r>
              <a:rPr lang="en-GB" altLang="en-US" sz="2400" dirty="0"/>
              <a:t>This is called </a:t>
            </a:r>
            <a:r>
              <a:rPr lang="en-GB" altLang="en-US" sz="2400" dirty="0">
                <a:solidFill>
                  <a:srgbClr val="DC002E"/>
                </a:solidFill>
              </a:rPr>
              <a:t>incremental</a:t>
            </a:r>
            <a:r>
              <a:rPr lang="en-GB" altLang="en-US" sz="2400" dirty="0"/>
              <a:t> or </a:t>
            </a:r>
            <a:r>
              <a:rPr lang="en-GB" altLang="en-US" sz="2400" dirty="0">
                <a:solidFill>
                  <a:schemeClr val="accent1"/>
                </a:solidFill>
              </a:rPr>
              <a:t>iterative </a:t>
            </a:r>
            <a:r>
              <a:rPr lang="en-GB" altLang="en-US" sz="2400" dirty="0"/>
              <a:t>programming.</a:t>
            </a:r>
          </a:p>
          <a:p>
            <a:pPr eaLnBrk="1" hangingPunct="1">
              <a:lnSpc>
                <a:spcPct val="90000"/>
              </a:lnSpc>
              <a:defRPr/>
            </a:pPr>
            <a:endParaRPr lang="en-GB" altLang="en-US" dirty="0"/>
          </a:p>
        </p:txBody>
      </p:sp>
      <p:sp>
        <p:nvSpPr>
          <p:cNvPr id="4813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876603-3B32-4895-B027-6777ED59FD3B}" type="slidenum">
              <a:rPr lang="en-GB" altLang="en-US" sz="1400">
                <a:latin typeface="Verdana" pitchFamily="34" charset="0"/>
                <a:cs typeface="Arial" charset="0"/>
              </a:rPr>
              <a:pPr eaLnBrk="1" hangingPunct="1">
                <a:spcBef>
                  <a:spcPct val="0"/>
                </a:spcBef>
                <a:buFontTx/>
                <a:buNone/>
              </a:pPr>
              <a:t>24</a:t>
            </a:fld>
            <a:endParaRPr lang="en-GB" altLang="en-US" sz="1400">
              <a:latin typeface="Verdana" pitchFamily="34" charset="0"/>
              <a:cs typeface="Arial" charset="0"/>
            </a:endParaRPr>
          </a:p>
        </p:txBody>
      </p:sp>
      <p:sp>
        <p:nvSpPr>
          <p:cNvPr id="48133" name="Freeform 5"/>
          <p:cNvSpPr>
            <a:spLocks/>
          </p:cNvSpPr>
          <p:nvPr/>
        </p:nvSpPr>
        <p:spPr bwMode="auto">
          <a:xfrm>
            <a:off x="893763" y="3213100"/>
            <a:ext cx="365125" cy="1295400"/>
          </a:xfrm>
          <a:custGeom>
            <a:avLst/>
            <a:gdLst>
              <a:gd name="T0" fmla="*/ 2147483647 w 230"/>
              <a:gd name="T1" fmla="*/ 2147483647 h 459"/>
              <a:gd name="T2" fmla="*/ 0 w 230"/>
              <a:gd name="T3" fmla="*/ 2147483647 h 459"/>
              <a:gd name="T4" fmla="*/ 0 w 230"/>
              <a:gd name="T5" fmla="*/ 2147483647 h 459"/>
              <a:gd name="T6" fmla="*/ 2147483647 w 230"/>
              <a:gd name="T7" fmla="*/ 0 h 459"/>
              <a:gd name="T8" fmla="*/ 0 60000 65536"/>
              <a:gd name="T9" fmla="*/ 0 60000 65536"/>
              <a:gd name="T10" fmla="*/ 0 60000 65536"/>
              <a:gd name="T11" fmla="*/ 0 60000 65536"/>
              <a:gd name="T12" fmla="*/ 0 w 230"/>
              <a:gd name="T13" fmla="*/ 0 h 459"/>
              <a:gd name="T14" fmla="*/ 230 w 230"/>
              <a:gd name="T15" fmla="*/ 459 h 459"/>
            </a:gdLst>
            <a:ahLst/>
            <a:cxnLst>
              <a:cxn ang="T8">
                <a:pos x="T0" y="T1"/>
              </a:cxn>
              <a:cxn ang="T9">
                <a:pos x="T2" y="T3"/>
              </a:cxn>
              <a:cxn ang="T10">
                <a:pos x="T4" y="T5"/>
              </a:cxn>
              <a:cxn ang="T11">
                <a:pos x="T6" y="T7"/>
              </a:cxn>
            </a:cxnLst>
            <a:rect l="T12" t="T13" r="T14" b="T15"/>
            <a:pathLst>
              <a:path w="230" h="459">
                <a:moveTo>
                  <a:pt x="230" y="459"/>
                </a:moveTo>
                <a:lnTo>
                  <a:pt x="0" y="389"/>
                </a:lnTo>
                <a:lnTo>
                  <a:pt x="0" y="174"/>
                </a:lnTo>
                <a:lnTo>
                  <a:pt x="195"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8134" name="Freeform 6"/>
          <p:cNvSpPr>
            <a:spLocks/>
          </p:cNvSpPr>
          <p:nvPr/>
        </p:nvSpPr>
        <p:spPr bwMode="auto">
          <a:xfrm>
            <a:off x="827088" y="2349500"/>
            <a:ext cx="431800" cy="3240088"/>
          </a:xfrm>
          <a:custGeom>
            <a:avLst/>
            <a:gdLst>
              <a:gd name="T0" fmla="*/ 2147483647 w 319"/>
              <a:gd name="T1" fmla="*/ 2147483647 h 1069"/>
              <a:gd name="T2" fmla="*/ 0 w 319"/>
              <a:gd name="T3" fmla="*/ 2147483647 h 1069"/>
              <a:gd name="T4" fmla="*/ 2147483647 w 319"/>
              <a:gd name="T5" fmla="*/ 2147483647 h 1069"/>
              <a:gd name="T6" fmla="*/ 2147483647 w 319"/>
              <a:gd name="T7" fmla="*/ 0 h 1069"/>
              <a:gd name="T8" fmla="*/ 0 60000 65536"/>
              <a:gd name="T9" fmla="*/ 0 60000 65536"/>
              <a:gd name="T10" fmla="*/ 0 60000 65536"/>
              <a:gd name="T11" fmla="*/ 0 60000 65536"/>
              <a:gd name="T12" fmla="*/ 0 w 319"/>
              <a:gd name="T13" fmla="*/ 0 h 1069"/>
              <a:gd name="T14" fmla="*/ 319 w 319"/>
              <a:gd name="T15" fmla="*/ 1069 h 1069"/>
            </a:gdLst>
            <a:ahLst/>
            <a:cxnLst>
              <a:cxn ang="T8">
                <a:pos x="T0" y="T1"/>
              </a:cxn>
              <a:cxn ang="T9">
                <a:pos x="T2" y="T3"/>
              </a:cxn>
              <a:cxn ang="T10">
                <a:pos x="T4" y="T5"/>
              </a:cxn>
              <a:cxn ang="T11">
                <a:pos x="T6" y="T7"/>
              </a:cxn>
            </a:cxnLst>
            <a:rect l="T12" t="T13" r="T14" b="T15"/>
            <a:pathLst>
              <a:path w="319" h="1069">
                <a:moveTo>
                  <a:pt x="312" y="1069"/>
                </a:moveTo>
                <a:lnTo>
                  <a:pt x="0" y="978"/>
                </a:lnTo>
                <a:lnTo>
                  <a:pt x="13" y="152"/>
                </a:lnTo>
                <a:lnTo>
                  <a:pt x="319"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altLang="en-US"/>
              <a:t>Agile Programming</a:t>
            </a:r>
          </a:p>
        </p:txBody>
      </p:sp>
      <p:sp>
        <p:nvSpPr>
          <p:cNvPr id="17412" name="Rectangle 3"/>
          <p:cNvSpPr>
            <a:spLocks noGrp="1" noChangeArrowheads="1"/>
          </p:cNvSpPr>
          <p:nvPr>
            <p:ph idx="1"/>
          </p:nvPr>
        </p:nvSpPr>
        <p:spPr>
          <a:xfrm>
            <a:off x="323850" y="1341438"/>
            <a:ext cx="8496300" cy="5183187"/>
          </a:xfrm>
        </p:spPr>
        <p:txBody>
          <a:bodyPr rtlCol="0">
            <a:normAutofit fontScale="92500"/>
          </a:bodyPr>
          <a:lstStyle/>
          <a:p>
            <a:pPr eaLnBrk="1" fontAlgn="auto" hangingPunct="1">
              <a:spcAft>
                <a:spcPts val="0"/>
              </a:spcAft>
              <a:buFont typeface="Arial"/>
              <a:buChar char="•"/>
              <a:defRPr/>
            </a:pPr>
            <a:r>
              <a:rPr lang="en-GB" altLang="en-US" dirty="0"/>
              <a:t>The agile programming concept used in industry is based on this simple incremental coding technique.</a:t>
            </a:r>
          </a:p>
          <a:p>
            <a:pPr eaLnBrk="1" fontAlgn="auto" hangingPunct="1">
              <a:spcAft>
                <a:spcPts val="0"/>
              </a:spcAft>
              <a:buFont typeface="Arial"/>
              <a:buChar char="•"/>
              <a:defRPr/>
            </a:pPr>
            <a:r>
              <a:rPr lang="en-GB" altLang="en-US" dirty="0"/>
              <a:t>This unit becomes </a:t>
            </a:r>
            <a:r>
              <a:rPr lang="en-GB" altLang="en-US" b="1" dirty="0"/>
              <a:t>much</a:t>
            </a:r>
            <a:r>
              <a:rPr lang="en-GB" altLang="en-US" b="1" i="1" dirty="0"/>
              <a:t> </a:t>
            </a:r>
            <a:r>
              <a:rPr lang="en-GB" altLang="en-US" dirty="0"/>
              <a:t>easier if you design, code and test incrementally.</a:t>
            </a:r>
          </a:p>
          <a:p>
            <a:pPr eaLnBrk="1" fontAlgn="auto" hangingPunct="1">
              <a:spcAft>
                <a:spcPts val="0"/>
              </a:spcAft>
              <a:buFont typeface="Arial"/>
              <a:buChar char="•"/>
              <a:defRPr/>
            </a:pPr>
            <a:r>
              <a:rPr lang="en-GB" altLang="en-US" dirty="0"/>
              <a:t>It becomes much </a:t>
            </a:r>
            <a:r>
              <a:rPr lang="en-GB" altLang="en-US" i="1" dirty="0"/>
              <a:t>harder</a:t>
            </a:r>
            <a:r>
              <a:rPr lang="en-GB" altLang="en-US" dirty="0"/>
              <a:t> if you cut out the design and test portions, </a:t>
            </a:r>
            <a:r>
              <a:rPr lang="en-GB" altLang="en-US" dirty="0">
                <a:solidFill>
                  <a:srgbClr val="FF0000"/>
                </a:solidFill>
              </a:rPr>
              <a:t>[1]</a:t>
            </a:r>
          </a:p>
          <a:p>
            <a:pPr lvl="1" eaLnBrk="1" fontAlgn="auto" hangingPunct="1">
              <a:spcAft>
                <a:spcPts val="0"/>
              </a:spcAft>
              <a:buFont typeface="Arial"/>
              <a:buChar char="–"/>
              <a:defRPr/>
            </a:pPr>
            <a:r>
              <a:rPr lang="en-GB" altLang="en-US" dirty="0"/>
              <a:t>or if you try to do detailed design all in advance.</a:t>
            </a:r>
          </a:p>
          <a:p>
            <a:pPr eaLnBrk="1" fontAlgn="auto" hangingPunct="1">
              <a:spcAft>
                <a:spcPts val="0"/>
              </a:spcAft>
              <a:buFont typeface="Arial"/>
              <a:buChar char="•"/>
              <a:defRPr/>
            </a:pPr>
            <a:r>
              <a:rPr lang="en-GB" altLang="en-US" dirty="0"/>
              <a:t>The agile methodology may not be suitable for a particular task but that is outside the scope of this unit.</a:t>
            </a:r>
          </a:p>
          <a:p>
            <a:pPr eaLnBrk="1" fontAlgn="auto" hangingPunct="1">
              <a:spcAft>
                <a:spcPts val="0"/>
              </a:spcAft>
              <a:buFont typeface="Arial"/>
              <a:buChar char="•"/>
              <a:defRPr/>
            </a:pPr>
            <a:endParaRPr lang="en-GB" altLang="en-US" dirty="0"/>
          </a:p>
          <a:p>
            <a:pPr eaLnBrk="1" fontAlgn="auto" hangingPunct="1">
              <a:lnSpc>
                <a:spcPct val="90000"/>
              </a:lnSpc>
              <a:spcAft>
                <a:spcPts val="0"/>
              </a:spcAft>
              <a:buFont typeface="Arial"/>
              <a:buChar char="•"/>
              <a:defRPr/>
            </a:pPr>
            <a:endParaRPr lang="en-GB" altLang="en-US" dirty="0"/>
          </a:p>
        </p:txBody>
      </p:sp>
      <p:sp>
        <p:nvSpPr>
          <p:cNvPr id="4915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FCB6782-55CC-4D91-AD40-354734D83EF5}" type="slidenum">
              <a:rPr lang="en-GB" altLang="en-US" sz="1400">
                <a:latin typeface="Verdana" pitchFamily="34" charset="0"/>
                <a:cs typeface="Arial" charset="0"/>
              </a:rPr>
              <a:pPr eaLnBrk="1" hangingPunct="1">
                <a:spcBef>
                  <a:spcPct val="0"/>
                </a:spcBef>
                <a:buFontTx/>
                <a:buNone/>
              </a:pPr>
              <a:t>25</a:t>
            </a:fld>
            <a:endParaRPr lang="en-GB" altLang="en-US" sz="1400">
              <a:latin typeface="Verdana" pitchFamily="34"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ltLang="en-US"/>
              <a:t>Minimal But Complete</a:t>
            </a:r>
          </a:p>
        </p:txBody>
      </p:sp>
      <p:sp>
        <p:nvSpPr>
          <p:cNvPr id="19460" name="Rectangle 3"/>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buFont typeface="Arial"/>
              <a:buChar char="•"/>
              <a:defRPr/>
            </a:pPr>
            <a:r>
              <a:rPr lang="en-GB" altLang="en-US" dirty="0"/>
              <a:t>All routines (and classes) should be coded in a </a:t>
            </a:r>
            <a:r>
              <a:rPr lang="en-GB" altLang="en-US" dirty="0">
                <a:solidFill>
                  <a:srgbClr val="DC002E"/>
                </a:solidFill>
              </a:rPr>
              <a:t>minimal</a:t>
            </a:r>
            <a:r>
              <a:rPr lang="en-GB" altLang="en-US" dirty="0"/>
              <a:t> but </a:t>
            </a:r>
            <a:r>
              <a:rPr lang="en-GB" altLang="en-US" dirty="0">
                <a:solidFill>
                  <a:srgbClr val="DC002E"/>
                </a:solidFill>
              </a:rPr>
              <a:t>complete</a:t>
            </a:r>
            <a:r>
              <a:rPr lang="en-GB" altLang="en-US" dirty="0"/>
              <a:t> manner. </a:t>
            </a:r>
            <a:r>
              <a:rPr lang="en-GB" altLang="en-US" dirty="0">
                <a:solidFill>
                  <a:srgbClr val="FF0000"/>
                </a:solidFill>
              </a:rPr>
              <a:t>[1]</a:t>
            </a:r>
          </a:p>
          <a:p>
            <a:pPr eaLnBrk="1" fontAlgn="auto" hangingPunct="1">
              <a:lnSpc>
                <a:spcPct val="90000"/>
              </a:lnSpc>
              <a:spcAft>
                <a:spcPts val="0"/>
              </a:spcAft>
              <a:buFont typeface="Arial"/>
              <a:buChar char="•"/>
              <a:defRPr/>
            </a:pPr>
            <a:r>
              <a:rPr lang="en-GB" altLang="en-US" dirty="0"/>
              <a:t>This means that there are some methods that </a:t>
            </a:r>
            <a:r>
              <a:rPr lang="en-GB" altLang="en-US" i="1" dirty="0"/>
              <a:t>must</a:t>
            </a:r>
            <a:r>
              <a:rPr lang="en-GB" altLang="en-US" dirty="0"/>
              <a:t> always be included in a class (without them the class is not </a:t>
            </a:r>
            <a:r>
              <a:rPr lang="en-GB" altLang="en-US" b="1" dirty="0"/>
              <a:t>complete</a:t>
            </a:r>
            <a:r>
              <a:rPr lang="en-GB" altLang="en-US" dirty="0"/>
              <a:t>).</a:t>
            </a:r>
          </a:p>
          <a:p>
            <a:pPr eaLnBrk="1" fontAlgn="auto" hangingPunct="1">
              <a:lnSpc>
                <a:spcPct val="90000"/>
              </a:lnSpc>
              <a:spcAft>
                <a:spcPts val="0"/>
              </a:spcAft>
              <a:buFont typeface="Arial"/>
              <a:buChar char="•"/>
              <a:defRPr/>
            </a:pPr>
            <a:r>
              <a:rPr lang="en-GB" altLang="en-US" dirty="0"/>
              <a:t>Then there are methods that are </a:t>
            </a:r>
            <a:r>
              <a:rPr lang="en-GB" altLang="en-US" i="1" dirty="0"/>
              <a:t>required</a:t>
            </a:r>
            <a:r>
              <a:rPr lang="en-GB" altLang="en-US" dirty="0"/>
              <a:t> for a specific application, however these should be kept to a minimum and only added in when needed (the </a:t>
            </a:r>
            <a:r>
              <a:rPr lang="en-GB" altLang="en-US" b="1" dirty="0"/>
              <a:t>minimal</a:t>
            </a:r>
            <a:r>
              <a:rPr lang="en-GB" altLang="en-US" dirty="0"/>
              <a:t> class concept).</a:t>
            </a:r>
          </a:p>
          <a:p>
            <a:pPr eaLnBrk="1" fontAlgn="auto" hangingPunct="1">
              <a:lnSpc>
                <a:spcPct val="90000"/>
              </a:lnSpc>
              <a:spcAft>
                <a:spcPts val="0"/>
              </a:spcAft>
              <a:buFont typeface="Arial"/>
              <a:buChar char="•"/>
              <a:defRPr/>
            </a:pPr>
            <a:r>
              <a:rPr lang="en-GB" altLang="en-US" dirty="0"/>
              <a:t>Every method must be </a:t>
            </a:r>
            <a:r>
              <a:rPr lang="en-GB" altLang="en-US" dirty="0">
                <a:solidFill>
                  <a:srgbClr val="DC002E"/>
                </a:solidFill>
              </a:rPr>
              <a:t>tested</a:t>
            </a:r>
            <a:r>
              <a:rPr lang="en-GB" altLang="en-US" dirty="0"/>
              <a:t>, so </a:t>
            </a:r>
            <a:r>
              <a:rPr lang="en-GB" altLang="en-US" i="1" dirty="0"/>
              <a:t>never</a:t>
            </a:r>
            <a:r>
              <a:rPr lang="en-GB" altLang="en-US" dirty="0"/>
              <a:t> code a method until you are sure it is needed.</a:t>
            </a:r>
          </a:p>
        </p:txBody>
      </p:sp>
      <p:sp>
        <p:nvSpPr>
          <p:cNvPr id="5018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B0B0AB-11A4-485F-AE03-D0C75433393A}" type="slidenum">
              <a:rPr lang="en-GB" altLang="en-US" sz="1400">
                <a:latin typeface="Verdana" pitchFamily="34" charset="0"/>
                <a:cs typeface="Arial" charset="0"/>
              </a:rPr>
              <a:pPr eaLnBrk="1" hangingPunct="1">
                <a:spcBef>
                  <a:spcPct val="0"/>
                </a:spcBef>
                <a:buFontTx/>
                <a:buNone/>
              </a:pPr>
              <a:t>26</a:t>
            </a:fld>
            <a:endParaRPr lang="en-GB" altLang="en-US" sz="1400">
              <a:latin typeface="Verdana" pitchFamily="34"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115888"/>
            <a:ext cx="8229600" cy="1143000"/>
          </a:xfrm>
        </p:spPr>
        <p:txBody>
          <a:bodyPr/>
          <a:lstStyle/>
          <a:p>
            <a:pPr eaLnBrk="1" hangingPunct="1"/>
            <a:r>
              <a:rPr lang="en-GB" altLang="en-US"/>
              <a:t>Data vs Databases</a:t>
            </a:r>
          </a:p>
        </p:txBody>
      </p:sp>
      <p:sp>
        <p:nvSpPr>
          <p:cNvPr id="45059" name="Rectangle 3"/>
          <p:cNvSpPr>
            <a:spLocks noGrp="1" noChangeArrowheads="1"/>
          </p:cNvSpPr>
          <p:nvPr>
            <p:ph idx="1"/>
          </p:nvPr>
        </p:nvSpPr>
        <p:spPr>
          <a:xfrm>
            <a:off x="539750" y="1052513"/>
            <a:ext cx="8280400" cy="5040312"/>
          </a:xfrm>
        </p:spPr>
        <p:txBody>
          <a:bodyPr>
            <a:normAutofit lnSpcReduction="10000"/>
          </a:bodyPr>
          <a:lstStyle/>
          <a:p>
            <a:pPr eaLnBrk="1" hangingPunct="1">
              <a:defRPr/>
            </a:pPr>
            <a:r>
              <a:rPr lang="en-GB" altLang="en-US" sz="2400" dirty="0"/>
              <a:t>All data </a:t>
            </a:r>
            <a:r>
              <a:rPr lang="en-GB" altLang="en-US" sz="2400" i="1" dirty="0"/>
              <a:t>can</a:t>
            </a:r>
            <a:r>
              <a:rPr lang="en-GB" altLang="en-US" sz="2400" dirty="0"/>
              <a:t> be stored in a database.</a:t>
            </a:r>
          </a:p>
          <a:p>
            <a:pPr eaLnBrk="1" hangingPunct="1">
              <a:defRPr/>
            </a:pPr>
            <a:r>
              <a:rPr lang="en-GB" altLang="en-US" sz="2400" dirty="0"/>
              <a:t>However, relational databases:</a:t>
            </a:r>
          </a:p>
          <a:p>
            <a:pPr lvl="1" eaLnBrk="1" hangingPunct="1">
              <a:defRPr/>
            </a:pPr>
            <a:r>
              <a:rPr lang="en-GB" altLang="en-US" dirty="0"/>
              <a:t>Require an additional language interface (e.g., SQL);</a:t>
            </a:r>
          </a:p>
          <a:p>
            <a:pPr lvl="1" eaLnBrk="1" hangingPunct="1">
              <a:defRPr/>
            </a:pPr>
            <a:r>
              <a:rPr lang="en-GB" altLang="en-US" dirty="0"/>
              <a:t>do not readily adapt to the OO concept.</a:t>
            </a:r>
          </a:p>
          <a:p>
            <a:pPr eaLnBrk="1" hangingPunct="1">
              <a:defRPr/>
            </a:pPr>
            <a:r>
              <a:rPr lang="en-GB" altLang="en-US" sz="2400" dirty="0"/>
              <a:t>There is a separate unit for the study of databases.</a:t>
            </a:r>
          </a:p>
          <a:p>
            <a:pPr eaLnBrk="1" hangingPunct="1">
              <a:defRPr/>
            </a:pPr>
            <a:r>
              <a:rPr lang="en-GB" altLang="en-US" sz="2400" dirty="0"/>
              <a:t>So, we will be using ordinary (text) files within which to store our data on disk. We need to be able to do file I/O at an early stage in the unit. </a:t>
            </a:r>
          </a:p>
          <a:p>
            <a:pPr lvl="1" eaLnBrk="1" hangingPunct="1">
              <a:defRPr/>
            </a:pPr>
            <a:r>
              <a:rPr lang="en-GB" altLang="en-US" sz="2000" dirty="0"/>
              <a:t>In fact, you should already know how to do file I/O in your earlier units. In this unit, you will learn the C++ approach.</a:t>
            </a:r>
          </a:p>
          <a:p>
            <a:pPr eaLnBrk="1" hangingPunct="1">
              <a:defRPr/>
            </a:pPr>
            <a:r>
              <a:rPr lang="en-US" altLang="en-US" sz="2400" dirty="0"/>
              <a:t>We will still learn the data structures used by databases.</a:t>
            </a:r>
            <a:endParaRPr lang="en-GB" altLang="en-US" sz="2400" dirty="0"/>
          </a:p>
          <a:p>
            <a:pPr eaLnBrk="1" hangingPunct="1">
              <a:defRPr/>
            </a:pPr>
            <a:r>
              <a:rPr lang="en-GB" altLang="en-US" sz="2400" dirty="0"/>
              <a:t>Use our own data structures to store data in RAM.</a:t>
            </a:r>
            <a:endParaRPr lang="en-GB" altLang="en-US" sz="2400" dirty="0">
              <a:ea typeface="Calibri"/>
              <a:cs typeface="Calibri"/>
            </a:endParaRPr>
          </a:p>
          <a:p>
            <a:pPr lvl="1" eaLnBrk="1" hangingPunct="1">
              <a:defRPr/>
            </a:pPr>
            <a:endParaRPr lang="en-GB" altLang="en-US" dirty="0"/>
          </a:p>
        </p:txBody>
      </p:sp>
      <p:sp>
        <p:nvSpPr>
          <p:cNvPr id="5120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894E23C-44B6-42B6-9C22-E5253BA737F7}" type="slidenum">
              <a:rPr lang="en-GB" altLang="en-US" sz="1400">
                <a:latin typeface="Verdana" pitchFamily="34" charset="0"/>
                <a:cs typeface="Arial" charset="0"/>
              </a:rPr>
              <a:pPr eaLnBrk="1" hangingPunct="1">
                <a:spcBef>
                  <a:spcPct val="0"/>
                </a:spcBef>
                <a:buFontTx/>
                <a:buNone/>
              </a:pPr>
              <a:t>27</a:t>
            </a:fld>
            <a:endParaRPr lang="en-GB" altLang="en-US" sz="1400">
              <a:latin typeface="Verdana" pitchFamily="34" charset="0"/>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43903" y="-575928"/>
            <a:ext cx="8229600" cy="1143000"/>
          </a:xfrm>
        </p:spPr>
        <p:txBody>
          <a:bodyPr/>
          <a:lstStyle/>
          <a:p>
            <a:pPr eaLnBrk="1" hangingPunct="1"/>
            <a:r>
              <a:rPr lang="en-GB" altLang="en-US"/>
              <a:t>C++ vs Java</a:t>
            </a:r>
          </a:p>
        </p:txBody>
      </p:sp>
      <p:sp>
        <p:nvSpPr>
          <p:cNvPr id="46083" name="Rectangle 3"/>
          <p:cNvSpPr>
            <a:spLocks noGrp="1" noChangeArrowheads="1"/>
          </p:cNvSpPr>
          <p:nvPr>
            <p:ph idx="1"/>
          </p:nvPr>
        </p:nvSpPr>
        <p:spPr>
          <a:xfrm>
            <a:off x="651293" y="403643"/>
            <a:ext cx="7974264" cy="6120981"/>
          </a:xfrm>
        </p:spPr>
        <p:txBody>
          <a:bodyPr>
            <a:normAutofit fontScale="92500" lnSpcReduction="10000"/>
          </a:bodyPr>
          <a:lstStyle/>
          <a:p>
            <a:pPr eaLnBrk="1" hangingPunct="1">
              <a:lnSpc>
                <a:spcPct val="90000"/>
              </a:lnSpc>
              <a:defRPr/>
            </a:pPr>
            <a:r>
              <a:rPr lang="en-GB" altLang="en-US" sz="2000" dirty="0"/>
              <a:t>The two languages are similar.</a:t>
            </a:r>
          </a:p>
          <a:p>
            <a:pPr eaLnBrk="1" hangingPunct="1">
              <a:lnSpc>
                <a:spcPct val="90000"/>
              </a:lnSpc>
              <a:defRPr/>
            </a:pPr>
            <a:r>
              <a:rPr lang="en-GB" altLang="en-US" sz="2000" dirty="0"/>
              <a:t>The main differences relevant to this unit are:</a:t>
            </a:r>
          </a:p>
          <a:p>
            <a:pPr lvl="1" eaLnBrk="1" hangingPunct="1">
              <a:lnSpc>
                <a:spcPct val="90000"/>
              </a:lnSpc>
              <a:defRPr/>
            </a:pPr>
            <a:r>
              <a:rPr lang="en-GB" altLang="en-US" sz="2000" dirty="0"/>
              <a:t>In Java the main program is a class, in C++ it is not: instead, it is a </a:t>
            </a:r>
            <a:r>
              <a:rPr lang="en-GB" altLang="en-US" sz="2000" dirty="0">
                <a:solidFill>
                  <a:srgbClr val="FF0000"/>
                </a:solidFill>
              </a:rPr>
              <a:t>main()</a:t>
            </a:r>
            <a:r>
              <a:rPr lang="en-GB" altLang="en-US" sz="2000" dirty="0"/>
              <a:t> routine like in C (similar to ict159) contained in main.cpp</a:t>
            </a:r>
          </a:p>
          <a:p>
            <a:pPr lvl="1" eaLnBrk="1" hangingPunct="1">
              <a:lnSpc>
                <a:spcPct val="90000"/>
              </a:lnSpc>
              <a:defRPr/>
            </a:pPr>
            <a:r>
              <a:rPr lang="en-GB" altLang="en-US" sz="2000" dirty="0"/>
              <a:t>Static methods in Java used to represent general routines in C or C++.</a:t>
            </a:r>
          </a:p>
          <a:p>
            <a:pPr lvl="1" eaLnBrk="1" hangingPunct="1">
              <a:lnSpc>
                <a:spcPct val="90000"/>
              </a:lnSpc>
              <a:defRPr/>
            </a:pPr>
            <a:r>
              <a:rPr lang="en-GB" altLang="en-US" sz="2000" dirty="0"/>
              <a:t>In Java the class interface and class methods (code) go in the same file.  In C++ the API (specification) goes in a header file (.h) and the code goes in a separate implementation file (.</a:t>
            </a:r>
            <a:r>
              <a:rPr lang="en-GB" altLang="en-US" sz="2000" dirty="0" err="1"/>
              <a:t>cpp</a:t>
            </a:r>
            <a:r>
              <a:rPr lang="en-GB" altLang="en-US" sz="2000" dirty="0"/>
              <a:t>).  The files must have the same prefix by convention.</a:t>
            </a:r>
            <a:r>
              <a:rPr lang="en-GB" altLang="ja-JP" sz="2000" dirty="0"/>
              <a:t>  For example, </a:t>
            </a:r>
            <a:r>
              <a:rPr lang="en-GB" altLang="ja-JP" sz="2000" dirty="0" err="1"/>
              <a:t>circle.h</a:t>
            </a:r>
            <a:r>
              <a:rPr lang="en-GB" altLang="ja-JP" sz="2000" dirty="0"/>
              <a:t> and circle.cpp</a:t>
            </a:r>
            <a:r>
              <a:rPr lang="en-GB" altLang="ja-JP" sz="2000" dirty="0">
                <a:solidFill>
                  <a:srgbClr val="FF0000"/>
                </a:solidFill>
              </a:rPr>
              <a:t>. Must do this separation otherwise no marks are given even if the output is correct. [1]</a:t>
            </a:r>
          </a:p>
          <a:p>
            <a:pPr lvl="1" eaLnBrk="1" hangingPunct="1">
              <a:lnSpc>
                <a:spcPct val="90000"/>
              </a:lnSpc>
              <a:defRPr/>
            </a:pPr>
            <a:r>
              <a:rPr lang="en-GB" altLang="en-US" sz="2000" dirty="0"/>
              <a:t>C++ has pointer and non-pointer data structures available to the programmer. Pointers are necessary for the building of many important data structures as they provide very fine-grained control over how memory is used.</a:t>
            </a:r>
          </a:p>
          <a:p>
            <a:pPr lvl="2" eaLnBrk="1" hangingPunct="1">
              <a:lnSpc>
                <a:spcPct val="90000"/>
              </a:lnSpc>
              <a:defRPr/>
            </a:pPr>
            <a:r>
              <a:rPr lang="en-GB" altLang="en-US" sz="2000" dirty="0"/>
              <a:t>This ability comes at a cost – it is dangerous. </a:t>
            </a:r>
            <a:r>
              <a:rPr lang="en-GB" altLang="en-US" sz="2000" dirty="0">
                <a:solidFill>
                  <a:srgbClr val="DC002E"/>
                </a:solidFill>
              </a:rPr>
              <a:t>[2]</a:t>
            </a:r>
          </a:p>
          <a:p>
            <a:pPr lvl="2" eaLnBrk="1" hangingPunct="1">
              <a:lnSpc>
                <a:spcPct val="90000"/>
              </a:lnSpc>
              <a:defRPr/>
            </a:pPr>
            <a:r>
              <a:rPr lang="en-US" altLang="en-US" sz="2000" dirty="0"/>
              <a:t>Obscure bugs are hard to track down.</a:t>
            </a:r>
            <a:endParaRPr lang="en-GB" altLang="en-US" sz="2000" dirty="0"/>
          </a:p>
          <a:p>
            <a:pPr lvl="1" eaLnBrk="1" hangingPunct="1">
              <a:lnSpc>
                <a:spcPct val="90000"/>
              </a:lnSpc>
              <a:defRPr/>
            </a:pPr>
            <a:r>
              <a:rPr lang="en-GB" altLang="en-US" sz="2000" dirty="0"/>
              <a:t>Data structures in Java rely </a:t>
            </a:r>
            <a:r>
              <a:rPr lang="en-GB" altLang="en-US" sz="2000" dirty="0">
                <a:solidFill>
                  <a:srgbClr val="FF0000"/>
                </a:solidFill>
              </a:rPr>
              <a:t>entirely on pointers </a:t>
            </a:r>
            <a:r>
              <a:rPr lang="en-GB" altLang="en-US" sz="2000" dirty="0"/>
              <a:t>so the distinction is not available to the programmer, and the programmer is oblivious. </a:t>
            </a:r>
            <a:r>
              <a:rPr lang="en-GB" altLang="en-US" sz="2000" dirty="0">
                <a:solidFill>
                  <a:srgbClr val="FF0000"/>
                </a:solidFill>
              </a:rPr>
              <a:t>[3]</a:t>
            </a:r>
          </a:p>
          <a:p>
            <a:pPr lvl="1" eaLnBrk="1" hangingPunct="1">
              <a:lnSpc>
                <a:spcPct val="90000"/>
              </a:lnSpc>
              <a:defRPr/>
            </a:pPr>
            <a:r>
              <a:rPr lang="en-US" altLang="en-US" sz="2000" dirty="0"/>
              <a:t>Java does its own garbage collection, but the C++ programmer is responsible for writing code to release memory back to the OS when working with raw pointers. </a:t>
            </a:r>
            <a:r>
              <a:rPr lang="en-US" altLang="en-US" sz="2000" dirty="0">
                <a:solidFill>
                  <a:srgbClr val="FF0000"/>
                </a:solidFill>
              </a:rPr>
              <a:t>[4]</a:t>
            </a:r>
            <a:endParaRPr lang="en-GB" altLang="en-US" sz="2000" dirty="0">
              <a:solidFill>
                <a:srgbClr val="FF0000"/>
              </a:solidFill>
            </a:endParaRPr>
          </a:p>
          <a:p>
            <a:pPr lvl="1" eaLnBrk="1" hangingPunct="1">
              <a:lnSpc>
                <a:spcPct val="90000"/>
              </a:lnSpc>
              <a:defRPr/>
            </a:pPr>
            <a:endParaRPr lang="en-GB" altLang="en-US" sz="1800" dirty="0"/>
          </a:p>
        </p:txBody>
      </p:sp>
      <p:sp>
        <p:nvSpPr>
          <p:cNvPr id="5222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7AA1B30-2B21-487D-A94F-C5239E8F3FB3}" type="slidenum">
              <a:rPr lang="en-GB" altLang="en-US" sz="1400">
                <a:latin typeface="Verdana" pitchFamily="34" charset="0"/>
                <a:cs typeface="Arial" charset="0"/>
              </a:rPr>
              <a:pPr eaLnBrk="1" hangingPunct="1">
                <a:spcBef>
                  <a:spcPct val="0"/>
                </a:spcBef>
                <a:buFontTx/>
                <a:buNone/>
              </a:pPr>
              <a:t>28</a:t>
            </a:fld>
            <a:endParaRPr lang="en-GB" altLang="en-US" sz="1400">
              <a:latin typeface="Verdana" pitchFamily="34"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43903" y="-1383631"/>
            <a:ext cx="8229600" cy="1143000"/>
          </a:xfrm>
        </p:spPr>
        <p:txBody>
          <a:bodyPr/>
          <a:lstStyle/>
          <a:p>
            <a:pPr eaLnBrk="1" hangingPunct="1"/>
            <a:r>
              <a:rPr lang="en-GB" altLang="en-US" dirty="0"/>
              <a:t>Unit Tests</a:t>
            </a:r>
          </a:p>
        </p:txBody>
      </p:sp>
      <p:sp>
        <p:nvSpPr>
          <p:cNvPr id="47107" name="Rectangle 3"/>
          <p:cNvSpPr>
            <a:spLocks noGrp="1" noChangeArrowheads="1"/>
          </p:cNvSpPr>
          <p:nvPr>
            <p:ph idx="1"/>
          </p:nvPr>
        </p:nvSpPr>
        <p:spPr>
          <a:xfrm>
            <a:off x="666665" y="-463061"/>
            <a:ext cx="8477335" cy="6771439"/>
          </a:xfrm>
        </p:spPr>
        <p:txBody>
          <a:bodyPr>
            <a:normAutofit fontScale="92500" lnSpcReduction="20000"/>
          </a:bodyPr>
          <a:lstStyle/>
          <a:p>
            <a:pPr eaLnBrk="1" hangingPunct="1">
              <a:lnSpc>
                <a:spcPct val="90000"/>
              </a:lnSpc>
              <a:defRPr/>
            </a:pPr>
            <a:r>
              <a:rPr lang="en-GB" altLang="en-US" sz="2400" dirty="0"/>
              <a:t>In ict283, a unit is a class or subroutine outside the scope of a class. </a:t>
            </a:r>
          </a:p>
          <a:p>
            <a:pPr eaLnBrk="1" hangingPunct="1">
              <a:lnSpc>
                <a:spcPct val="90000"/>
              </a:lnSpc>
              <a:defRPr/>
            </a:pPr>
            <a:r>
              <a:rPr lang="en-GB" altLang="en-US" sz="2400" dirty="0">
                <a:solidFill>
                  <a:srgbClr val="DC002E"/>
                </a:solidFill>
              </a:rPr>
              <a:t>Unit testing, for our purposes</a:t>
            </a:r>
            <a:r>
              <a:rPr lang="en-GB" altLang="en-US" sz="2400" dirty="0"/>
              <a:t> is therefore the name given to the testing of a single class or subroutine. You have to write code to test the unit.</a:t>
            </a:r>
          </a:p>
          <a:p>
            <a:pPr eaLnBrk="1" hangingPunct="1">
              <a:lnSpc>
                <a:spcPct val="90000"/>
              </a:lnSpc>
              <a:defRPr/>
            </a:pPr>
            <a:r>
              <a:rPr lang="en-GB" altLang="en-US" sz="2400" b="1" dirty="0">
                <a:solidFill>
                  <a:srgbClr val="FF0000"/>
                </a:solidFill>
              </a:rPr>
              <a:t>Obviously, a class or subroutine must be fully tested before it is used in the main application program or by another class or another subroutine. </a:t>
            </a:r>
          </a:p>
          <a:p>
            <a:pPr lvl="1" eaLnBrk="1" hangingPunct="1">
              <a:lnSpc>
                <a:spcPct val="90000"/>
              </a:lnSpc>
              <a:defRPr/>
            </a:pPr>
            <a:r>
              <a:rPr lang="en-GB" altLang="en-US" sz="2000" b="1" dirty="0">
                <a:solidFill>
                  <a:srgbClr val="FF0000"/>
                </a:solidFill>
              </a:rPr>
              <a:t>Ignore this advice and you will become sleep deprived [1]</a:t>
            </a:r>
          </a:p>
          <a:p>
            <a:pPr eaLnBrk="1" hangingPunct="1">
              <a:lnSpc>
                <a:spcPct val="90000"/>
              </a:lnSpc>
              <a:defRPr/>
            </a:pPr>
            <a:r>
              <a:rPr lang="en-GB" altLang="en-US" sz="2400" dirty="0"/>
              <a:t>When using classes, every class has its own unit test program (main program)</a:t>
            </a:r>
          </a:p>
          <a:p>
            <a:pPr eaLnBrk="1" hangingPunct="1">
              <a:lnSpc>
                <a:spcPct val="90000"/>
              </a:lnSpc>
              <a:defRPr/>
            </a:pPr>
            <a:r>
              <a:rPr lang="en-GB" altLang="en-US" sz="2400" dirty="0"/>
              <a:t>This unit test program is run whenever the class is changed.</a:t>
            </a:r>
          </a:p>
          <a:p>
            <a:pPr eaLnBrk="1" hangingPunct="1">
              <a:lnSpc>
                <a:spcPct val="90000"/>
              </a:lnSpc>
              <a:defRPr/>
            </a:pPr>
            <a:r>
              <a:rPr lang="en-GB" altLang="en-US" sz="2400" dirty="0"/>
              <a:t>So, as well as the </a:t>
            </a:r>
            <a:r>
              <a:rPr lang="en-GB" altLang="en-US" sz="2400" dirty="0">
                <a:solidFill>
                  <a:srgbClr val="DC002E"/>
                </a:solidFill>
              </a:rPr>
              <a:t>header</a:t>
            </a:r>
            <a:r>
              <a:rPr lang="en-GB" altLang="en-US" sz="2400" dirty="0"/>
              <a:t> file (.h) (the API interface) and an </a:t>
            </a:r>
            <a:r>
              <a:rPr lang="en-GB" altLang="en-US" sz="2400" dirty="0">
                <a:solidFill>
                  <a:srgbClr val="DC002E"/>
                </a:solidFill>
              </a:rPr>
              <a:t>implementation</a:t>
            </a:r>
            <a:r>
              <a:rPr lang="en-GB" altLang="en-US" sz="2400" dirty="0"/>
              <a:t> file (.</a:t>
            </a:r>
            <a:r>
              <a:rPr lang="en-GB" altLang="en-US" sz="2400" dirty="0" err="1"/>
              <a:t>cpp</a:t>
            </a:r>
            <a:r>
              <a:rPr lang="en-GB" altLang="en-US" sz="2400" dirty="0"/>
              <a:t>) there will be a </a:t>
            </a:r>
            <a:r>
              <a:rPr lang="en-GB" altLang="en-US" sz="2400" dirty="0">
                <a:solidFill>
                  <a:srgbClr val="DC002E"/>
                </a:solidFill>
              </a:rPr>
              <a:t>test file</a:t>
            </a:r>
            <a:r>
              <a:rPr lang="en-GB" altLang="en-US" sz="2400" dirty="0"/>
              <a:t> (.</a:t>
            </a:r>
            <a:r>
              <a:rPr lang="en-GB" altLang="en-US" sz="2400" dirty="0" err="1"/>
              <a:t>cpp</a:t>
            </a:r>
            <a:r>
              <a:rPr lang="en-GB" altLang="en-US" sz="2400" dirty="0"/>
              <a:t>) for </a:t>
            </a:r>
            <a:r>
              <a:rPr lang="en-GB" altLang="en-US" sz="2400" i="1" dirty="0"/>
              <a:t>every </a:t>
            </a:r>
            <a:r>
              <a:rPr lang="en-GB" altLang="en-US" sz="2400" dirty="0"/>
              <a:t>class.  </a:t>
            </a:r>
          </a:p>
          <a:p>
            <a:pPr eaLnBrk="1" hangingPunct="1">
              <a:lnSpc>
                <a:spcPct val="90000"/>
              </a:lnSpc>
              <a:defRPr/>
            </a:pPr>
            <a:r>
              <a:rPr lang="en-GB" altLang="en-US" sz="2400" dirty="0"/>
              <a:t>For example: </a:t>
            </a:r>
            <a:r>
              <a:rPr lang="en-GB" altLang="en-US" sz="2400" dirty="0" err="1">
                <a:solidFill>
                  <a:srgbClr val="FF0000"/>
                </a:solidFill>
              </a:rPr>
              <a:t>circle.h</a:t>
            </a:r>
            <a:r>
              <a:rPr lang="en-GB" altLang="en-US" sz="2400" dirty="0"/>
              <a:t>, </a:t>
            </a:r>
            <a:r>
              <a:rPr lang="en-GB" altLang="en-US" sz="2400" dirty="0">
                <a:solidFill>
                  <a:srgbClr val="FF0000"/>
                </a:solidFill>
              </a:rPr>
              <a:t>circle.cpp</a:t>
            </a:r>
            <a:r>
              <a:rPr lang="en-GB" altLang="en-US" sz="2400" dirty="0"/>
              <a:t> is the class, and </a:t>
            </a:r>
            <a:r>
              <a:rPr lang="en-GB" altLang="en-US" sz="2400" dirty="0">
                <a:solidFill>
                  <a:srgbClr val="000000"/>
                </a:solidFill>
              </a:rPr>
              <a:t>the unit test is </a:t>
            </a:r>
            <a:r>
              <a:rPr lang="en-GB" altLang="en-US" sz="2400" dirty="0">
                <a:solidFill>
                  <a:srgbClr val="FF0000"/>
                </a:solidFill>
              </a:rPr>
              <a:t>circleTest.cpp</a:t>
            </a:r>
            <a:r>
              <a:rPr lang="en-GB" altLang="en-US" sz="2400" dirty="0"/>
              <a:t>. </a:t>
            </a:r>
            <a:r>
              <a:rPr lang="en-GB" altLang="en-US" sz="2400" dirty="0">
                <a:solidFill>
                  <a:srgbClr val="FF0000"/>
                </a:solidFill>
              </a:rPr>
              <a:t>[2]</a:t>
            </a:r>
            <a:endParaRPr lang="en-GB" altLang="en-US" sz="2400" dirty="0">
              <a:solidFill>
                <a:srgbClr val="FF0000"/>
              </a:solidFill>
              <a:ea typeface="Calibri"/>
              <a:cs typeface="Calibri"/>
            </a:endParaRPr>
          </a:p>
          <a:p>
            <a:pPr eaLnBrk="1" hangingPunct="1">
              <a:lnSpc>
                <a:spcPct val="90000"/>
              </a:lnSpc>
              <a:defRPr/>
            </a:pPr>
            <a:r>
              <a:rPr lang="en-GB" altLang="en-US" sz="2400" dirty="0">
                <a:solidFill>
                  <a:srgbClr val="FF0000"/>
                </a:solidFill>
              </a:rPr>
              <a:t>Unit Test Plans </a:t>
            </a:r>
            <a:r>
              <a:rPr lang="en-GB" altLang="en-US" sz="2400" dirty="0"/>
              <a:t>(a description of what needs testing in the unit test program) are an important part of the assessment in this unit. The </a:t>
            </a:r>
            <a:r>
              <a:rPr lang="en-GB" altLang="en-US" sz="2400" b="1" dirty="0"/>
              <a:t>test plan is a table </a:t>
            </a:r>
            <a:r>
              <a:rPr lang="en-GB" altLang="en-US" sz="2400" dirty="0"/>
              <a:t>that shows the tests to be done. </a:t>
            </a:r>
            <a:r>
              <a:rPr lang="en-GB" altLang="en-US" sz="2400" b="1" dirty="0"/>
              <a:t>Unit test will implement the unit test plan in code</a:t>
            </a:r>
            <a:r>
              <a:rPr lang="en-GB" altLang="en-US" sz="2400" dirty="0"/>
              <a:t>.</a:t>
            </a:r>
            <a:endParaRPr lang="en-GB" altLang="en-US" sz="2400" dirty="0">
              <a:ea typeface="Calibri"/>
              <a:cs typeface="Calibri"/>
            </a:endParaRPr>
          </a:p>
          <a:p>
            <a:pPr eaLnBrk="1" hangingPunct="1">
              <a:lnSpc>
                <a:spcPct val="90000"/>
              </a:lnSpc>
              <a:defRPr/>
            </a:pPr>
            <a:r>
              <a:rPr lang="en-US" altLang="en-US" sz="2400" dirty="0"/>
              <a:t>The application test is separate from the unit tests as the application test has to test the actual application that is given to the end user.</a:t>
            </a:r>
          </a:p>
          <a:p>
            <a:pPr lvl="1" eaLnBrk="1" hangingPunct="1">
              <a:lnSpc>
                <a:spcPct val="90000"/>
              </a:lnSpc>
              <a:defRPr/>
            </a:pPr>
            <a:r>
              <a:rPr lang="en-US" altLang="en-US" sz="2000" dirty="0">
                <a:solidFill>
                  <a:srgbClr val="FF0000"/>
                </a:solidFill>
              </a:rPr>
              <a:t>So, an application test plan is also needed.</a:t>
            </a:r>
            <a:endParaRPr lang="en-GB" altLang="en-US" sz="2000" dirty="0">
              <a:solidFill>
                <a:srgbClr val="FF0000"/>
              </a:solidFill>
            </a:endParaRPr>
          </a:p>
        </p:txBody>
      </p:sp>
      <p:sp>
        <p:nvSpPr>
          <p:cNvPr id="5325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19D3E39-FA24-4558-92AA-2620E7A65943}" type="slidenum">
              <a:rPr lang="en-GB" altLang="en-US" sz="1400">
                <a:latin typeface="Verdana" pitchFamily="34" charset="0"/>
                <a:cs typeface="Arial" charset="0"/>
              </a:rPr>
              <a:pPr eaLnBrk="1" hangingPunct="1">
                <a:spcBef>
                  <a:spcPct val="0"/>
                </a:spcBef>
                <a:buFontTx/>
                <a:buNone/>
              </a:pPr>
              <a:t>29</a:t>
            </a:fld>
            <a:endParaRPr lang="en-GB" altLang="en-US" sz="1400">
              <a:latin typeface="Verdana" pitchFamily="34"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a:t>Contact Details</a:t>
            </a:r>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GB" altLang="en-US"/>
              <a:t>Shri Rai</a:t>
            </a:r>
          </a:p>
          <a:p>
            <a:pPr eaLnBrk="1" hangingPunct="1"/>
            <a:r>
              <a:rPr lang="en-GB" altLang="en-US"/>
              <a:t>SC 245.1.019</a:t>
            </a:r>
          </a:p>
          <a:p>
            <a:pPr eaLnBrk="1" hangingPunct="1"/>
            <a:r>
              <a:rPr lang="en-GB" altLang="en-US"/>
              <a:t>s.rai@murdoch.edu.au</a:t>
            </a:r>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3</a:t>
            </a:fld>
            <a:endParaRPr lang="en-GB" altLang="en-US" sz="1400">
              <a:latin typeface="Verdana" pitchFamily="34" charset="0"/>
              <a:cs typeface="Arial" charset="0"/>
            </a:endParaRPr>
          </a:p>
        </p:txBody>
      </p:sp>
    </p:spTree>
    <p:extLst>
      <p:ext uri="{BB962C8B-B14F-4D97-AF65-F5344CB8AC3E}">
        <p14:creationId xmlns:p14="http://schemas.microsoft.com/office/powerpoint/2010/main" val="131976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38138" y="-576897"/>
            <a:ext cx="8229600" cy="1143000"/>
          </a:xfrm>
        </p:spPr>
        <p:txBody>
          <a:bodyPr/>
          <a:lstStyle/>
          <a:p>
            <a:pPr eaLnBrk="1" hangingPunct="1"/>
            <a:r>
              <a:rPr lang="en-GB" altLang="en-US"/>
              <a:t>User Interfaces</a:t>
            </a:r>
          </a:p>
        </p:txBody>
      </p:sp>
      <p:sp>
        <p:nvSpPr>
          <p:cNvPr id="49155" name="Rectangle 3"/>
          <p:cNvSpPr>
            <a:spLocks noGrp="1" noChangeArrowheads="1"/>
          </p:cNvSpPr>
          <p:nvPr>
            <p:ph idx="1"/>
          </p:nvPr>
        </p:nvSpPr>
        <p:spPr>
          <a:xfrm>
            <a:off x="411163" y="394018"/>
            <a:ext cx="8482012" cy="5698807"/>
          </a:xfrm>
        </p:spPr>
        <p:txBody>
          <a:bodyPr>
            <a:normAutofit/>
          </a:bodyPr>
          <a:lstStyle/>
          <a:p>
            <a:pPr eaLnBrk="1" hangingPunct="1">
              <a:lnSpc>
                <a:spcPct val="80000"/>
              </a:lnSpc>
              <a:defRPr/>
            </a:pPr>
            <a:r>
              <a:rPr lang="en-GB" altLang="en-US" sz="2000" dirty="0"/>
              <a:t>From our point of view, you can have two possible user interfaces:</a:t>
            </a:r>
          </a:p>
          <a:p>
            <a:pPr lvl="1" eaLnBrk="1" hangingPunct="1">
              <a:lnSpc>
                <a:spcPct val="80000"/>
              </a:lnSpc>
              <a:defRPr/>
            </a:pPr>
            <a:r>
              <a:rPr lang="en-GB" altLang="en-US" sz="2000" dirty="0"/>
              <a:t>Console (terminal)</a:t>
            </a:r>
          </a:p>
          <a:p>
            <a:pPr lvl="1" eaLnBrk="1" hangingPunct="1">
              <a:lnSpc>
                <a:spcPct val="80000"/>
              </a:lnSpc>
              <a:defRPr/>
            </a:pPr>
            <a:r>
              <a:rPr lang="en-GB" altLang="en-US" sz="2000" dirty="0"/>
              <a:t>Graphical User Interface (GUI)</a:t>
            </a:r>
          </a:p>
          <a:p>
            <a:pPr eaLnBrk="1" hangingPunct="1">
              <a:lnSpc>
                <a:spcPct val="80000"/>
              </a:lnSpc>
              <a:defRPr/>
            </a:pPr>
            <a:r>
              <a:rPr lang="en-GB" altLang="en-US" sz="2000" dirty="0"/>
              <a:t>The second of these is, of course, the one used within Windows.</a:t>
            </a:r>
          </a:p>
          <a:p>
            <a:pPr eaLnBrk="1" hangingPunct="1">
              <a:lnSpc>
                <a:spcPct val="80000"/>
              </a:lnSpc>
              <a:defRPr/>
            </a:pPr>
            <a:r>
              <a:rPr lang="en-GB" altLang="en-US" sz="2000" dirty="0"/>
              <a:t>Of course, you might have full (one day) direct brain-computer interfaces, but this is not relevant for this unit.</a:t>
            </a:r>
          </a:p>
          <a:p>
            <a:pPr eaLnBrk="1" hangingPunct="1">
              <a:lnSpc>
                <a:spcPct val="80000"/>
              </a:lnSpc>
              <a:defRPr/>
            </a:pPr>
            <a:r>
              <a:rPr lang="en-GB" altLang="en-US" sz="2000" dirty="0"/>
              <a:t>However, GUI coding can be a unit in itself: it is difficult and requires a vast amount of  skill to get right, even if you are using visual programming tools. VB, Delphi, Unity …</a:t>
            </a:r>
          </a:p>
          <a:p>
            <a:pPr lvl="1" eaLnBrk="1" hangingPunct="1">
              <a:lnSpc>
                <a:spcPct val="80000"/>
              </a:lnSpc>
              <a:defRPr/>
            </a:pPr>
            <a:r>
              <a:rPr lang="en-US" altLang="en-US" sz="1600" dirty="0"/>
              <a:t>GUI programming is outside the scope of this Data Structures unit.</a:t>
            </a:r>
            <a:endParaRPr lang="en-GB" altLang="en-US" sz="1600" dirty="0"/>
          </a:p>
          <a:p>
            <a:pPr eaLnBrk="1" hangingPunct="1">
              <a:lnSpc>
                <a:spcPct val="80000"/>
              </a:lnSpc>
              <a:defRPr/>
            </a:pPr>
            <a:r>
              <a:rPr lang="en-GB" altLang="en-US" sz="2000" dirty="0"/>
              <a:t>Behind every GUI is a set of data classes.  </a:t>
            </a:r>
          </a:p>
          <a:p>
            <a:pPr eaLnBrk="1" hangingPunct="1">
              <a:lnSpc>
                <a:spcPct val="80000"/>
              </a:lnSpc>
              <a:defRPr/>
            </a:pPr>
            <a:r>
              <a:rPr lang="en-GB" altLang="en-US" sz="2000" dirty="0"/>
              <a:t>These must be </a:t>
            </a:r>
            <a:r>
              <a:rPr lang="en-GB" altLang="en-US" sz="2000" i="1" dirty="0"/>
              <a:t>separate</a:t>
            </a:r>
            <a:r>
              <a:rPr lang="en-GB" altLang="en-US" sz="2000" dirty="0"/>
              <a:t> to the GUI classes, so that they and the GUI can be easily changed. Look up the </a:t>
            </a:r>
            <a:r>
              <a:rPr lang="en-GB" altLang="en-US" sz="2000" b="1" dirty="0"/>
              <a:t>model-view-controller (MVC)</a:t>
            </a:r>
            <a:r>
              <a:rPr lang="en-GB" altLang="en-US" sz="2000" dirty="0"/>
              <a:t> paradigm.</a:t>
            </a:r>
          </a:p>
          <a:p>
            <a:pPr eaLnBrk="1" hangingPunct="1">
              <a:lnSpc>
                <a:spcPct val="80000"/>
              </a:lnSpc>
              <a:defRPr/>
            </a:pPr>
            <a:r>
              <a:rPr lang="en-GB" altLang="en-US" sz="2000" dirty="0"/>
              <a:t>The data classes are what this unit concentrates on.</a:t>
            </a:r>
          </a:p>
          <a:p>
            <a:pPr eaLnBrk="1" hangingPunct="1">
              <a:lnSpc>
                <a:spcPct val="80000"/>
              </a:lnSpc>
              <a:defRPr/>
            </a:pPr>
            <a:r>
              <a:rPr lang="en-GB" altLang="en-US" sz="2000" dirty="0"/>
              <a:t>To avoid getting distracted by GUI programming, all our output will be done within a Console interface.</a:t>
            </a:r>
          </a:p>
          <a:p>
            <a:pPr eaLnBrk="1" hangingPunct="1">
              <a:lnSpc>
                <a:spcPct val="80000"/>
              </a:lnSpc>
              <a:defRPr/>
            </a:pPr>
            <a:r>
              <a:rPr lang="en-GB" altLang="en-US" sz="2000" dirty="0"/>
              <a:t>In this unit we will use the </a:t>
            </a:r>
            <a:r>
              <a:rPr lang="en-GB" altLang="en-US" sz="2000" dirty="0" err="1"/>
              <a:t>Codeblocks</a:t>
            </a:r>
            <a:r>
              <a:rPr lang="en-GB" altLang="en-US" sz="2000" dirty="0"/>
              <a:t> IDE that is provided to you in LMS. </a:t>
            </a:r>
            <a:r>
              <a:rPr lang="en-GB" altLang="en-US" sz="2000" dirty="0">
                <a:solidFill>
                  <a:srgbClr val="DC002E"/>
                </a:solidFill>
              </a:rPr>
              <a:t>[1] [2]</a:t>
            </a:r>
          </a:p>
        </p:txBody>
      </p:sp>
      <p:sp>
        <p:nvSpPr>
          <p:cNvPr id="542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BE5EF3D-E789-4A09-885D-509632AA8CDB}" type="slidenum">
              <a:rPr lang="en-GB" altLang="en-US" sz="1400">
                <a:latin typeface="Verdana" pitchFamily="34" charset="0"/>
                <a:cs typeface="Arial" charset="0"/>
              </a:rPr>
              <a:pPr eaLnBrk="1" hangingPunct="1">
                <a:spcBef>
                  <a:spcPct val="0"/>
                </a:spcBef>
                <a:buFontTx/>
                <a:buNone/>
              </a:pPr>
              <a:t>30</a:t>
            </a:fld>
            <a:endParaRPr lang="en-GB" altLang="en-US" sz="1400">
              <a:latin typeface="Verdana" pitchFamily="34"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63189" y="-789459"/>
            <a:ext cx="8229600" cy="1143000"/>
          </a:xfrm>
        </p:spPr>
        <p:txBody>
          <a:bodyPr/>
          <a:lstStyle/>
          <a:p>
            <a:pPr eaLnBrk="1" hangingPunct="1"/>
            <a:r>
              <a:rPr lang="en-US" altLang="en-US"/>
              <a:t>Why Object Orientation</a:t>
            </a:r>
            <a:endParaRPr lang="en-GB" altLang="en-US"/>
          </a:p>
        </p:txBody>
      </p:sp>
      <p:sp>
        <p:nvSpPr>
          <p:cNvPr id="52227" name="Content Placeholder 2"/>
          <p:cNvSpPr>
            <a:spLocks noGrp="1"/>
          </p:cNvSpPr>
          <p:nvPr>
            <p:ph idx="1"/>
          </p:nvPr>
        </p:nvSpPr>
        <p:spPr>
          <a:xfrm>
            <a:off x="468313" y="169801"/>
            <a:ext cx="8218284" cy="5996049"/>
          </a:xfrm>
        </p:spPr>
        <p:txBody>
          <a:bodyPr>
            <a:normAutofit fontScale="70000" lnSpcReduction="20000"/>
          </a:bodyPr>
          <a:lstStyle/>
          <a:p>
            <a:pPr eaLnBrk="1" hangingPunct="1">
              <a:lnSpc>
                <a:spcPct val="90000"/>
              </a:lnSpc>
              <a:defRPr/>
            </a:pPr>
            <a:r>
              <a:rPr lang="en-US" altLang="en-US" sz="2800" dirty="0"/>
              <a:t>You need to know why we have Object Orientation. This informs the approach we are taking in the unit. </a:t>
            </a:r>
          </a:p>
          <a:p>
            <a:pPr eaLnBrk="1" hangingPunct="1">
              <a:lnSpc>
                <a:spcPct val="90000"/>
              </a:lnSpc>
              <a:defRPr/>
            </a:pPr>
            <a:endParaRPr lang="en-US" altLang="en-US" sz="2800" dirty="0"/>
          </a:p>
          <a:p>
            <a:pPr eaLnBrk="1" hangingPunct="1">
              <a:lnSpc>
                <a:spcPct val="90000"/>
              </a:lnSpc>
              <a:defRPr/>
            </a:pPr>
            <a:r>
              <a:rPr lang="en-US" altLang="en-US" sz="2800" dirty="0"/>
              <a:t>You might think you know about OO.</a:t>
            </a:r>
          </a:p>
          <a:p>
            <a:pPr lvl="1" eaLnBrk="1" hangingPunct="1">
              <a:lnSpc>
                <a:spcPct val="90000"/>
              </a:lnSpc>
              <a:defRPr/>
            </a:pPr>
            <a:r>
              <a:rPr lang="en-US" altLang="en-US" sz="2400" b="1" dirty="0">
                <a:solidFill>
                  <a:srgbClr val="FF0000"/>
                </a:solidFill>
              </a:rPr>
              <a:t>You don’t really know and may even need to unlearn what you thought you knew.</a:t>
            </a:r>
          </a:p>
          <a:p>
            <a:pPr eaLnBrk="1" hangingPunct="1">
              <a:lnSpc>
                <a:spcPct val="90000"/>
              </a:lnSpc>
              <a:defRPr/>
            </a:pPr>
            <a:endParaRPr lang="en-US" altLang="en-US" sz="2800" dirty="0"/>
          </a:p>
          <a:p>
            <a:pPr eaLnBrk="1" hangingPunct="1">
              <a:lnSpc>
                <a:spcPct val="90000"/>
              </a:lnSpc>
              <a:defRPr/>
            </a:pPr>
            <a:r>
              <a:rPr lang="en-US" altLang="en-US" sz="2800" dirty="0"/>
              <a:t>The required information is found in: Chapter 1 and 2 “The Object Oriented Paradigm" in the library </a:t>
            </a:r>
            <a:r>
              <a:rPr lang="en-US" altLang="en-US" sz="2800" dirty="0" err="1"/>
              <a:t>ebook</a:t>
            </a:r>
            <a:r>
              <a:rPr lang="en-US" altLang="en-US" sz="2800" dirty="0"/>
              <a:t> “</a:t>
            </a:r>
            <a:r>
              <a:rPr lang="en-US" altLang="en-US" sz="2800" b="1" dirty="0">
                <a:hlinkClick r:id="rId3"/>
              </a:rPr>
              <a:t>Design Patterns Explained</a:t>
            </a:r>
            <a:r>
              <a:rPr lang="en-US" altLang="en-US" sz="2800" dirty="0"/>
              <a:t>” by </a:t>
            </a:r>
            <a:r>
              <a:rPr lang="en-US" altLang="en-US" sz="2800" dirty="0" err="1"/>
              <a:t>Shalloway</a:t>
            </a:r>
            <a:r>
              <a:rPr lang="en-US" altLang="en-US" sz="2800" dirty="0"/>
              <a:t> and Trott. </a:t>
            </a:r>
            <a:r>
              <a:rPr lang="en-US" altLang="en-US" sz="1800" dirty="0"/>
              <a:t>Visit the library site and locate My unit Reading</a:t>
            </a:r>
            <a:r>
              <a:rPr lang="en-US" altLang="en-US" sz="1400" dirty="0"/>
              <a:t>s</a:t>
            </a:r>
            <a:r>
              <a:rPr lang="en-GB" sz="1600" i="1" dirty="0"/>
              <a:t> </a:t>
            </a:r>
            <a:r>
              <a:rPr lang="en-US" altLang="en-US" sz="1400" b="1" dirty="0">
                <a:solidFill>
                  <a:srgbClr val="FF0000"/>
                </a:solidFill>
                <a:hlinkClick r:id="rId4">
                  <a:extLst>
                    <a:ext uri="{A12FA001-AC4F-418D-AE19-62706E023703}">
                      <ahyp:hlinkClr xmlns:ahyp="http://schemas.microsoft.com/office/drawing/2018/hyperlinkcolor" val="tx"/>
                    </a:ext>
                  </a:extLst>
                </a:hlinkClick>
              </a:rPr>
              <a:t>[1]</a:t>
            </a:r>
            <a:endParaRPr lang="en-US" altLang="en-US" sz="1400" b="1" dirty="0">
              <a:solidFill>
                <a:srgbClr val="FF0000"/>
              </a:solidFill>
              <a:cs typeface="Calibri"/>
              <a:hlinkClick r:id="" action="ppaction://noaction">
                <a:extLst>
                  <a:ext uri="{A12FA001-AC4F-418D-AE19-62706E023703}">
                    <ahyp:hlinkClr xmlns:ahyp="http://schemas.microsoft.com/office/drawing/2018/hyperlinkcolor" val="tx"/>
                  </a:ext>
                </a:extLst>
              </a:hlinkClick>
            </a:endParaRPr>
          </a:p>
          <a:p>
            <a:pPr lvl="1" eaLnBrk="1" hangingPunct="1">
              <a:lnSpc>
                <a:spcPct val="90000"/>
              </a:lnSpc>
              <a:defRPr/>
            </a:pPr>
            <a:r>
              <a:rPr lang="en-US" altLang="en-US" sz="2400" dirty="0">
                <a:solidFill>
                  <a:srgbClr val="FF0000"/>
                </a:solidFill>
              </a:rPr>
              <a:t>Go through the first two chapters carefully. [1]</a:t>
            </a:r>
          </a:p>
          <a:p>
            <a:pPr lvl="1" eaLnBrk="1" hangingPunct="1">
              <a:lnSpc>
                <a:spcPct val="90000"/>
              </a:lnSpc>
              <a:defRPr/>
            </a:pPr>
            <a:r>
              <a:rPr lang="en-US" altLang="en-US" sz="2400" dirty="0"/>
              <a:t>Objects are given responsibility for their own </a:t>
            </a:r>
            <a:r>
              <a:rPr lang="en-US" altLang="en-US" sz="2400" dirty="0" err="1"/>
              <a:t>behaviour</a:t>
            </a:r>
            <a:r>
              <a:rPr lang="en-US" altLang="en-US" sz="2400" dirty="0"/>
              <a:t>. So, in OO design, you work out who (which object) is responsible for what.</a:t>
            </a:r>
          </a:p>
          <a:p>
            <a:pPr lvl="1" eaLnBrk="1" hangingPunct="1">
              <a:lnSpc>
                <a:spcPct val="90000"/>
              </a:lnSpc>
              <a:defRPr/>
            </a:pPr>
            <a:r>
              <a:rPr lang="en-US" altLang="en-US" sz="2400" dirty="0"/>
              <a:t>Objects are instances of a given class, so a class will define the responsibilities of the instances.</a:t>
            </a:r>
          </a:p>
          <a:p>
            <a:pPr lvl="1" eaLnBrk="1" hangingPunct="1">
              <a:lnSpc>
                <a:spcPct val="90000"/>
              </a:lnSpc>
              <a:defRPr/>
            </a:pPr>
            <a:r>
              <a:rPr lang="en-US" altLang="en-US" sz="2400" dirty="0"/>
              <a:t>The class’s public interface will indicate that class's responsibilities.</a:t>
            </a:r>
          </a:p>
          <a:p>
            <a:pPr lvl="1" eaLnBrk="1" hangingPunct="1">
              <a:lnSpc>
                <a:spcPct val="90000"/>
              </a:lnSpc>
              <a:defRPr/>
            </a:pPr>
            <a:endParaRPr lang="en-GB" altLang="en-US" sz="2400" dirty="0"/>
          </a:p>
          <a:p>
            <a:pPr eaLnBrk="1" hangingPunct="1">
              <a:lnSpc>
                <a:spcPct val="90000"/>
              </a:lnSpc>
              <a:defRPr/>
            </a:pPr>
            <a:r>
              <a:rPr lang="en-US" altLang="en-US" sz="2800" dirty="0"/>
              <a:t>Introduction to OO design principles – </a:t>
            </a:r>
            <a:r>
              <a:rPr lang="en-US" altLang="en-US" sz="2800" b="1" dirty="0"/>
              <a:t>SOLID</a:t>
            </a:r>
            <a:r>
              <a:rPr lang="en-US" altLang="en-US" sz="2800" dirty="0"/>
              <a:t> </a:t>
            </a:r>
            <a:r>
              <a:rPr lang="en-US" altLang="en-US" sz="2000" dirty="0">
                <a:solidFill>
                  <a:srgbClr val="FF0000"/>
                </a:solidFill>
                <a:hlinkClick r:id="rId5"/>
              </a:rPr>
              <a:t>https://en.wikipedia.org/wiki/SOLID_(object-oriented_design)</a:t>
            </a:r>
            <a:r>
              <a:rPr lang="en-US" altLang="en-US" sz="2000" dirty="0">
                <a:solidFill>
                  <a:srgbClr val="FF0000"/>
                </a:solidFill>
              </a:rPr>
              <a:t> </a:t>
            </a:r>
          </a:p>
          <a:p>
            <a:pPr eaLnBrk="1" hangingPunct="1">
              <a:lnSpc>
                <a:spcPct val="90000"/>
              </a:lnSpc>
              <a:defRPr/>
            </a:pPr>
            <a:endParaRPr lang="en-US" altLang="en-US" sz="2000" dirty="0">
              <a:solidFill>
                <a:srgbClr val="FF0000"/>
              </a:solidFill>
            </a:endParaRPr>
          </a:p>
          <a:p>
            <a:pPr eaLnBrk="1" hangingPunct="1">
              <a:lnSpc>
                <a:spcPct val="90000"/>
              </a:lnSpc>
              <a:defRPr/>
            </a:pPr>
            <a:r>
              <a:rPr lang="en-US" altLang="en-US" sz="2900" dirty="0">
                <a:hlinkClick r:id="rId6"/>
              </a:rPr>
              <a:t>Strategy Design Pattern – Chapter 1 of Head First Design Patterns [2]</a:t>
            </a:r>
          </a:p>
          <a:p>
            <a:pPr lvl="1" eaLnBrk="1" hangingPunct="1">
              <a:lnSpc>
                <a:spcPct val="90000"/>
              </a:lnSpc>
              <a:defRPr/>
            </a:pPr>
            <a:r>
              <a:rPr lang="en-US" altLang="en-US" sz="2500" dirty="0"/>
              <a:t>Compare this approach with the approach you took in ICT167.</a:t>
            </a:r>
          </a:p>
          <a:p>
            <a:pPr lvl="1" eaLnBrk="1" hangingPunct="1">
              <a:lnSpc>
                <a:spcPct val="90000"/>
              </a:lnSpc>
              <a:defRPr/>
            </a:pPr>
            <a:r>
              <a:rPr lang="en-US" altLang="en-US" sz="2500" dirty="0"/>
              <a:t>How would you change your approach if you had to redo the work in ICT167? </a:t>
            </a:r>
            <a:endParaRPr lang="en-GB" altLang="en-US" sz="25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31</a:t>
            </a:fld>
            <a:endParaRPr lang="en-GB" altLang="en-US" sz="1800">
              <a:latin typeface="Verdana" pitchFamily="34"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38704" y="-812092"/>
            <a:ext cx="8229600" cy="1143000"/>
          </a:xfrm>
        </p:spPr>
        <p:txBody>
          <a:bodyPr/>
          <a:lstStyle/>
          <a:p>
            <a:pPr eaLnBrk="1" hangingPunct="1"/>
            <a:r>
              <a:rPr lang="en-US" altLang="en-US" dirty="0"/>
              <a:t>Object Orientation</a:t>
            </a:r>
            <a:endParaRPr lang="en-GB" altLang="en-US" dirty="0"/>
          </a:p>
        </p:txBody>
      </p:sp>
      <p:sp>
        <p:nvSpPr>
          <p:cNvPr id="52227" name="Content Placeholder 2"/>
          <p:cNvSpPr>
            <a:spLocks noGrp="1"/>
          </p:cNvSpPr>
          <p:nvPr>
            <p:ph idx="1"/>
          </p:nvPr>
        </p:nvSpPr>
        <p:spPr>
          <a:xfrm>
            <a:off x="366463" y="316919"/>
            <a:ext cx="8229600" cy="6245020"/>
          </a:xfrm>
        </p:spPr>
        <p:txBody>
          <a:bodyPr>
            <a:normAutofit fontScale="92500" lnSpcReduction="20000"/>
          </a:bodyPr>
          <a:lstStyle/>
          <a:p>
            <a:pPr eaLnBrk="1" hangingPunct="1">
              <a:lnSpc>
                <a:spcPct val="90000"/>
              </a:lnSpc>
              <a:defRPr/>
            </a:pPr>
            <a:r>
              <a:rPr lang="en-US" altLang="en-US" sz="2800" b="1" u="sng" dirty="0"/>
              <a:t>OO has poor encapsulation</a:t>
            </a:r>
            <a:endParaRPr lang="en-US" altLang="en-US" sz="2800" b="1" u="sng">
              <a:ea typeface="Calibri"/>
              <a:cs typeface="Calibri"/>
            </a:endParaRPr>
          </a:p>
          <a:p>
            <a:pPr lvl="1" eaLnBrk="1" hangingPunct="1">
              <a:lnSpc>
                <a:spcPct val="90000"/>
              </a:lnSpc>
              <a:defRPr/>
            </a:pPr>
            <a:r>
              <a:rPr lang="en-US" altLang="en-US" sz="2400" dirty="0"/>
              <a:t>Private data is accessible by multiple member subroutines (methods)</a:t>
            </a:r>
          </a:p>
          <a:p>
            <a:pPr lvl="2" eaLnBrk="1" hangingPunct="1">
              <a:lnSpc>
                <a:spcPct val="90000"/>
              </a:lnSpc>
              <a:defRPr/>
            </a:pPr>
            <a:r>
              <a:rPr lang="en-US" altLang="en-US" sz="2000" dirty="0"/>
              <a:t>These data global in scope to the object  - coupling to shared data</a:t>
            </a:r>
          </a:p>
          <a:p>
            <a:pPr lvl="1" eaLnBrk="1" hangingPunct="1">
              <a:lnSpc>
                <a:spcPct val="90000"/>
              </a:lnSpc>
              <a:defRPr/>
            </a:pPr>
            <a:r>
              <a:rPr lang="en-US" altLang="en-US" dirty="0"/>
              <a:t>Protected data accessible forever by any class that subclasses.</a:t>
            </a:r>
            <a:endParaRPr lang="en-US" altLang="en-US">
              <a:ea typeface="Calibri"/>
              <a:cs typeface="Calibri"/>
            </a:endParaRPr>
          </a:p>
          <a:p>
            <a:pPr lvl="2" eaLnBrk="1" hangingPunct="1">
              <a:lnSpc>
                <a:spcPct val="90000"/>
              </a:lnSpc>
              <a:defRPr/>
            </a:pPr>
            <a:r>
              <a:rPr lang="en-US" altLang="en-US" dirty="0"/>
              <a:t>Permanent hole in the class encapsulation</a:t>
            </a:r>
          </a:p>
          <a:p>
            <a:pPr lvl="1" eaLnBrk="1" hangingPunct="1">
              <a:lnSpc>
                <a:spcPct val="90000"/>
              </a:lnSpc>
              <a:defRPr/>
            </a:pPr>
            <a:r>
              <a:rPr lang="en-US" altLang="en-US" dirty="0"/>
              <a:t>Compare encapsulation provided by a C or C++ subroutine to locally declared data.</a:t>
            </a:r>
          </a:p>
          <a:p>
            <a:pPr lvl="2" eaLnBrk="1" hangingPunct="1">
              <a:lnSpc>
                <a:spcPct val="90000"/>
              </a:lnSpc>
              <a:defRPr/>
            </a:pPr>
            <a:r>
              <a:rPr lang="en-US" altLang="en-US" dirty="0"/>
              <a:t>Nothing outside that routine can access that data unless allowed to (parameter passing, function return)</a:t>
            </a:r>
          </a:p>
          <a:p>
            <a:pPr eaLnBrk="1" hangingPunct="1">
              <a:lnSpc>
                <a:spcPct val="90000"/>
              </a:lnSpc>
              <a:defRPr/>
            </a:pPr>
            <a:r>
              <a:rPr lang="en-US" altLang="en-US" sz="2800" dirty="0"/>
              <a:t>OO is not the solution to all problems. </a:t>
            </a:r>
            <a:r>
              <a:rPr lang="en-US" altLang="en-US" sz="2800" dirty="0">
                <a:solidFill>
                  <a:srgbClr val="FF0000"/>
                </a:solidFill>
              </a:rPr>
              <a:t>[1]</a:t>
            </a:r>
          </a:p>
          <a:p>
            <a:pPr lvl="1" eaLnBrk="1" hangingPunct="1">
              <a:lnSpc>
                <a:spcPct val="90000"/>
              </a:lnSpc>
              <a:defRPr/>
            </a:pPr>
            <a:r>
              <a:rPr lang="en-US" altLang="en-US" sz="2400" dirty="0"/>
              <a:t>Use when the design of the solution requires it</a:t>
            </a:r>
          </a:p>
          <a:p>
            <a:pPr lvl="1" eaLnBrk="1" hangingPunct="1">
              <a:lnSpc>
                <a:spcPct val="90000"/>
              </a:lnSpc>
              <a:defRPr/>
            </a:pPr>
            <a:r>
              <a:rPr lang="en-US" altLang="en-US" sz="2400" dirty="0"/>
              <a:t>Many situations where OO is needed</a:t>
            </a:r>
          </a:p>
          <a:p>
            <a:pPr lvl="1" eaLnBrk="1" hangingPunct="1">
              <a:lnSpc>
                <a:spcPct val="90000"/>
              </a:lnSpc>
              <a:defRPr/>
            </a:pPr>
            <a:r>
              <a:rPr lang="en-US" altLang="en-US" sz="2400" b="1" u="sng" dirty="0"/>
              <a:t>You will need to justify your use of OO</a:t>
            </a:r>
            <a:endParaRPr lang="en-US" altLang="en-US" sz="2400" b="1" u="sng">
              <a:ea typeface="Calibri"/>
              <a:cs typeface="Calibri"/>
            </a:endParaRPr>
          </a:p>
          <a:p>
            <a:pPr lvl="1" eaLnBrk="1" hangingPunct="1">
              <a:lnSpc>
                <a:spcPct val="90000"/>
              </a:lnSpc>
              <a:defRPr/>
            </a:pPr>
            <a:r>
              <a:rPr lang="en-US" altLang="en-US" sz="2400" dirty="0"/>
              <a:t>Languages like Java which only have OO paradigm are stuck with only one view of all problems.</a:t>
            </a:r>
          </a:p>
          <a:p>
            <a:pPr lvl="2" eaLnBrk="1" hangingPunct="1">
              <a:lnSpc>
                <a:spcPct val="90000"/>
              </a:lnSpc>
              <a:defRPr/>
            </a:pPr>
            <a:r>
              <a:rPr lang="en-US" altLang="en-US" sz="2000" dirty="0"/>
              <a:t>So need kludges like static routines (and static main) to provide general routines</a:t>
            </a:r>
          </a:p>
          <a:p>
            <a:pPr lvl="2" eaLnBrk="1" hangingPunct="1">
              <a:lnSpc>
                <a:spcPct val="90000"/>
              </a:lnSpc>
              <a:defRPr/>
            </a:pPr>
            <a:r>
              <a:rPr lang="en-US" altLang="en-US" sz="2000" dirty="0"/>
              <a:t>Compare to multi-paradigm languages like C++</a:t>
            </a:r>
          </a:p>
          <a:p>
            <a:pPr lvl="1" eaLnBrk="1" hangingPunct="1">
              <a:lnSpc>
                <a:spcPct val="90000"/>
              </a:lnSpc>
              <a:defRPr/>
            </a:pPr>
            <a:endParaRPr lang="en-US" altLang="en-US" sz="24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32</a:t>
            </a:fld>
            <a:endParaRPr lang="en-GB" altLang="en-US" sz="1800">
              <a:latin typeface="Verdana" pitchFamily="34" charset="0"/>
              <a:cs typeface="Arial" charset="0"/>
            </a:endParaRPr>
          </a:p>
        </p:txBody>
      </p:sp>
    </p:spTree>
    <p:extLst>
      <p:ext uri="{BB962C8B-B14F-4D97-AF65-F5344CB8AC3E}">
        <p14:creationId xmlns:p14="http://schemas.microsoft.com/office/powerpoint/2010/main" val="2533456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43" y="-315416"/>
            <a:ext cx="8229600" cy="1143000"/>
          </a:xfrm>
        </p:spPr>
        <p:txBody>
          <a:bodyPr/>
          <a:lstStyle/>
          <a:p>
            <a:r>
              <a:rPr lang="en-GB" dirty="0"/>
              <a:t>Requirements</a:t>
            </a:r>
          </a:p>
        </p:txBody>
      </p:sp>
      <p:sp>
        <p:nvSpPr>
          <p:cNvPr id="3" name="Content Placeholder 2"/>
          <p:cNvSpPr>
            <a:spLocks noGrp="1"/>
          </p:cNvSpPr>
          <p:nvPr>
            <p:ph idx="1"/>
          </p:nvPr>
        </p:nvSpPr>
        <p:spPr>
          <a:xfrm>
            <a:off x="447598" y="692697"/>
            <a:ext cx="8588897" cy="5832648"/>
          </a:xfrm>
        </p:spPr>
        <p:txBody>
          <a:bodyPr>
            <a:normAutofit fontScale="92500"/>
          </a:bodyPr>
          <a:lstStyle/>
          <a:p>
            <a:r>
              <a:rPr lang="en-GB" dirty="0"/>
              <a:t>In IT, the following can be </a:t>
            </a:r>
            <a:r>
              <a:rPr lang="en-GB" b="1" dirty="0">
                <a:solidFill>
                  <a:srgbClr val="FF0000"/>
                </a:solidFill>
              </a:rPr>
              <a:t>considered as axioms </a:t>
            </a:r>
            <a:r>
              <a:rPr lang="en-GB" dirty="0">
                <a:hlinkClick r:id="rId3"/>
              </a:rPr>
              <a:t>[1]</a:t>
            </a:r>
            <a:endParaRPr lang="en-GB" dirty="0"/>
          </a:p>
          <a:p>
            <a:pPr lvl="1"/>
            <a:r>
              <a:rPr lang="en-US" i="1" dirty="0"/>
              <a:t>Requirements are </a:t>
            </a:r>
            <a:r>
              <a:rPr lang="en-US" b="1" i="1" dirty="0">
                <a:solidFill>
                  <a:srgbClr val="FF0000"/>
                </a:solidFill>
              </a:rPr>
              <a:t>incomplete</a:t>
            </a:r>
            <a:r>
              <a:rPr lang="en-US" i="1" dirty="0"/>
              <a:t>.</a:t>
            </a:r>
          </a:p>
          <a:p>
            <a:pPr lvl="1"/>
            <a:r>
              <a:rPr lang="en-US" i="1" dirty="0"/>
              <a:t>Requirements are usually </a:t>
            </a:r>
            <a:r>
              <a:rPr lang="en-US" b="1" i="1" dirty="0">
                <a:solidFill>
                  <a:srgbClr val="FF0000"/>
                </a:solidFill>
              </a:rPr>
              <a:t>wrong</a:t>
            </a:r>
            <a:r>
              <a:rPr lang="en-US" i="1" dirty="0"/>
              <a:t>.</a:t>
            </a:r>
          </a:p>
          <a:p>
            <a:pPr lvl="1"/>
            <a:r>
              <a:rPr lang="en-US" i="1" dirty="0"/>
              <a:t>Requirements (and users) are </a:t>
            </a:r>
            <a:r>
              <a:rPr lang="en-US" b="1" i="1" dirty="0">
                <a:solidFill>
                  <a:srgbClr val="FF0000"/>
                </a:solidFill>
              </a:rPr>
              <a:t>misleading</a:t>
            </a:r>
            <a:r>
              <a:rPr lang="en-US" i="1" dirty="0"/>
              <a:t>.</a:t>
            </a:r>
          </a:p>
          <a:p>
            <a:pPr lvl="1"/>
            <a:r>
              <a:rPr lang="en-US" i="1" dirty="0"/>
              <a:t>Requirements </a:t>
            </a:r>
            <a:r>
              <a:rPr lang="en-US" b="1" i="1" dirty="0">
                <a:solidFill>
                  <a:srgbClr val="FF0000"/>
                </a:solidFill>
              </a:rPr>
              <a:t>do not tell the whole story</a:t>
            </a:r>
            <a:r>
              <a:rPr lang="en-US" i="1" dirty="0"/>
              <a:t>.</a:t>
            </a:r>
          </a:p>
          <a:p>
            <a:r>
              <a:rPr lang="en-GB" dirty="0"/>
              <a:t>Question the honesty of anyone who claims </a:t>
            </a:r>
            <a:r>
              <a:rPr lang="en-GB" i="1" dirty="0">
                <a:hlinkClick r:id="rId4"/>
              </a:rPr>
              <a:t>[2]</a:t>
            </a:r>
            <a:endParaRPr lang="en-GB" i="1" dirty="0"/>
          </a:p>
          <a:p>
            <a:pPr lvl="1"/>
            <a:r>
              <a:rPr lang="en-US" dirty="0"/>
              <a:t>“</a:t>
            </a:r>
            <a:r>
              <a:rPr lang="en-US" i="1" dirty="0"/>
              <a:t>not only were our requirements complete, clear, and understandable, but they laid out all of the functionality we were going to need for the next five years</a:t>
            </a:r>
            <a:r>
              <a:rPr lang="en-US" dirty="0"/>
              <a:t>..”</a:t>
            </a:r>
          </a:p>
          <a:p>
            <a:r>
              <a:rPr lang="en-US" b="1" dirty="0">
                <a:solidFill>
                  <a:srgbClr val="FF0000"/>
                </a:solidFill>
              </a:rPr>
              <a:t>Getting the requirements right will take time and effort</a:t>
            </a:r>
            <a:r>
              <a:rPr lang="en-US" dirty="0"/>
              <a:t>.</a:t>
            </a:r>
          </a:p>
          <a:p>
            <a:pPr lvl="1"/>
            <a:r>
              <a:rPr lang="en-US" b="1" u="sng" dirty="0">
                <a:ea typeface="Calibri"/>
                <a:cs typeface="Calibri"/>
              </a:rPr>
              <a:t>With software never assume anything!!!</a:t>
            </a:r>
          </a:p>
          <a:p>
            <a:endParaRPr lang="en-GB" i="1" dirty="0">
              <a:ea typeface="Calibri"/>
              <a:cs typeface="Calibri"/>
            </a:endParaRPr>
          </a:p>
        </p:txBody>
      </p:sp>
    </p:spTree>
    <p:extLst>
      <p:ext uri="{BB962C8B-B14F-4D97-AF65-F5344CB8AC3E}">
        <p14:creationId xmlns:p14="http://schemas.microsoft.com/office/powerpoint/2010/main" val="1797465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5437"/>
            <a:ext cx="8229600" cy="1143000"/>
          </a:xfrm>
        </p:spPr>
        <p:txBody>
          <a:bodyPr/>
          <a:lstStyle/>
          <a:p>
            <a:r>
              <a:rPr lang="en-GB" dirty="0"/>
              <a:t>.. Requirements</a:t>
            </a:r>
          </a:p>
        </p:txBody>
      </p:sp>
      <p:sp>
        <p:nvSpPr>
          <p:cNvPr id="3" name="Content Placeholder 2"/>
          <p:cNvSpPr>
            <a:spLocks noGrp="1"/>
          </p:cNvSpPr>
          <p:nvPr>
            <p:ph idx="1"/>
          </p:nvPr>
        </p:nvSpPr>
        <p:spPr>
          <a:xfrm>
            <a:off x="457200" y="692696"/>
            <a:ext cx="8579296" cy="5976664"/>
          </a:xfrm>
        </p:spPr>
        <p:txBody>
          <a:bodyPr>
            <a:normAutofit fontScale="62500" lnSpcReduction="20000"/>
          </a:bodyPr>
          <a:lstStyle/>
          <a:p>
            <a:r>
              <a:rPr lang="en-GB" sz="4600" i="1" dirty="0">
                <a:solidFill>
                  <a:srgbClr val="FF0000"/>
                </a:solidFill>
              </a:rPr>
              <a:t>“</a:t>
            </a:r>
            <a:r>
              <a:rPr lang="en-GB" sz="4600" b="1" i="1" dirty="0">
                <a:solidFill>
                  <a:srgbClr val="FF0000"/>
                </a:solidFill>
              </a:rPr>
              <a:t>Requirements always change</a:t>
            </a:r>
            <a:r>
              <a:rPr lang="en-GB" sz="4600" i="1" dirty="0">
                <a:solidFill>
                  <a:srgbClr val="FF0000"/>
                </a:solidFill>
              </a:rPr>
              <a:t>.” </a:t>
            </a:r>
            <a:r>
              <a:rPr lang="en-GB" dirty="0">
                <a:hlinkClick r:id="rId3"/>
              </a:rPr>
              <a:t>[1]</a:t>
            </a:r>
            <a:endParaRPr lang="en-GB" dirty="0"/>
          </a:p>
          <a:p>
            <a:endParaRPr lang="en-GB" dirty="0"/>
          </a:p>
          <a:p>
            <a:r>
              <a:rPr lang="en-US" sz="6300" b="1" i="1" dirty="0">
                <a:solidFill>
                  <a:srgbClr val="FF0000"/>
                </a:solidFill>
              </a:rPr>
              <a:t>“Change happens! Deal with it.” </a:t>
            </a:r>
            <a:r>
              <a:rPr lang="en-US" dirty="0">
                <a:hlinkClick r:id="rId4"/>
              </a:rPr>
              <a:t>[1]</a:t>
            </a:r>
            <a:endParaRPr lang="en-GB" dirty="0"/>
          </a:p>
          <a:p>
            <a:endParaRPr lang="en-GB" dirty="0"/>
          </a:p>
          <a:p>
            <a:r>
              <a:rPr lang="en-GB" dirty="0"/>
              <a:t>What is “</a:t>
            </a:r>
            <a:r>
              <a:rPr lang="en-US" i="1" dirty="0"/>
              <a:t>The one constant in software development</a:t>
            </a:r>
            <a:r>
              <a:rPr lang="en-US" dirty="0"/>
              <a:t>” </a:t>
            </a:r>
            <a:r>
              <a:rPr lang="en-US" dirty="0">
                <a:solidFill>
                  <a:srgbClr val="FF0000"/>
                </a:solidFill>
              </a:rPr>
              <a:t>[2]</a:t>
            </a:r>
            <a:endParaRPr lang="en-GB" dirty="0">
              <a:solidFill>
                <a:srgbClr val="FF0000"/>
              </a:solidFill>
            </a:endParaRPr>
          </a:p>
          <a:p>
            <a:r>
              <a:rPr lang="en-GB" dirty="0"/>
              <a:t>In this unit, you must design and implement to handle evolving requirements.</a:t>
            </a:r>
          </a:p>
          <a:p>
            <a:pPr lvl="1"/>
            <a:r>
              <a:rPr lang="en-GB" dirty="0"/>
              <a:t>Hacking design/code will give you increasing larger issues/mess/headaches as the unit progresses.</a:t>
            </a:r>
          </a:p>
          <a:p>
            <a:pPr lvl="2"/>
            <a:r>
              <a:rPr lang="en-GB" dirty="0"/>
              <a:t>You will waste your own time as you will be writing a lot of unnecessary code</a:t>
            </a:r>
          </a:p>
          <a:p>
            <a:pPr lvl="3"/>
            <a:r>
              <a:rPr lang="en-GB" dirty="0"/>
              <a:t>More code -</a:t>
            </a:r>
            <a:r>
              <a:rPr lang="en-GB" dirty="0">
                <a:sym typeface="Wingdings" panose="05000000000000000000" pitchFamily="2" charset="2"/>
              </a:rPr>
              <a:t> more bugs</a:t>
            </a:r>
          </a:p>
          <a:p>
            <a:pPr lvl="2"/>
            <a:r>
              <a:rPr lang="en-GB" dirty="0"/>
              <a:t>“Google or </a:t>
            </a:r>
            <a:r>
              <a:rPr lang="en-GB" dirty="0" err="1"/>
              <a:t>GenAI</a:t>
            </a:r>
            <a:r>
              <a:rPr lang="en-GB" dirty="0"/>
              <a:t> is </a:t>
            </a:r>
            <a:r>
              <a:rPr lang="en-GB" b="1" dirty="0"/>
              <a:t>NOT</a:t>
            </a:r>
            <a:r>
              <a:rPr lang="en-GB" dirty="0"/>
              <a:t> your friend” if you didn’t put in the effort </a:t>
            </a:r>
            <a:r>
              <a:rPr lang="en-GB" dirty="0">
                <a:solidFill>
                  <a:srgbClr val="FF0000"/>
                </a:solidFill>
              </a:rPr>
              <a:t>[3]</a:t>
            </a:r>
          </a:p>
          <a:p>
            <a:pPr lvl="3"/>
            <a:r>
              <a:rPr lang="en-GB" dirty="0"/>
              <a:t>You will create a bigger mess for yourself</a:t>
            </a:r>
          </a:p>
          <a:p>
            <a:pPr lvl="2"/>
            <a:r>
              <a:rPr lang="en-GB" dirty="0"/>
              <a:t>You will need to clean up your own mess</a:t>
            </a:r>
          </a:p>
          <a:p>
            <a:pPr lvl="2"/>
            <a:r>
              <a:rPr lang="en-GB" b="1" u="sng" dirty="0"/>
              <a:t>You are replaceable by AI tools if you are no better than these tools</a:t>
            </a:r>
            <a:r>
              <a:rPr lang="en-GB" dirty="0"/>
              <a:t> </a:t>
            </a:r>
            <a:r>
              <a:rPr lang="en-GB" dirty="0">
                <a:solidFill>
                  <a:srgbClr val="FF0000"/>
                </a:solidFill>
              </a:rPr>
              <a:t>[3]</a:t>
            </a:r>
          </a:p>
          <a:p>
            <a:pPr marL="914400" lvl="2" indent="0">
              <a:buNone/>
            </a:pPr>
            <a:endParaRPr lang="en-GB" dirty="0"/>
          </a:p>
          <a:p>
            <a:pPr lvl="1"/>
            <a:r>
              <a:rPr lang="en-GB" sz="3200" dirty="0"/>
              <a:t>Just because the code gives the correct answer does </a:t>
            </a:r>
            <a:r>
              <a:rPr lang="en-GB" sz="3200" b="1" u="sng" dirty="0"/>
              <a:t>not </a:t>
            </a:r>
            <a:r>
              <a:rPr lang="en-GB" sz="3200" dirty="0"/>
              <a:t>mean you will pass.</a:t>
            </a:r>
          </a:p>
          <a:p>
            <a:pPr lvl="2"/>
            <a:r>
              <a:rPr lang="en-GB" sz="2900" b="1" dirty="0"/>
              <a:t>Design</a:t>
            </a:r>
            <a:r>
              <a:rPr lang="en-GB" sz="2900" dirty="0"/>
              <a:t> is critical</a:t>
            </a:r>
          </a:p>
          <a:p>
            <a:pPr lvl="2"/>
            <a:r>
              <a:rPr lang="en-GB" sz="2900" b="1" dirty="0"/>
              <a:t>Explanation of WHY</a:t>
            </a:r>
            <a:r>
              <a:rPr lang="en-GB" sz="2900" dirty="0"/>
              <a:t> you took a particular approach is critical</a:t>
            </a:r>
          </a:p>
          <a:p>
            <a:endParaRPr lang="en-GB" dirty="0"/>
          </a:p>
        </p:txBody>
      </p:sp>
    </p:spTree>
    <p:extLst>
      <p:ext uri="{BB962C8B-B14F-4D97-AF65-F5344CB8AC3E}">
        <p14:creationId xmlns:p14="http://schemas.microsoft.com/office/powerpoint/2010/main" val="2678384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42413"/>
            <a:ext cx="8229600" cy="1143000"/>
          </a:xfrm>
        </p:spPr>
        <p:txBody>
          <a:bodyPr/>
          <a:lstStyle/>
          <a:p>
            <a:r>
              <a:rPr lang="en-GB" dirty="0"/>
              <a:t>In ICT283</a:t>
            </a:r>
          </a:p>
        </p:txBody>
      </p:sp>
      <p:sp>
        <p:nvSpPr>
          <p:cNvPr id="3" name="Content Placeholder 2"/>
          <p:cNvSpPr>
            <a:spLocks noGrp="1"/>
          </p:cNvSpPr>
          <p:nvPr>
            <p:ph idx="1"/>
          </p:nvPr>
        </p:nvSpPr>
        <p:spPr>
          <a:xfrm>
            <a:off x="592509" y="2412"/>
            <a:ext cx="8229600" cy="6083456"/>
          </a:xfrm>
        </p:spPr>
        <p:txBody>
          <a:bodyPr>
            <a:normAutofit fontScale="85000" lnSpcReduction="20000"/>
          </a:bodyPr>
          <a:lstStyle/>
          <a:p>
            <a:r>
              <a:rPr lang="en-GB" dirty="0"/>
              <a:t>Use only software provided to you in LMS</a:t>
            </a:r>
          </a:p>
          <a:p>
            <a:r>
              <a:rPr lang="en-GB" dirty="0"/>
              <a:t>Cohesion and Coupling concepts affects how you design and implement</a:t>
            </a:r>
          </a:p>
          <a:p>
            <a:pPr lvl="1"/>
            <a:r>
              <a:rPr lang="en-GB" dirty="0"/>
              <a:t>SOLID principles must be followed</a:t>
            </a:r>
          </a:p>
          <a:p>
            <a:pPr lvl="1"/>
            <a:r>
              <a:rPr lang="en-GB" dirty="0"/>
              <a:t>Encapsulation approach must be justified</a:t>
            </a:r>
          </a:p>
          <a:p>
            <a:pPr lvl="1"/>
            <a:r>
              <a:rPr lang="en-GB" dirty="0"/>
              <a:t>Separate Interface from Implementation, always</a:t>
            </a:r>
          </a:p>
          <a:p>
            <a:r>
              <a:rPr lang="en-GB" dirty="0"/>
              <a:t>Design and Code to follow coding standards </a:t>
            </a:r>
            <a:r>
              <a:rPr lang="en-GB" dirty="0">
                <a:hlinkClick r:id="rId3"/>
              </a:rPr>
              <a:t>[1]</a:t>
            </a:r>
            <a:endParaRPr lang="en-GB" dirty="0"/>
          </a:p>
          <a:p>
            <a:r>
              <a:rPr lang="en-GB" dirty="0"/>
              <a:t>Test carefully</a:t>
            </a:r>
          </a:p>
          <a:p>
            <a:pPr lvl="1"/>
            <a:r>
              <a:rPr lang="en-GB" dirty="0"/>
              <a:t>Unit tests </a:t>
            </a:r>
            <a:r>
              <a:rPr lang="en-GB" b="1" dirty="0"/>
              <a:t>must pass before</a:t>
            </a:r>
            <a:r>
              <a:rPr lang="en-GB" dirty="0"/>
              <a:t> any code class/module is incorporated into program</a:t>
            </a:r>
            <a:endParaRPr lang="en-GB" dirty="0">
              <a:ea typeface="Calibri"/>
              <a:cs typeface="Calibri"/>
            </a:endParaRPr>
          </a:p>
          <a:p>
            <a:pPr lvl="1"/>
            <a:r>
              <a:rPr lang="en-GB" b="1" u="sng" dirty="0">
                <a:ea typeface="Calibri"/>
                <a:cs typeface="Calibri"/>
              </a:rPr>
              <a:t>Unit tests must implement carefully thought out test plans</a:t>
            </a:r>
            <a:endParaRPr lang="en-GB" dirty="0">
              <a:ea typeface="Calibri"/>
              <a:cs typeface="Calibri"/>
            </a:endParaRPr>
          </a:p>
          <a:p>
            <a:pPr lvl="1"/>
            <a:r>
              <a:rPr lang="en-GB" dirty="0"/>
              <a:t>Application test ensures that the correct result is output</a:t>
            </a:r>
          </a:p>
          <a:p>
            <a:pPr lvl="2"/>
            <a:r>
              <a:rPr lang="en-GB" b="1" u="sng" dirty="0"/>
              <a:t>Correct result is determined by manual calculation in test plan</a:t>
            </a:r>
            <a:endParaRPr lang="en-GB" b="1" u="sng">
              <a:ea typeface="Calibri"/>
              <a:cs typeface="Calibri"/>
            </a:endParaRPr>
          </a:p>
          <a:p>
            <a:pPr lvl="2"/>
            <a:r>
              <a:rPr lang="en-GB" b="1" dirty="0">
                <a:solidFill>
                  <a:srgbClr val="FF0000"/>
                </a:solidFill>
              </a:rPr>
              <a:t>Better to have the program terminate than give an incorrect output</a:t>
            </a:r>
          </a:p>
          <a:p>
            <a:pPr marL="457200" lvl="1" indent="0">
              <a:buNone/>
            </a:pPr>
            <a:endParaRPr lang="en-GB" dirty="0"/>
          </a:p>
        </p:txBody>
      </p:sp>
    </p:spTree>
    <p:extLst>
      <p:ext uri="{BB962C8B-B14F-4D97-AF65-F5344CB8AC3E}">
        <p14:creationId xmlns:p14="http://schemas.microsoft.com/office/powerpoint/2010/main" val="178464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95288" y="28575"/>
            <a:ext cx="8229600" cy="1143000"/>
          </a:xfrm>
        </p:spPr>
        <p:txBody>
          <a:bodyPr/>
          <a:lstStyle/>
          <a:p>
            <a:pPr eaLnBrk="1" hangingPunct="1"/>
            <a:r>
              <a:rPr lang="en-GB" altLang="en-US"/>
              <a:t>Important Reading</a:t>
            </a:r>
          </a:p>
        </p:txBody>
      </p:sp>
      <p:sp>
        <p:nvSpPr>
          <p:cNvPr id="53251" name="Content Placeholder 2"/>
          <p:cNvSpPr>
            <a:spLocks noGrp="1"/>
          </p:cNvSpPr>
          <p:nvPr>
            <p:ph idx="1"/>
          </p:nvPr>
        </p:nvSpPr>
        <p:spPr>
          <a:xfrm>
            <a:off x="468313" y="981075"/>
            <a:ext cx="8229600" cy="5400675"/>
          </a:xfrm>
        </p:spPr>
        <p:txBody>
          <a:bodyPr>
            <a:normAutofit fontScale="92500"/>
          </a:bodyPr>
          <a:lstStyle/>
          <a:p>
            <a:pPr eaLnBrk="1" hangingPunct="1">
              <a:defRPr/>
            </a:pPr>
            <a:r>
              <a:rPr lang="en-US" altLang="en-US" sz="2300" b="1" dirty="0">
                <a:solidFill>
                  <a:srgbClr val="000000"/>
                </a:solidFill>
                <a:highlight>
                  <a:srgbClr val="FFFF00"/>
                </a:highlight>
              </a:rPr>
              <a:t>If any link to the library content is broken, look for the material using My Unit Readings at </a:t>
            </a:r>
            <a:r>
              <a:rPr lang="en-US" altLang="en-US" sz="2300" b="1" dirty="0">
                <a:solidFill>
                  <a:srgbClr val="000000"/>
                </a:solidFill>
                <a:highlight>
                  <a:srgbClr val="FFFF00"/>
                </a:highlight>
                <a:hlinkClick r:id="rId3"/>
              </a:rPr>
              <a:t>http://library.murdoch.edu.au/</a:t>
            </a:r>
            <a:r>
              <a:rPr lang="en-US" altLang="en-US" sz="2300" b="1" dirty="0">
                <a:solidFill>
                  <a:srgbClr val="000000"/>
                </a:solidFill>
                <a:highlight>
                  <a:srgbClr val="FFFF00"/>
                </a:highlight>
              </a:rPr>
              <a:t>.</a:t>
            </a:r>
            <a:endParaRPr lang="en-US" altLang="en-US" sz="2300" b="1">
              <a:solidFill>
                <a:srgbClr val="000000"/>
              </a:solidFill>
              <a:highlight>
                <a:srgbClr val="FFFF00"/>
              </a:highlight>
              <a:ea typeface="Calibri"/>
              <a:cs typeface="Calibri"/>
            </a:endParaRPr>
          </a:p>
          <a:p>
            <a:pPr lvl="1" eaLnBrk="1" hangingPunct="1">
              <a:defRPr/>
            </a:pPr>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pPr eaLnBrk="1" hangingPunct="1">
              <a:defRPr/>
            </a:pPr>
            <a:r>
              <a:rPr lang="en-US" altLang="en-US" sz="2300" dirty="0">
                <a:solidFill>
                  <a:srgbClr val="000000"/>
                </a:solidFill>
              </a:rPr>
              <a:t>Aside from the first video listed in the previous slide, the following reading </a:t>
            </a:r>
            <a:r>
              <a:rPr lang="en-US" altLang="en-US" sz="2300" dirty="0"/>
              <a:t>informs the approach we are taking in the unit. The required information is found in:</a:t>
            </a:r>
          </a:p>
          <a:p>
            <a:pPr lvl="1" eaLnBrk="1" hangingPunct="1">
              <a:defRPr/>
            </a:pPr>
            <a:r>
              <a:rPr lang="en-US" altLang="en-US" sz="2300" dirty="0"/>
              <a:t>Chapters 1 and 2 “</a:t>
            </a:r>
            <a:r>
              <a:rPr lang="en-US" altLang="en-US" sz="2300" i="1" dirty="0"/>
              <a:t>The Object Oriented Paradigm</a:t>
            </a:r>
            <a:r>
              <a:rPr lang="en-US" altLang="en-US" sz="2300" dirty="0"/>
              <a:t>" in the library </a:t>
            </a:r>
            <a:r>
              <a:rPr lang="en-US" altLang="en-US" sz="2300" dirty="0" err="1"/>
              <a:t>ebook</a:t>
            </a:r>
            <a:r>
              <a:rPr lang="en-US" altLang="en-US" sz="2300" dirty="0"/>
              <a:t> “</a:t>
            </a:r>
            <a:r>
              <a:rPr lang="en-US" altLang="en-US" sz="2300" i="1" dirty="0"/>
              <a:t>Design Patterns Explained</a:t>
            </a:r>
            <a:r>
              <a:rPr lang="en-US" altLang="en-US" sz="2300" dirty="0"/>
              <a:t>” by </a:t>
            </a:r>
            <a:r>
              <a:rPr lang="en-US" altLang="en-US" sz="2300" dirty="0" err="1"/>
              <a:t>Shalloway</a:t>
            </a:r>
            <a:r>
              <a:rPr lang="en-US" altLang="en-US" sz="2300" dirty="0"/>
              <a:t> and Trott.  </a:t>
            </a:r>
            <a:r>
              <a:rPr lang="en-US" altLang="en-US" sz="2300" dirty="0">
                <a:solidFill>
                  <a:srgbClr val="FF0000"/>
                </a:solidFill>
                <a:hlinkClick r:id="rId4"/>
              </a:rPr>
              <a:t>[1] </a:t>
            </a:r>
            <a:endParaRPr lang="en-US" altLang="en-US" sz="2300" dirty="0">
              <a:solidFill>
                <a:srgbClr val="FF0000"/>
              </a:solidFill>
            </a:endParaRPr>
          </a:p>
          <a:p>
            <a:pPr lvl="1" eaLnBrk="1" hangingPunct="1">
              <a:defRPr/>
            </a:pPr>
            <a:r>
              <a:rPr lang="en-US" altLang="en-US" sz="2300" dirty="0"/>
              <a:t>Revise </a:t>
            </a:r>
            <a:r>
              <a:rPr lang="en-US" altLang="en-US" sz="2300" i="1" dirty="0"/>
              <a:t>Separate Interface and Implementation, Structs vs Classes </a:t>
            </a:r>
            <a:r>
              <a:rPr lang="en-US" altLang="en-US" sz="2300" dirty="0"/>
              <a:t>in </a:t>
            </a:r>
            <a:r>
              <a:rPr lang="en-US" altLang="en-US" sz="2400" dirty="0">
                <a:solidFill>
                  <a:srgbClr val="000000"/>
                </a:solidFill>
              </a:rPr>
              <a:t>“</a:t>
            </a:r>
            <a:r>
              <a:rPr lang="en-GB" altLang="en-US" sz="2400" i="1" dirty="0"/>
              <a:t>Absolute C++. Pages 284-293</a:t>
            </a:r>
            <a:r>
              <a:rPr lang="en-GB" altLang="en-US" sz="2400" dirty="0"/>
              <a:t>” </a:t>
            </a:r>
            <a:r>
              <a:rPr lang="en-US" altLang="en-US" sz="2300" dirty="0"/>
              <a:t>by Walter Savitch. </a:t>
            </a:r>
            <a:r>
              <a:rPr lang="en-US" altLang="en-US" sz="2300" dirty="0">
                <a:solidFill>
                  <a:srgbClr val="FF0000"/>
                </a:solidFill>
                <a:hlinkClick r:id="rId5"/>
              </a:rPr>
              <a:t>[2]</a:t>
            </a:r>
            <a:endParaRPr lang="en-US" altLang="en-US" sz="2300" dirty="0">
              <a:solidFill>
                <a:srgbClr val="FF0000"/>
              </a:solidFill>
            </a:endParaRPr>
          </a:p>
          <a:p>
            <a:pPr lvl="1" eaLnBrk="1" hangingPunct="1">
              <a:lnSpc>
                <a:spcPct val="90000"/>
              </a:lnSpc>
              <a:defRPr/>
            </a:pPr>
            <a:r>
              <a:rPr lang="en-US" altLang="en-US" sz="1900" dirty="0"/>
              <a:t>Coding Standards to follow: </a:t>
            </a:r>
            <a:r>
              <a:rPr lang="en-US" altLang="en-US" sz="1900" i="1" dirty="0"/>
              <a:t>C++ Coding Standards: 101 Rules, Guidelines, and Best Practices</a:t>
            </a:r>
            <a:r>
              <a:rPr lang="en-US" altLang="en-US" sz="1900" dirty="0"/>
              <a:t>. </a:t>
            </a:r>
            <a:r>
              <a:rPr lang="en-US" altLang="en-US" sz="1900" dirty="0">
                <a:hlinkClick r:id="rId6"/>
              </a:rPr>
              <a:t>B</a:t>
            </a:r>
            <a:r>
              <a:rPr lang="en-US" altLang="en-US" sz="1900" dirty="0"/>
              <a:t>y Sutter and Alexandrescu </a:t>
            </a:r>
            <a:r>
              <a:rPr lang="en-US" altLang="en-US" sz="1900" dirty="0">
                <a:hlinkClick r:id="rId7"/>
              </a:rPr>
              <a:t>[3]</a:t>
            </a:r>
            <a:r>
              <a:rPr lang="en-US" altLang="en-US" sz="1900" dirty="0"/>
              <a:t> </a:t>
            </a:r>
            <a:r>
              <a:rPr lang="en-US" altLang="en-US" sz="1600" dirty="0">
                <a:hlinkClick r:id="rId6"/>
              </a:rPr>
              <a:t>https://ebookcentral.proquest.com/lib/murdoch/detail.action?docID=5135988</a:t>
            </a:r>
            <a:r>
              <a:rPr lang="en-US" altLang="en-US" sz="1900" dirty="0"/>
              <a:t> </a:t>
            </a:r>
          </a:p>
          <a:p>
            <a:pPr lvl="1" eaLnBrk="1" hangingPunct="1">
              <a:lnSpc>
                <a:spcPct val="90000"/>
              </a:lnSpc>
              <a:defRPr/>
            </a:pPr>
            <a:r>
              <a:rPr lang="en-US" sz="2000" dirty="0"/>
              <a:t>Freeman, Eric, et al. Chapter 1, </a:t>
            </a:r>
            <a:r>
              <a:rPr lang="en-US" sz="2000" i="1" dirty="0"/>
              <a:t>Head First Design Patterns : A Brain-Friendly Guide</a:t>
            </a:r>
            <a:r>
              <a:rPr lang="en-US" sz="2000" dirty="0"/>
              <a:t>, O'Reilly Media, Incorporated, 2004.</a:t>
            </a:r>
            <a:r>
              <a:rPr lang="en-US" sz="2000" i="1" dirty="0"/>
              <a:t> </a:t>
            </a:r>
            <a:r>
              <a:rPr lang="en-US" sz="2000" i="1" dirty="0">
                <a:hlinkClick r:id="rId8"/>
              </a:rPr>
              <a:t>[4]</a:t>
            </a:r>
            <a:endParaRPr lang="en-GB" altLang="en-US" sz="1900" dirty="0"/>
          </a:p>
        </p:txBody>
      </p:sp>
      <p:sp>
        <p:nvSpPr>
          <p:cNvPr id="563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4B1DD89-CD33-4C67-92B9-89D227C4E38D}" type="slidenum">
              <a:rPr lang="en-GB" altLang="en-US" sz="1400">
                <a:latin typeface="Verdana" pitchFamily="34" charset="0"/>
                <a:cs typeface="Arial" charset="0"/>
              </a:rPr>
              <a:pPr eaLnBrk="1" hangingPunct="1">
                <a:spcBef>
                  <a:spcPct val="0"/>
                </a:spcBef>
                <a:buFontTx/>
                <a:buNone/>
              </a:pPr>
              <a:t>36</a:t>
            </a:fld>
            <a:endParaRPr lang="en-GB" altLang="en-US" sz="1400">
              <a:latin typeface="Verdana" pitchFamily="34"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171450"/>
            <a:ext cx="8229600" cy="1143000"/>
          </a:xfrm>
        </p:spPr>
        <p:txBody>
          <a:bodyPr/>
          <a:lstStyle/>
          <a:p>
            <a:pPr eaLnBrk="1" hangingPunct="1"/>
            <a:r>
              <a:rPr lang="en-US" altLang="en-US"/>
              <a:t>Videos to Watch</a:t>
            </a:r>
            <a:endParaRPr lang="en-GB" altLang="en-US"/>
          </a:p>
        </p:txBody>
      </p:sp>
      <p:sp>
        <p:nvSpPr>
          <p:cNvPr id="53251" name="Content Placeholder 2"/>
          <p:cNvSpPr>
            <a:spLocks noGrp="1"/>
          </p:cNvSpPr>
          <p:nvPr>
            <p:ph idx="1"/>
          </p:nvPr>
        </p:nvSpPr>
        <p:spPr>
          <a:xfrm>
            <a:off x="468313" y="836613"/>
            <a:ext cx="8496300" cy="5256212"/>
          </a:xfrm>
        </p:spPr>
        <p:txBody>
          <a:bodyPr>
            <a:normAutofit/>
          </a:bodyPr>
          <a:lstStyle/>
          <a:p>
            <a:pPr marL="363220" lvl="1" indent="-363220" eaLnBrk="1" hangingPunct="1">
              <a:lnSpc>
                <a:spcPct val="80000"/>
              </a:lnSpc>
              <a:defRPr/>
            </a:pPr>
            <a:r>
              <a:rPr lang="en-US" altLang="en-US" dirty="0"/>
              <a:t>Start the theory part of this unit using this video of a presentation by Robert Martin on OO and Agile Design </a:t>
            </a:r>
            <a:r>
              <a:rPr lang="en-US" altLang="en-US" b="1" dirty="0">
                <a:solidFill>
                  <a:srgbClr val="FF0000"/>
                </a:solidFill>
              </a:rPr>
              <a:t>[1]</a:t>
            </a:r>
            <a:r>
              <a:rPr lang="en-US" altLang="en-US" sz="2600" b="1" dirty="0">
                <a:solidFill>
                  <a:srgbClr val="FF0000"/>
                </a:solidFill>
              </a:rPr>
              <a:t> </a:t>
            </a:r>
            <a:r>
              <a:rPr lang="en-US" altLang="en-US" sz="1600" dirty="0">
                <a:solidFill>
                  <a:srgbClr val="000000"/>
                </a:solidFill>
                <a:hlinkClick r:id="rId3"/>
              </a:rPr>
              <a:t>https://youtu.be/t86v3N4OshQ?t=495</a:t>
            </a:r>
            <a:r>
              <a:rPr lang="en-US" altLang="en-US" sz="1600" dirty="0">
                <a:solidFill>
                  <a:srgbClr val="000000"/>
                </a:solidFill>
              </a:rPr>
              <a:t> </a:t>
            </a:r>
            <a:r>
              <a:rPr lang="en-US" altLang="en-US" sz="2400" dirty="0">
                <a:solidFill>
                  <a:srgbClr val="000000"/>
                </a:solidFill>
              </a:rPr>
              <a:t>(</a:t>
            </a:r>
            <a:r>
              <a:rPr lang="en-US" altLang="en-US" sz="2400" b="1" dirty="0">
                <a:solidFill>
                  <a:srgbClr val="000000"/>
                </a:solidFill>
              </a:rPr>
              <a:t>skipped</a:t>
            </a:r>
            <a:r>
              <a:rPr lang="en-US" altLang="en-US" sz="2400" dirty="0">
                <a:solidFill>
                  <a:srgbClr val="000000"/>
                </a:solidFill>
              </a:rPr>
              <a:t> the first 8 minutes). Covers a few SOLID principles so you get a feel for what principles are, and the video is by the author of the principles that become know as SOLID principles.</a:t>
            </a:r>
            <a:endParaRPr lang="en-US" dirty="0"/>
          </a:p>
          <a:p>
            <a:pPr marL="363220" lvl="1" indent="-363220" eaLnBrk="1" hangingPunct="1">
              <a:lnSpc>
                <a:spcPct val="80000"/>
              </a:lnSpc>
              <a:defRPr/>
            </a:pPr>
            <a:r>
              <a:rPr lang="en-US" altLang="en-US" sz="2600" dirty="0">
                <a:solidFill>
                  <a:srgbClr val="000000"/>
                </a:solidFill>
              </a:rPr>
              <a:t>Bucky’s C++ tutorials: (you will need for the labs if you prefer to lean by first watching videos) </a:t>
            </a:r>
            <a:r>
              <a:rPr lang="en-US" altLang="en-US" sz="2600" b="1" dirty="0">
                <a:solidFill>
                  <a:srgbClr val="FF0000"/>
                </a:solidFill>
              </a:rPr>
              <a:t>[2]</a:t>
            </a:r>
            <a:r>
              <a:rPr lang="en-US" altLang="en-US" sz="2600" dirty="0">
                <a:solidFill>
                  <a:srgbClr val="000000"/>
                </a:solidFill>
              </a:rPr>
              <a:t> </a:t>
            </a:r>
            <a:r>
              <a:rPr lang="en-US" altLang="en-US" sz="1600" dirty="0">
                <a:solidFill>
                  <a:srgbClr val="000000"/>
                </a:solidFill>
                <a:hlinkClick r:id="rId4"/>
              </a:rPr>
              <a:t>https://www.youtube.com/watch?v=tvC1WCdV1XU&amp;list=PLAE85DE8440AA6B83</a:t>
            </a:r>
            <a:endParaRPr lang="en-US" altLang="en-US" sz="1600" dirty="0">
              <a:solidFill>
                <a:srgbClr val="000000"/>
              </a:solidFill>
              <a:ea typeface="Calibri"/>
              <a:cs typeface="Calibri"/>
            </a:endParaRPr>
          </a:p>
          <a:p>
            <a:pPr marL="363220" lvl="1" indent="-363220" eaLnBrk="1" hangingPunct="1">
              <a:lnSpc>
                <a:spcPct val="80000"/>
              </a:lnSpc>
              <a:defRPr/>
            </a:pPr>
            <a:r>
              <a:rPr lang="en-US" altLang="en-US" sz="2600" dirty="0">
                <a:solidFill>
                  <a:srgbClr val="000000"/>
                </a:solidFill>
              </a:rPr>
              <a:t>Stanford University series of videos starting from Lecture 2 is aimed at 1</a:t>
            </a:r>
            <a:r>
              <a:rPr lang="en-US" altLang="en-US" sz="2600" baseline="30000" dirty="0">
                <a:solidFill>
                  <a:srgbClr val="000000"/>
                </a:solidFill>
              </a:rPr>
              <a:t>st</a:t>
            </a:r>
            <a:r>
              <a:rPr lang="en-US" altLang="en-US" sz="2600" dirty="0">
                <a:solidFill>
                  <a:srgbClr val="000000"/>
                </a:solidFill>
              </a:rPr>
              <a:t> years who know little or nothing about C++. Lecture 1 is mostly admin. Some similarity in course content but at a much more basic (1</a:t>
            </a:r>
            <a:r>
              <a:rPr lang="en-US" altLang="en-US" sz="2600" baseline="30000" dirty="0">
                <a:solidFill>
                  <a:srgbClr val="000000"/>
                </a:solidFill>
              </a:rPr>
              <a:t>st </a:t>
            </a:r>
            <a:r>
              <a:rPr lang="en-US" altLang="en-US" sz="2600" dirty="0">
                <a:solidFill>
                  <a:srgbClr val="000000"/>
                </a:solidFill>
              </a:rPr>
              <a:t> year) level at Stanford.  </a:t>
            </a:r>
            <a:r>
              <a:rPr lang="en-US" altLang="en-US" sz="2600" dirty="0">
                <a:solidFill>
                  <a:srgbClr val="FF0000"/>
                </a:solidFill>
              </a:rPr>
              <a:t>[3]</a:t>
            </a:r>
            <a:endParaRPr lang="en-US" altLang="en-US" sz="2600" dirty="0">
              <a:solidFill>
                <a:srgbClr val="FF0000"/>
              </a:solidFill>
              <a:ea typeface="Calibri"/>
              <a:cs typeface="Calibri"/>
            </a:endParaRPr>
          </a:p>
          <a:p>
            <a:pPr marL="771525" lvl="2" indent="-363220" eaLnBrk="1" hangingPunct="1">
              <a:lnSpc>
                <a:spcPct val="80000"/>
              </a:lnSpc>
              <a:defRPr/>
            </a:pPr>
            <a:r>
              <a:rPr lang="en-US" altLang="en-US" sz="1600" dirty="0">
                <a:solidFill>
                  <a:srgbClr val="000000"/>
                </a:solidFill>
                <a:hlinkClick r:id="rId5"/>
              </a:rPr>
              <a:t>https://www.youtube.com/watch?v=wmiD5J8Dw9E&amp;list=PLFE6E58F856038C69&amp;index=2</a:t>
            </a:r>
            <a:endParaRPr lang="en-US" altLang="en-US" sz="1600" dirty="0">
              <a:solidFill>
                <a:srgbClr val="000000"/>
              </a:solidFill>
              <a:ea typeface="Calibri"/>
              <a:cs typeface="Calibri"/>
            </a:endParaRPr>
          </a:p>
          <a:p>
            <a:pPr eaLnBrk="1" hangingPunct="1">
              <a:lnSpc>
                <a:spcPct val="80000"/>
              </a:lnSpc>
              <a:defRPr/>
            </a:pPr>
            <a:endParaRPr lang="en-GB" altLang="en-US" sz="3000" dirty="0"/>
          </a:p>
        </p:txBody>
      </p:sp>
      <p:sp>
        <p:nvSpPr>
          <p:cNvPr id="573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D7EBC79-57AC-42C7-9DB0-659C4F08F31D}" type="slidenum">
              <a:rPr lang="en-GB" altLang="en-US" sz="1400">
                <a:latin typeface="Verdana" pitchFamily="34" charset="0"/>
                <a:cs typeface="Arial" charset="0"/>
              </a:rPr>
              <a:pPr eaLnBrk="1" hangingPunct="1">
                <a:spcBef>
                  <a:spcPct val="0"/>
                </a:spcBef>
                <a:buFontTx/>
                <a:buNone/>
              </a:pPr>
              <a:t>37</a:t>
            </a:fld>
            <a:endParaRPr lang="en-GB" altLang="en-US" sz="1400">
              <a:latin typeface="Verdana" pitchFamily="34"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a:t>
            </a:r>
          </a:p>
        </p:txBody>
      </p:sp>
      <p:sp>
        <p:nvSpPr>
          <p:cNvPr id="7172" name="Rectangle 3"/>
          <p:cNvSpPr>
            <a:spLocks noGrp="1" noChangeArrowheads="1"/>
          </p:cNvSpPr>
          <p:nvPr>
            <p:ph idx="1"/>
          </p:nvPr>
        </p:nvSpPr>
        <p:spPr>
          <a:xfrm>
            <a:off x="107504" y="629435"/>
            <a:ext cx="8208963" cy="5903912"/>
          </a:xfrm>
        </p:spPr>
        <p:txBody>
          <a:bodyPr rtlCol="0">
            <a:normAutofit fontScale="92500" lnSpcReduction="20000"/>
          </a:bodyPr>
          <a:lstStyle/>
          <a:p>
            <a:pPr eaLnBrk="1" fontAlgn="auto" hangingPunct="1">
              <a:lnSpc>
                <a:spcPct val="90000"/>
              </a:lnSpc>
              <a:spcAft>
                <a:spcPts val="0"/>
              </a:spcAft>
              <a:buFont typeface="Arial"/>
              <a:buChar char="•"/>
              <a:defRPr/>
            </a:pPr>
            <a:r>
              <a:rPr lang="en-US" altLang="en-US" sz="2400" b="1" dirty="0">
                <a:solidFill>
                  <a:srgbClr val="FF0000"/>
                </a:solidFill>
              </a:rPr>
              <a:t>Prerequisite knowledge and skills</a:t>
            </a:r>
          </a:p>
          <a:p>
            <a:pPr lvl="1" eaLnBrk="1" fontAlgn="auto" hangingPunct="1">
              <a:lnSpc>
                <a:spcPct val="90000"/>
              </a:lnSpc>
              <a:spcAft>
                <a:spcPts val="0"/>
              </a:spcAft>
              <a:buFont typeface="Arial"/>
              <a:buChar char="•"/>
              <a:defRPr/>
            </a:pPr>
            <a:r>
              <a:rPr lang="en-US" altLang="en-US" sz="2000" b="1" dirty="0">
                <a:solidFill>
                  <a:srgbClr val="FF0000"/>
                </a:solidFill>
              </a:rPr>
              <a:t>This is the third Computer Science programming unit and it assumes knowledge and skills from the previous 2 units.</a:t>
            </a:r>
          </a:p>
          <a:p>
            <a:pPr lvl="1" eaLnBrk="1" fontAlgn="auto" hangingPunct="1">
              <a:lnSpc>
                <a:spcPct val="90000"/>
              </a:lnSpc>
              <a:spcAft>
                <a:spcPts val="0"/>
              </a:spcAft>
              <a:buFont typeface="Arial"/>
              <a:buChar char="•"/>
              <a:defRPr/>
            </a:pPr>
            <a:r>
              <a:rPr lang="en-US" altLang="en-US" sz="2000" dirty="0"/>
              <a:t>You should have completed a university level structured design and C programming unit </a:t>
            </a:r>
            <a:r>
              <a:rPr lang="en-US" altLang="en-US" sz="2000" dirty="0">
                <a:solidFill>
                  <a:srgbClr val="FF0000"/>
                </a:solidFill>
              </a:rPr>
              <a:t>within the last 12 months</a:t>
            </a:r>
            <a:r>
              <a:rPr lang="en-US" altLang="en-US" sz="2000" dirty="0"/>
              <a:t>, where you would have done C programming every week for a semester or trimester (</a:t>
            </a:r>
            <a:r>
              <a:rPr lang="en-US" altLang="en-US" sz="2000" dirty="0">
                <a:solidFill>
                  <a:srgbClr val="FF0000"/>
                </a:solidFill>
              </a:rPr>
              <a:t>at least 12 weeks of C programming</a:t>
            </a:r>
            <a:r>
              <a:rPr lang="en-US" altLang="en-US" sz="2000" dirty="0"/>
              <a:t>)</a:t>
            </a:r>
          </a:p>
          <a:p>
            <a:pPr lvl="1" eaLnBrk="1" fontAlgn="auto" hangingPunct="1">
              <a:lnSpc>
                <a:spcPct val="90000"/>
              </a:lnSpc>
              <a:spcAft>
                <a:spcPts val="0"/>
              </a:spcAft>
              <a:buFont typeface="Arial"/>
              <a:buChar char="•"/>
              <a:defRPr/>
            </a:pPr>
            <a:r>
              <a:rPr lang="en-US" altLang="en-US" sz="2000" dirty="0"/>
              <a:t>You should have completed a university level Java programming unit </a:t>
            </a:r>
            <a:r>
              <a:rPr lang="en-US" altLang="en-US" sz="2000" dirty="0">
                <a:solidFill>
                  <a:srgbClr val="FF0000"/>
                </a:solidFill>
              </a:rPr>
              <a:t>in the last six months</a:t>
            </a:r>
            <a:r>
              <a:rPr lang="en-US" altLang="en-US" sz="2000" dirty="0"/>
              <a:t>, where you have written classes and object-oriented programs every week for a semester or trimester (</a:t>
            </a:r>
            <a:r>
              <a:rPr lang="en-US" altLang="en-US" sz="2000" dirty="0">
                <a:solidFill>
                  <a:srgbClr val="FF0000"/>
                </a:solidFill>
              </a:rPr>
              <a:t>at least 12 weeks of Java programming</a:t>
            </a:r>
            <a:r>
              <a:rPr lang="en-US" altLang="en-US" sz="2000" dirty="0"/>
              <a:t>)</a:t>
            </a:r>
          </a:p>
          <a:p>
            <a:pPr lvl="1" eaLnBrk="1" fontAlgn="auto" hangingPunct="1">
              <a:lnSpc>
                <a:spcPct val="90000"/>
              </a:lnSpc>
              <a:spcAft>
                <a:spcPts val="0"/>
              </a:spcAft>
              <a:buFont typeface="Arial"/>
              <a:buChar char="•"/>
              <a:defRPr/>
            </a:pPr>
            <a:r>
              <a:rPr lang="en-US" altLang="en-US" sz="2000" dirty="0"/>
              <a:t>Written a lot of  structured programs in C</a:t>
            </a:r>
          </a:p>
          <a:p>
            <a:pPr lvl="1" eaLnBrk="1" fontAlgn="auto" hangingPunct="1">
              <a:lnSpc>
                <a:spcPct val="90000"/>
              </a:lnSpc>
              <a:spcAft>
                <a:spcPts val="0"/>
              </a:spcAft>
              <a:buFont typeface="Arial"/>
              <a:buChar char="•"/>
              <a:defRPr/>
            </a:pPr>
            <a:r>
              <a:rPr lang="en-US" altLang="en-US" sz="2000" dirty="0"/>
              <a:t>Written  a lot of procedures and functions in C</a:t>
            </a:r>
          </a:p>
          <a:p>
            <a:pPr lvl="1" eaLnBrk="1" fontAlgn="auto" hangingPunct="1">
              <a:lnSpc>
                <a:spcPct val="90000"/>
              </a:lnSpc>
              <a:spcAft>
                <a:spcPts val="0"/>
              </a:spcAft>
              <a:buFont typeface="Arial"/>
              <a:buChar char="•"/>
              <a:defRPr/>
            </a:pPr>
            <a:r>
              <a:rPr lang="en-US" altLang="en-US" sz="2000" dirty="0"/>
              <a:t>Written procedures and functions with value and variable parameters.</a:t>
            </a:r>
          </a:p>
          <a:p>
            <a:pPr lvl="1" eaLnBrk="1" fontAlgn="auto" hangingPunct="1">
              <a:lnSpc>
                <a:spcPct val="90000"/>
              </a:lnSpc>
              <a:spcAft>
                <a:spcPts val="0"/>
              </a:spcAft>
              <a:buFont typeface="Arial"/>
              <a:buChar char="•"/>
              <a:defRPr/>
            </a:pPr>
            <a:r>
              <a:rPr lang="en-US" altLang="en-US" sz="2000" dirty="0"/>
              <a:t>Written selection constructs (if and switch statements)</a:t>
            </a:r>
          </a:p>
          <a:p>
            <a:pPr lvl="1" eaLnBrk="1" fontAlgn="auto" hangingPunct="1">
              <a:lnSpc>
                <a:spcPct val="90000"/>
              </a:lnSpc>
              <a:spcAft>
                <a:spcPts val="0"/>
              </a:spcAft>
              <a:buFont typeface="Arial"/>
              <a:buChar char="•"/>
              <a:defRPr/>
            </a:pPr>
            <a:r>
              <a:rPr lang="en-US" altLang="en-US" sz="2000" dirty="0"/>
              <a:t>Written iteration constructs (for, while and do while loops)</a:t>
            </a:r>
          </a:p>
          <a:p>
            <a:pPr lvl="1" eaLnBrk="1" fontAlgn="auto" hangingPunct="1">
              <a:lnSpc>
                <a:spcPct val="90000"/>
              </a:lnSpc>
              <a:spcAft>
                <a:spcPts val="0"/>
              </a:spcAft>
              <a:buFont typeface="Arial"/>
              <a:buChar char="•"/>
              <a:defRPr/>
            </a:pPr>
            <a:r>
              <a:rPr lang="en-US" altLang="en-US" sz="2000" dirty="0"/>
              <a:t>Have written code that makes use of arrays of </a:t>
            </a:r>
            <a:r>
              <a:rPr lang="en-US" altLang="en-US" sz="2000" dirty="0" err="1"/>
              <a:t>int</a:t>
            </a:r>
            <a:r>
              <a:rPr lang="en-US" altLang="en-US" sz="2000" dirty="0"/>
              <a:t>, char, float, </a:t>
            </a:r>
            <a:r>
              <a:rPr lang="en-US" altLang="en-US" sz="2000" dirty="0" err="1"/>
              <a:t>boolean</a:t>
            </a:r>
            <a:r>
              <a:rPr lang="en-US" altLang="en-US" sz="2000" dirty="0"/>
              <a:t>, string.</a:t>
            </a:r>
          </a:p>
          <a:p>
            <a:pPr lvl="1" eaLnBrk="1" fontAlgn="auto" hangingPunct="1">
              <a:lnSpc>
                <a:spcPct val="90000"/>
              </a:lnSpc>
              <a:spcAft>
                <a:spcPts val="0"/>
              </a:spcAft>
              <a:buFont typeface="Arial"/>
              <a:buChar char="•"/>
              <a:defRPr/>
            </a:pPr>
            <a:r>
              <a:rPr lang="en-US" altLang="en-US" sz="2000" dirty="0"/>
              <a:t>Have written code that does File input/output</a:t>
            </a:r>
          </a:p>
          <a:p>
            <a:pPr lvl="1" eaLnBrk="1" fontAlgn="auto" hangingPunct="1">
              <a:lnSpc>
                <a:spcPct val="90000"/>
              </a:lnSpc>
              <a:spcAft>
                <a:spcPts val="0"/>
              </a:spcAft>
              <a:buFont typeface="Arial"/>
              <a:buChar char="•"/>
              <a:defRPr/>
            </a:pPr>
            <a:r>
              <a:rPr lang="en-US" altLang="en-US" sz="2000" dirty="0"/>
              <a:t>Written recursive routines</a:t>
            </a:r>
          </a:p>
          <a:p>
            <a:pPr lvl="1" eaLnBrk="1" fontAlgn="auto" hangingPunct="1">
              <a:lnSpc>
                <a:spcPct val="90000"/>
              </a:lnSpc>
              <a:spcAft>
                <a:spcPts val="0"/>
              </a:spcAft>
              <a:buFont typeface="Arial"/>
              <a:buChar char="•"/>
              <a:defRPr/>
            </a:pPr>
            <a:r>
              <a:rPr lang="en-US" altLang="en-US" sz="2000" dirty="0"/>
              <a:t>Designed and implemented classes and methods in Java</a:t>
            </a:r>
          </a:p>
          <a:p>
            <a:pPr lvl="1" eaLnBrk="1" fontAlgn="auto" hangingPunct="1">
              <a:lnSpc>
                <a:spcPct val="90000"/>
              </a:lnSpc>
              <a:spcAft>
                <a:spcPts val="0"/>
              </a:spcAft>
              <a:buFont typeface="Arial"/>
              <a:buChar char="•"/>
              <a:defRPr/>
            </a:pPr>
            <a:r>
              <a:rPr lang="en-US" altLang="en-US" sz="2000" dirty="0"/>
              <a:t>Have written code with arrays of </a:t>
            </a:r>
            <a:r>
              <a:rPr lang="en-US" altLang="en-US" sz="2000"/>
              <a:t>objects and </a:t>
            </a:r>
            <a:r>
              <a:rPr lang="en-US" altLang="en-US" sz="2000" dirty="0" err="1"/>
              <a:t>structs</a:t>
            </a:r>
            <a:r>
              <a:rPr lang="en-US" altLang="en-US" sz="2000" dirty="0"/>
              <a:t>.</a:t>
            </a:r>
          </a:p>
          <a:p>
            <a:pPr lvl="1" eaLnBrk="1" fontAlgn="auto" hangingPunct="1">
              <a:lnSpc>
                <a:spcPct val="90000"/>
              </a:lnSpc>
              <a:spcAft>
                <a:spcPts val="0"/>
              </a:spcAft>
              <a:buFont typeface="Arial"/>
              <a:buChar char="•"/>
              <a:defRPr/>
            </a:pPr>
            <a:r>
              <a:rPr lang="en-US" altLang="en-US" sz="2000" dirty="0"/>
              <a:t>Know how to test and debug your C and Java programs.</a:t>
            </a:r>
          </a:p>
          <a:p>
            <a:pPr lvl="1" eaLnBrk="1" fontAlgn="auto" hangingPunct="1">
              <a:lnSpc>
                <a:spcPct val="90000"/>
              </a:lnSpc>
              <a:spcAft>
                <a:spcPts val="0"/>
              </a:spcAft>
              <a:buFont typeface="Arial"/>
              <a:buChar char="•"/>
              <a:defRPr/>
            </a:pPr>
            <a:r>
              <a:rPr lang="en-US" altLang="en-US" sz="2000" dirty="0"/>
              <a:t>You have at least 10 hours a week every week for work on this unit.</a:t>
            </a:r>
          </a:p>
          <a:p>
            <a:pPr marL="457200" lvl="1" indent="0" eaLnBrk="1" fontAlgn="auto" hangingPunct="1">
              <a:lnSpc>
                <a:spcPct val="90000"/>
              </a:lnSpc>
              <a:spcAft>
                <a:spcPts val="0"/>
              </a:spcAft>
              <a:buFont typeface="Arial" charset="0"/>
              <a:buNone/>
              <a:defRPr/>
            </a:pPr>
            <a:endParaRPr lang="en-GB" altLang="en-US" sz="2000" dirty="0"/>
          </a:p>
        </p:txBody>
      </p:sp>
      <p:sp>
        <p:nvSpPr>
          <p:cNvPr id="297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C37C2FD-13AA-40A3-927A-2AEC306E947D}" type="slidenum">
              <a:rPr lang="en-GB" altLang="en-US" sz="1400">
                <a:latin typeface="Verdana" pitchFamily="34" charset="0"/>
                <a:cs typeface="Arial" charset="0"/>
              </a:rPr>
              <a:pPr eaLnBrk="1" hangingPunct="1">
                <a:spcBef>
                  <a:spcPct val="0"/>
                </a:spcBef>
                <a:buFontTx/>
                <a:buNone/>
              </a:pPr>
              <a:t>4</a:t>
            </a:fld>
            <a:endParaRPr lang="en-GB" altLang="en-US" sz="1400">
              <a:latin typeface="Verdana" pitchFamily="34"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 … :</a:t>
            </a:r>
          </a:p>
        </p:txBody>
      </p:sp>
      <p:sp>
        <p:nvSpPr>
          <p:cNvPr id="7172" name="Rectangle 3"/>
          <p:cNvSpPr>
            <a:spLocks noGrp="1" noChangeArrowheads="1"/>
          </p:cNvSpPr>
          <p:nvPr>
            <p:ph idx="1"/>
          </p:nvPr>
        </p:nvSpPr>
        <p:spPr>
          <a:xfrm>
            <a:off x="684213" y="1125538"/>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If you find yourself in a situation where you do not meet any prerequisite knowledge or skills listed earlier, you have two options:</a:t>
            </a:r>
          </a:p>
          <a:p>
            <a:pPr lvl="1" eaLnBrk="1" fontAlgn="auto" hangingPunct="1">
              <a:lnSpc>
                <a:spcPct val="90000"/>
              </a:lnSpc>
              <a:spcAft>
                <a:spcPts val="0"/>
              </a:spcAft>
              <a:buFont typeface="Arial"/>
              <a:buChar char="•"/>
              <a:defRPr/>
            </a:pPr>
            <a:r>
              <a:rPr lang="en-US" altLang="en-US" sz="3200" dirty="0"/>
              <a:t>Withdraw from this unit/module and build up your knowledge and skills before enrolling again, or</a:t>
            </a:r>
          </a:p>
          <a:p>
            <a:pPr lvl="1" eaLnBrk="1" fontAlgn="auto" hangingPunct="1">
              <a:lnSpc>
                <a:spcPct val="90000"/>
              </a:lnSpc>
              <a:spcAft>
                <a:spcPts val="0"/>
              </a:spcAft>
              <a:buFont typeface="Arial"/>
              <a:buChar char="•"/>
              <a:defRPr/>
            </a:pPr>
            <a:r>
              <a:rPr lang="en-US" altLang="en-US" sz="3200" dirty="0"/>
              <a:t>Spend additional time and effort in the first two weeks of the unit to build up or refresh your skills and knowledge.</a:t>
            </a:r>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5</a:t>
            </a:fld>
            <a:endParaRPr lang="en-GB" altLang="en-US" sz="1400">
              <a:latin typeface="Verdana" pitchFamily="34"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dirty="0"/>
              <a:t>Before attempting this unit … </a:t>
            </a:r>
          </a:p>
        </p:txBody>
      </p:sp>
      <p:sp>
        <p:nvSpPr>
          <p:cNvPr id="7172" name="Rectangle 3"/>
          <p:cNvSpPr>
            <a:spLocks noGrp="1" noChangeArrowheads="1"/>
          </p:cNvSpPr>
          <p:nvPr>
            <p:ph idx="1"/>
          </p:nvPr>
        </p:nvSpPr>
        <p:spPr>
          <a:xfrm>
            <a:off x="611560" y="836712"/>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Complete exercise 1 of the first lab.</a:t>
            </a:r>
          </a:p>
          <a:p>
            <a:pPr lvl="1" eaLnBrk="1" fontAlgn="auto" hangingPunct="1">
              <a:lnSpc>
                <a:spcPct val="90000"/>
              </a:lnSpc>
              <a:spcAft>
                <a:spcPts val="0"/>
              </a:spcAft>
              <a:buFont typeface="Arial"/>
              <a:buChar char="•"/>
              <a:defRPr/>
            </a:pPr>
            <a:r>
              <a:rPr lang="en-US" altLang="en-US" dirty="0"/>
              <a:t>Found in Topic 1/Practical/LabExcTopic01.doc</a:t>
            </a:r>
          </a:p>
          <a:p>
            <a:pPr lvl="1" eaLnBrk="1" fontAlgn="auto" hangingPunct="1">
              <a:lnSpc>
                <a:spcPct val="90000"/>
              </a:lnSpc>
              <a:spcAft>
                <a:spcPts val="0"/>
              </a:spcAft>
              <a:buFont typeface="Arial"/>
              <a:buChar char="•"/>
              <a:defRPr/>
            </a:pPr>
            <a:r>
              <a:rPr lang="en-US" altLang="en-US" dirty="0"/>
              <a:t>is revision of work from prerequisite unit</a:t>
            </a:r>
          </a:p>
          <a:p>
            <a:pPr lvl="1" eaLnBrk="1" fontAlgn="auto" hangingPunct="1">
              <a:lnSpc>
                <a:spcPct val="90000"/>
              </a:lnSpc>
              <a:spcAft>
                <a:spcPts val="0"/>
              </a:spcAft>
              <a:buFont typeface="Arial"/>
              <a:buChar char="•"/>
              <a:defRPr/>
            </a:pPr>
            <a:r>
              <a:rPr lang="en-US" altLang="en-US" dirty="0"/>
              <a:t>Revises </a:t>
            </a:r>
            <a:r>
              <a:rPr lang="en-US" altLang="en-US" b="1" i="1" dirty="0"/>
              <a:t>cohesion</a:t>
            </a:r>
            <a:r>
              <a:rPr lang="en-US" altLang="en-US" dirty="0"/>
              <a:t> and the concept of </a:t>
            </a:r>
            <a:r>
              <a:rPr lang="en-US" altLang="en-US" b="1" i="1" dirty="0"/>
              <a:t>abstraction</a:t>
            </a:r>
          </a:p>
          <a:p>
            <a:pPr lvl="1" eaLnBrk="1" fontAlgn="auto" hangingPunct="1">
              <a:lnSpc>
                <a:spcPct val="90000"/>
              </a:lnSpc>
              <a:spcAft>
                <a:spcPts val="0"/>
              </a:spcAft>
              <a:buFont typeface="Arial"/>
              <a:buChar char="•"/>
              <a:defRPr/>
            </a:pPr>
            <a:r>
              <a:rPr lang="en-US" altLang="en-US" dirty="0"/>
              <a:t>Cohesion uses the </a:t>
            </a:r>
            <a:r>
              <a:rPr lang="en-US" altLang="en-US" dirty="0">
                <a:hlinkClick r:id="rId2"/>
              </a:rPr>
              <a:t>Single Responsibility Principle</a:t>
            </a:r>
            <a:endParaRPr lang="en-US" altLang="en-US" dirty="0"/>
          </a:p>
          <a:p>
            <a:pPr lvl="2" eaLnBrk="1" fontAlgn="auto" hangingPunct="1">
              <a:lnSpc>
                <a:spcPct val="90000"/>
              </a:lnSpc>
              <a:spcAft>
                <a:spcPts val="0"/>
              </a:spcAft>
              <a:buFont typeface="Arial"/>
              <a:buChar char="•"/>
              <a:defRPr/>
            </a:pPr>
            <a:r>
              <a:rPr lang="en-US" altLang="en-US" dirty="0"/>
              <a:t>Part of a larger set of principles known as </a:t>
            </a:r>
            <a:r>
              <a:rPr lang="en-US" altLang="en-US" dirty="0">
                <a:hlinkClick r:id="rId3"/>
              </a:rPr>
              <a:t>SOLID</a:t>
            </a:r>
            <a:r>
              <a:rPr lang="en-US" altLang="en-US" dirty="0"/>
              <a:t> used in ict283</a:t>
            </a:r>
            <a:endParaRPr lang="en-US" altLang="en-US" dirty="0">
              <a:ea typeface="Calibri"/>
              <a:cs typeface="Calibri"/>
            </a:endParaRPr>
          </a:p>
          <a:p>
            <a:pPr lvl="1" eaLnBrk="1" fontAlgn="auto" hangingPunct="1">
              <a:lnSpc>
                <a:spcPct val="90000"/>
              </a:lnSpc>
              <a:spcAft>
                <a:spcPts val="0"/>
              </a:spcAft>
              <a:buFont typeface="Arial"/>
              <a:buChar char="•"/>
              <a:defRPr/>
            </a:pPr>
            <a:r>
              <a:rPr lang="en-US" altLang="en-US" dirty="0"/>
              <a:t>Abstraction has further coverage in ict283</a:t>
            </a:r>
          </a:p>
          <a:p>
            <a:pPr lvl="1" eaLnBrk="1" fontAlgn="auto" hangingPunct="1">
              <a:lnSpc>
                <a:spcPct val="90000"/>
              </a:lnSpc>
              <a:spcAft>
                <a:spcPts val="0"/>
              </a:spcAft>
              <a:buFont typeface="Arial"/>
              <a:buChar char="•"/>
              <a:defRPr/>
            </a:pPr>
            <a:r>
              <a:rPr lang="en-US" altLang="en-US" dirty="0"/>
              <a:t>To be able to pass ict283</a:t>
            </a:r>
          </a:p>
          <a:p>
            <a:pPr lvl="2" eaLnBrk="1" fontAlgn="auto" hangingPunct="1">
              <a:lnSpc>
                <a:spcPct val="90000"/>
              </a:lnSpc>
              <a:spcAft>
                <a:spcPts val="0"/>
              </a:spcAft>
              <a:buFont typeface="Arial"/>
              <a:buChar char="•"/>
              <a:defRPr/>
            </a:pPr>
            <a:r>
              <a:rPr lang="en-AU" i="1" dirty="0"/>
              <a:t>need to apply </a:t>
            </a:r>
            <a:r>
              <a:rPr lang="en-AU" b="1" i="1" dirty="0"/>
              <a:t>SOLID</a:t>
            </a:r>
            <a:r>
              <a:rPr lang="en-AU" i="1" dirty="0"/>
              <a:t> to your design of Data Structures and applications using these Data Structures</a:t>
            </a:r>
          </a:p>
          <a:p>
            <a:pPr lvl="2" eaLnBrk="1" fontAlgn="auto" hangingPunct="1">
              <a:lnSpc>
                <a:spcPct val="90000"/>
              </a:lnSpc>
              <a:spcAft>
                <a:spcPts val="0"/>
              </a:spcAft>
              <a:buFont typeface="Arial"/>
              <a:buChar char="•"/>
              <a:defRPr/>
            </a:pPr>
            <a:r>
              <a:rPr lang="en-AU" i="1" dirty="0"/>
              <a:t>apply the concept of </a:t>
            </a:r>
            <a:r>
              <a:rPr lang="en-AU" b="1" i="1" dirty="0"/>
              <a:t>abstraction</a:t>
            </a:r>
            <a:r>
              <a:rPr lang="en-AU" i="1" dirty="0"/>
              <a:t> to </a:t>
            </a:r>
            <a:r>
              <a:rPr lang="en-AU" i="1" u="sng" dirty="0"/>
              <a:t>everything </a:t>
            </a:r>
            <a:r>
              <a:rPr lang="en-AU" i="1" dirty="0"/>
              <a:t>you do</a:t>
            </a:r>
            <a:endParaRPr lang="en-US" altLang="en-US" dirty="0"/>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6</a:t>
            </a:fld>
            <a:endParaRPr lang="en-GB" altLang="en-US" sz="1400">
              <a:latin typeface="Verdana" pitchFamily="34" charset="0"/>
              <a:cs typeface="Arial" charset="0"/>
            </a:endParaRPr>
          </a:p>
        </p:txBody>
      </p:sp>
    </p:spTree>
    <p:extLst>
      <p:ext uri="{BB962C8B-B14F-4D97-AF65-F5344CB8AC3E}">
        <p14:creationId xmlns:p14="http://schemas.microsoft.com/office/powerpoint/2010/main" val="31526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1520" y="0"/>
            <a:ext cx="8291513" cy="850900"/>
          </a:xfrm>
        </p:spPr>
        <p:txBody>
          <a:bodyPr/>
          <a:lstStyle/>
          <a:p>
            <a:pPr eaLnBrk="1" hangingPunct="1"/>
            <a:r>
              <a:rPr lang="en-GB" altLang="en-US" dirty="0"/>
              <a:t>The Running of this Unit</a:t>
            </a:r>
          </a:p>
        </p:txBody>
      </p:sp>
      <p:sp>
        <p:nvSpPr>
          <p:cNvPr id="5124" name="Rectangle 3"/>
          <p:cNvSpPr>
            <a:spLocks noGrp="1" noChangeArrowheads="1"/>
          </p:cNvSpPr>
          <p:nvPr>
            <p:ph idx="1"/>
          </p:nvPr>
        </p:nvSpPr>
        <p:spPr>
          <a:xfrm>
            <a:off x="467544" y="988219"/>
            <a:ext cx="8280920" cy="5249093"/>
          </a:xfrm>
        </p:spPr>
        <p:txBody>
          <a:bodyPr rtlCol="0">
            <a:normAutofit fontScale="25000" lnSpcReduction="20000"/>
          </a:bodyPr>
          <a:lstStyle/>
          <a:p>
            <a:pPr eaLnBrk="1" fontAlgn="auto" hangingPunct="1">
              <a:spcAft>
                <a:spcPts val="0"/>
              </a:spcAft>
              <a:buFont typeface="Arial"/>
              <a:buChar char="•"/>
              <a:defRPr/>
            </a:pPr>
            <a:r>
              <a:rPr lang="en-US" altLang="en-US" sz="7200" dirty="0"/>
              <a:t>Read the Unit guide to see what you need to do to pass. Do not get caught out at the end and it is too late.</a:t>
            </a:r>
          </a:p>
          <a:p>
            <a:pPr eaLnBrk="1" fontAlgn="auto" hangingPunct="1">
              <a:spcAft>
                <a:spcPts val="0"/>
              </a:spcAft>
              <a:buFont typeface="Arial"/>
              <a:buChar char="•"/>
              <a:defRPr/>
            </a:pPr>
            <a:r>
              <a:rPr lang="en-US" altLang="en-US" sz="7200" dirty="0"/>
              <a:t>The term lecture or lecture notes would mean these slides.</a:t>
            </a:r>
            <a:endParaRPr lang="en-GB" altLang="en-US" sz="7200" dirty="0"/>
          </a:p>
          <a:p>
            <a:pPr eaLnBrk="1" fontAlgn="auto" hangingPunct="1">
              <a:spcAft>
                <a:spcPts val="0"/>
              </a:spcAft>
              <a:buFont typeface="Arial"/>
              <a:buChar char="•"/>
              <a:defRPr/>
            </a:pPr>
            <a:r>
              <a:rPr lang="en-GB" altLang="en-US" sz="7200" dirty="0">
                <a:solidFill>
                  <a:srgbClr val="FF0000"/>
                </a:solidFill>
              </a:rPr>
              <a:t>This is very much a </a:t>
            </a:r>
            <a:r>
              <a:rPr lang="en-GB" altLang="en-US" sz="7200" i="1" dirty="0">
                <a:solidFill>
                  <a:srgbClr val="FF0000"/>
                </a:solidFill>
              </a:rPr>
              <a:t>hands-on </a:t>
            </a:r>
            <a:r>
              <a:rPr lang="en-GB" altLang="en-US" sz="7200" dirty="0">
                <a:solidFill>
                  <a:srgbClr val="FF0000"/>
                </a:solidFill>
              </a:rPr>
              <a:t>unit. Knowledge of theory is embedded in the practical work. You may not pass even if your program is working</a:t>
            </a:r>
            <a:r>
              <a:rPr lang="en-GB" altLang="en-US" sz="7200" dirty="0"/>
              <a:t> because you did not take into account the theoretical/design/conceptual considerations.</a:t>
            </a:r>
          </a:p>
          <a:p>
            <a:pPr lvl="1" eaLnBrk="1" fontAlgn="auto" hangingPunct="1">
              <a:spcAft>
                <a:spcPts val="0"/>
              </a:spcAft>
              <a:buFont typeface="Arial"/>
              <a:buChar char="•"/>
              <a:defRPr/>
            </a:pPr>
            <a:r>
              <a:rPr lang="en-US" altLang="en-US" sz="7200" dirty="0"/>
              <a:t>So don’t hack programs to make them work. Design it right and implement the proper design.</a:t>
            </a:r>
            <a:endParaRPr lang="en-GB" altLang="en-US" sz="7200" dirty="0"/>
          </a:p>
          <a:p>
            <a:pPr eaLnBrk="1" fontAlgn="auto" hangingPunct="1">
              <a:spcAft>
                <a:spcPts val="0"/>
              </a:spcAft>
              <a:buFont typeface="Arial"/>
              <a:buChar char="•"/>
              <a:defRPr/>
            </a:pPr>
            <a:r>
              <a:rPr lang="en-GB" altLang="en-US" sz="7200" dirty="0"/>
              <a:t>It is a going to be a very practical unit (including exam), where you experience useful design, testing and programming techniques.</a:t>
            </a:r>
          </a:p>
          <a:p>
            <a:pPr lvl="1" eaLnBrk="1" fontAlgn="auto" hangingPunct="1">
              <a:spcAft>
                <a:spcPts val="0"/>
              </a:spcAft>
              <a:buFont typeface="Arial"/>
              <a:buChar char="•"/>
              <a:defRPr/>
            </a:pPr>
            <a:r>
              <a:rPr lang="en-US" altLang="en-US" sz="7200" dirty="0"/>
              <a:t>The exam is worth nearly half the unit and has a lot of C++ programming questions where you will need to design and implement the required data structures and test them.</a:t>
            </a:r>
            <a:endParaRPr lang="en-GB" altLang="en-US" sz="7200" dirty="0"/>
          </a:p>
          <a:p>
            <a:pPr eaLnBrk="1" fontAlgn="auto" hangingPunct="1">
              <a:spcAft>
                <a:spcPts val="0"/>
              </a:spcAft>
              <a:buFont typeface="Arial"/>
              <a:buChar char="•"/>
              <a:defRPr/>
            </a:pPr>
            <a:r>
              <a:rPr lang="en-GB" altLang="en-US" sz="7200" dirty="0"/>
              <a:t>Must not sit back and expect everything to fall in your lap and expect to pass. You are expected to do </a:t>
            </a:r>
            <a:r>
              <a:rPr lang="en-GB" altLang="en-US" sz="7200" dirty="0">
                <a:solidFill>
                  <a:srgbClr val="FF0000"/>
                </a:solidFill>
              </a:rPr>
              <a:t>everything</a:t>
            </a:r>
            <a:r>
              <a:rPr lang="en-GB" altLang="en-US" sz="7200" dirty="0"/>
              <a:t> </a:t>
            </a:r>
            <a:r>
              <a:rPr lang="en-GB" altLang="en-US" sz="7200" dirty="0">
                <a:solidFill>
                  <a:srgbClr val="FF0000"/>
                </a:solidFill>
              </a:rPr>
              <a:t>yourself</a:t>
            </a:r>
            <a:r>
              <a:rPr lang="en-GB" altLang="en-US" sz="7200" dirty="0"/>
              <a:t>.</a:t>
            </a:r>
          </a:p>
          <a:p>
            <a:pPr lvl="1" eaLnBrk="1" fontAlgn="auto" hangingPunct="1">
              <a:spcAft>
                <a:spcPts val="0"/>
              </a:spcAft>
              <a:buFont typeface="Arial"/>
              <a:buChar char="•"/>
              <a:defRPr/>
            </a:pPr>
            <a:r>
              <a:rPr lang="en-US" altLang="en-US" sz="7200" dirty="0"/>
              <a:t>The only way to fail this unit is when insufficient effort is put in by you.</a:t>
            </a:r>
          </a:p>
          <a:p>
            <a:pPr lvl="1" eaLnBrk="1" fontAlgn="auto" hangingPunct="1">
              <a:spcAft>
                <a:spcPts val="0"/>
              </a:spcAft>
              <a:buFont typeface="Arial"/>
              <a:buChar char="•"/>
              <a:defRPr/>
            </a:pPr>
            <a:r>
              <a:rPr lang="en-US" altLang="en-US" sz="7200" dirty="0"/>
              <a:t>Things may look difficult at the beginning but if you persist, it will all “click”.</a:t>
            </a:r>
            <a:endParaRPr lang="en-GB" altLang="en-US" sz="7200" dirty="0"/>
          </a:p>
          <a:p>
            <a:pPr eaLnBrk="1" fontAlgn="auto" hangingPunct="1">
              <a:spcAft>
                <a:spcPts val="0"/>
              </a:spcAft>
              <a:buFont typeface="Arial"/>
              <a:buChar char="•"/>
              <a:defRPr/>
            </a:pPr>
            <a:r>
              <a:rPr lang="en-GB" altLang="en-US" sz="7200" dirty="0"/>
              <a:t>You will need pencils/pens and paper at </a:t>
            </a:r>
            <a:r>
              <a:rPr lang="en-GB" altLang="en-US" sz="7200" i="1" dirty="0"/>
              <a:t>every</a:t>
            </a:r>
            <a:r>
              <a:rPr lang="en-GB" altLang="en-US" sz="7200" dirty="0"/>
              <a:t> class, both to answer questions and to make annotations. Builds up your ability to solve problems.</a:t>
            </a:r>
          </a:p>
          <a:p>
            <a:pPr eaLnBrk="1" fontAlgn="auto" hangingPunct="1">
              <a:spcAft>
                <a:spcPts val="0"/>
              </a:spcAft>
              <a:buFont typeface="Arial"/>
              <a:buChar char="•"/>
              <a:defRPr/>
            </a:pPr>
            <a:r>
              <a:rPr lang="en-US" altLang="en-US" sz="7200" b="1" dirty="0"/>
              <a:t>You will actually be helping yourself if you wrote the code by hand on paper and desk checked/tested the code </a:t>
            </a:r>
            <a:r>
              <a:rPr lang="en-US" altLang="en-US" sz="7200" b="1" dirty="0">
                <a:solidFill>
                  <a:srgbClr val="FF0000"/>
                </a:solidFill>
              </a:rPr>
              <a:t>before</a:t>
            </a:r>
            <a:r>
              <a:rPr lang="en-US" altLang="en-US" sz="7200" b="1" dirty="0"/>
              <a:t> coming anywhere near a computer.</a:t>
            </a:r>
            <a:endParaRPr lang="en-GB" altLang="en-US" sz="7200" b="1" dirty="0"/>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endParaRPr lang="en-GB" altLang="en-US" dirty="0"/>
          </a:p>
        </p:txBody>
      </p:sp>
      <p:sp>
        <p:nvSpPr>
          <p:cNvPr id="317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9279C5-3994-4806-84B6-0EE0866197DD}" type="slidenum">
              <a:rPr lang="en-GB" altLang="en-US" sz="1400">
                <a:latin typeface="Verdana" pitchFamily="34" charset="0"/>
                <a:cs typeface="Arial" charset="0"/>
              </a:rPr>
              <a:pPr eaLnBrk="1" hangingPunct="1">
                <a:spcBef>
                  <a:spcPct val="0"/>
                </a:spcBef>
                <a:buFontTx/>
                <a:buNone/>
              </a:pPr>
              <a:t>7</a:t>
            </a:fld>
            <a:endParaRPr lang="en-GB" altLang="en-US" sz="1400">
              <a:latin typeface="Verdana" pitchFamily="34"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115888"/>
            <a:ext cx="8229600" cy="1143000"/>
          </a:xfrm>
        </p:spPr>
        <p:txBody>
          <a:bodyPr/>
          <a:lstStyle/>
          <a:p>
            <a:pPr eaLnBrk="1" hangingPunct="1"/>
            <a:r>
              <a:rPr lang="en-GB" altLang="en-US" sz="2800"/>
              <a:t>A Note on Lectures, Sessions, Weeks and required preparation.</a:t>
            </a:r>
          </a:p>
        </p:txBody>
      </p:sp>
      <p:sp>
        <p:nvSpPr>
          <p:cNvPr id="6148" name="Rectangle 3"/>
          <p:cNvSpPr>
            <a:spLocks noGrp="1" noChangeArrowheads="1"/>
          </p:cNvSpPr>
          <p:nvPr>
            <p:ph idx="1"/>
          </p:nvPr>
        </p:nvSpPr>
        <p:spPr>
          <a:xfrm>
            <a:off x="533400" y="1052513"/>
            <a:ext cx="8431213" cy="5545137"/>
          </a:xfrm>
        </p:spPr>
        <p:txBody>
          <a:bodyPr rtlCol="0">
            <a:normAutofit fontScale="77500" lnSpcReduction="20000"/>
          </a:bodyPr>
          <a:lstStyle/>
          <a:p>
            <a:pPr eaLnBrk="1" fontAlgn="auto" hangingPunct="1">
              <a:lnSpc>
                <a:spcPct val="90000"/>
              </a:lnSpc>
              <a:spcAft>
                <a:spcPts val="0"/>
              </a:spcAft>
              <a:buFont typeface="Arial"/>
              <a:buChar char="•"/>
              <a:defRPr/>
            </a:pPr>
            <a:r>
              <a:rPr lang="en-US" sz="2600" dirty="0">
                <a:ea typeface="ＭＳ Ｐゴシック" charset="0"/>
              </a:rPr>
              <a:t>A semester/trimester consists of teaching weeks and possibly non-teaching weeks depending on country in which the unit is running.</a:t>
            </a:r>
          </a:p>
          <a:p>
            <a:pPr eaLnBrk="1" fontAlgn="auto" hangingPunct="1">
              <a:lnSpc>
                <a:spcPct val="90000"/>
              </a:lnSpc>
              <a:spcAft>
                <a:spcPts val="0"/>
              </a:spcAft>
              <a:buFont typeface="Arial"/>
              <a:buChar char="•"/>
              <a:defRPr/>
            </a:pPr>
            <a:r>
              <a:rPr lang="en-US" sz="2600" dirty="0">
                <a:ea typeface="ＭＳ Ｐゴシック" charset="0"/>
              </a:rPr>
              <a:t>Each teaching week is a session and this is the approximate time for the coverage of a topic.</a:t>
            </a:r>
          </a:p>
          <a:p>
            <a:pPr eaLnBrk="1" fontAlgn="auto" hangingPunct="1">
              <a:lnSpc>
                <a:spcPct val="90000"/>
              </a:lnSpc>
              <a:spcAft>
                <a:spcPts val="0"/>
              </a:spcAft>
              <a:buFont typeface="Arial"/>
              <a:buChar char="•"/>
              <a:defRPr/>
            </a:pPr>
            <a:r>
              <a:rPr lang="en-US" sz="2600" dirty="0">
                <a:ea typeface="ＭＳ Ｐゴシック" charset="0"/>
              </a:rPr>
              <a:t>In this unit, you will have to spend 6-8 hours of productive study and work each week </a:t>
            </a:r>
            <a:r>
              <a:rPr lang="en-US" sz="2600" dirty="0">
                <a:solidFill>
                  <a:srgbClr val="FF0000"/>
                </a:solidFill>
                <a:ea typeface="ＭＳ Ｐゴシック" charset="0"/>
              </a:rPr>
              <a:t>on your own</a:t>
            </a:r>
            <a:r>
              <a:rPr lang="en-US" sz="2600" dirty="0">
                <a:ea typeface="ＭＳ Ｐゴシック" charset="0"/>
              </a:rPr>
              <a:t>. </a:t>
            </a:r>
            <a:r>
              <a:rPr lang="en-US" sz="2600" b="1" dirty="0">
                <a:solidFill>
                  <a:srgbClr val="FF0000"/>
                </a:solidFill>
                <a:ea typeface="ＭＳ Ｐゴシック" charset="0"/>
              </a:rPr>
              <a:t>[1] //a number in [ ] like this means there are very important notes in the notes pane.</a:t>
            </a:r>
          </a:p>
          <a:p>
            <a:pPr eaLnBrk="1" fontAlgn="auto" hangingPunct="1">
              <a:lnSpc>
                <a:spcPct val="90000"/>
              </a:lnSpc>
              <a:spcAft>
                <a:spcPts val="0"/>
              </a:spcAft>
              <a:buFont typeface="Arial"/>
              <a:buChar char="•"/>
              <a:defRPr/>
            </a:pPr>
            <a:r>
              <a:rPr lang="en-US" sz="2600" dirty="0">
                <a:ea typeface="ＭＳ Ｐゴシック" charset="0"/>
              </a:rPr>
              <a:t>There is a lab for each session where you will meet teaching staff. </a:t>
            </a:r>
          </a:p>
          <a:p>
            <a:pPr eaLnBrk="1" fontAlgn="auto" hangingPunct="1">
              <a:lnSpc>
                <a:spcPct val="90000"/>
              </a:lnSpc>
              <a:spcAft>
                <a:spcPts val="0"/>
              </a:spcAft>
              <a:buFont typeface="Arial"/>
              <a:buChar char="•"/>
              <a:defRPr/>
            </a:pPr>
            <a:r>
              <a:rPr lang="en-US" sz="2600" dirty="0">
                <a:ea typeface="ＭＳ Ｐゴシック" charset="0"/>
              </a:rPr>
              <a:t>Each topic has up to 2 hours lab/tutorial, and it is to provide you with help or to assess your work.</a:t>
            </a:r>
          </a:p>
          <a:p>
            <a:pPr eaLnBrk="1" fontAlgn="auto" hangingPunct="1">
              <a:lnSpc>
                <a:spcPct val="90000"/>
              </a:lnSpc>
              <a:spcAft>
                <a:spcPts val="0"/>
              </a:spcAft>
              <a:buFont typeface="Arial"/>
              <a:buChar char="•"/>
              <a:defRPr/>
            </a:pPr>
            <a:r>
              <a:rPr lang="en-US" sz="2600" dirty="0">
                <a:ea typeface="ＭＳ Ｐゴシック" charset="0"/>
              </a:rPr>
              <a:t>Before coming to the lab, you need (</a:t>
            </a:r>
            <a:r>
              <a:rPr lang="en-US" sz="2600" dirty="0">
                <a:solidFill>
                  <a:srgbClr val="FF0000"/>
                </a:solidFill>
                <a:ea typeface="ＭＳ Ｐゴシック" charset="0"/>
              </a:rPr>
              <a:t>must</a:t>
            </a:r>
            <a:r>
              <a:rPr lang="en-US" sz="2600" dirty="0">
                <a:ea typeface="ＭＳ Ｐゴシック" charset="0"/>
              </a:rPr>
              <a:t>) to prepare and complete work on your own. </a:t>
            </a:r>
            <a:r>
              <a:rPr lang="en-US" sz="2600" dirty="0">
                <a:solidFill>
                  <a:srgbClr val="FF0000"/>
                </a:solidFill>
                <a:ea typeface="ＭＳ Ｐゴシック" charset="0"/>
              </a:rPr>
              <a:t>[2]</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If you come to any lab without first starting working on your own, you are already behind.</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There is a study group called PASS that runs alongside this unit. You should attend the PASS session as it provides you with additional help and practice.</a:t>
            </a:r>
          </a:p>
          <a:p>
            <a:pPr eaLnBrk="1" fontAlgn="auto" hangingPunct="1">
              <a:lnSpc>
                <a:spcPct val="90000"/>
              </a:lnSpc>
              <a:spcAft>
                <a:spcPts val="0"/>
              </a:spcAft>
              <a:buFont typeface="Arial"/>
              <a:buChar char="•"/>
              <a:defRPr/>
            </a:pPr>
            <a:r>
              <a:rPr lang="en-US" sz="2600" dirty="0">
                <a:ea typeface="ＭＳ Ｐゴシック" charset="0"/>
              </a:rPr>
              <a:t>Cover the topics/labs in sequence. Do not skip ahead as there are no known short cuts.</a:t>
            </a:r>
          </a:p>
          <a:p>
            <a:pPr eaLnBrk="1" fontAlgn="auto" hangingPunct="1">
              <a:lnSpc>
                <a:spcPct val="90000"/>
              </a:lnSpc>
              <a:spcAft>
                <a:spcPts val="0"/>
              </a:spcAft>
              <a:buFont typeface="Arial"/>
              <a:buChar char="•"/>
              <a:defRPr/>
            </a:pPr>
            <a:r>
              <a:rPr lang="en-US" sz="2600" dirty="0">
                <a:ea typeface="ＭＳ Ｐゴシック" charset="0"/>
              </a:rPr>
              <a:t>If you do not spend the necessary time on your own on this unit/module, you would have to re-do the unit. </a:t>
            </a:r>
            <a:r>
              <a:rPr lang="en-US" sz="2600" dirty="0">
                <a:solidFill>
                  <a:srgbClr val="FF0000"/>
                </a:solidFill>
                <a:ea typeface="ＭＳ Ｐゴシック" charset="0"/>
              </a:rPr>
              <a:t>[3] [4] [5]</a:t>
            </a:r>
          </a:p>
          <a:p>
            <a:pPr eaLnBrk="1" fontAlgn="auto" hangingPunct="1">
              <a:lnSpc>
                <a:spcPct val="90000"/>
              </a:lnSpc>
              <a:spcAft>
                <a:spcPts val="0"/>
              </a:spcAft>
              <a:buFont typeface="Arial"/>
              <a:buChar char="•"/>
              <a:defRPr/>
            </a:pPr>
            <a:r>
              <a:rPr lang="en-US" sz="3500" dirty="0">
                <a:solidFill>
                  <a:srgbClr val="FF0000"/>
                </a:solidFill>
                <a:ea typeface="ＭＳ Ｐゴシック" charset="0"/>
              </a:rPr>
              <a:t>Attention to detail is critical. [7]</a:t>
            </a:r>
            <a:endParaRPr lang="en-GB" sz="3500" dirty="0">
              <a:solidFill>
                <a:srgbClr val="FF0000"/>
              </a:solidFill>
              <a:ea typeface="ＭＳ Ｐゴシック" charset="0"/>
            </a:endParaRPr>
          </a:p>
        </p:txBody>
      </p:sp>
      <p:sp>
        <p:nvSpPr>
          <p:cNvPr id="3277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4CEB555-6263-4A7E-A370-33DECCE13EE8}" type="slidenum">
              <a:rPr lang="en-GB" altLang="en-US" sz="1400">
                <a:latin typeface="Verdana" pitchFamily="34" charset="0"/>
                <a:cs typeface="Arial" charset="0"/>
              </a:rPr>
              <a:pPr eaLnBrk="1" hangingPunct="1">
                <a:spcBef>
                  <a:spcPct val="0"/>
                </a:spcBef>
                <a:buFontTx/>
                <a:buNone/>
              </a:pPr>
              <a:t>8</a:t>
            </a:fld>
            <a:endParaRPr lang="en-GB" altLang="en-US" sz="1400">
              <a:latin typeface="Verdana" pitchFamily="34"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17463"/>
            <a:ext cx="8229600" cy="1143000"/>
          </a:xfrm>
        </p:spPr>
        <p:txBody>
          <a:bodyPr/>
          <a:lstStyle/>
          <a:p>
            <a:pPr eaLnBrk="1" hangingPunct="1"/>
            <a:r>
              <a:rPr lang="en-GB" altLang="en-US"/>
              <a:t>Know this</a:t>
            </a:r>
          </a:p>
        </p:txBody>
      </p:sp>
      <p:sp>
        <p:nvSpPr>
          <p:cNvPr id="32771" name="Rectangle 3"/>
          <p:cNvSpPr>
            <a:spLocks noGrp="1" noChangeArrowheads="1"/>
          </p:cNvSpPr>
          <p:nvPr>
            <p:ph idx="1"/>
          </p:nvPr>
        </p:nvSpPr>
        <p:spPr>
          <a:xfrm>
            <a:off x="651888" y="1139104"/>
            <a:ext cx="8188900" cy="5410807"/>
          </a:xfrm>
        </p:spPr>
        <p:txBody>
          <a:bodyPr>
            <a:normAutofit lnSpcReduction="10000"/>
          </a:bodyPr>
          <a:lstStyle/>
          <a:p>
            <a:pPr eaLnBrk="1" hangingPunct="1">
              <a:lnSpc>
                <a:spcPct val="90000"/>
              </a:lnSpc>
              <a:defRPr/>
            </a:pPr>
            <a:r>
              <a:rPr lang="en-GB" altLang="en-US" sz="2400" dirty="0"/>
              <a:t>What is plagiarism?</a:t>
            </a:r>
          </a:p>
          <a:p>
            <a:pPr eaLnBrk="1" hangingPunct="1">
              <a:lnSpc>
                <a:spcPct val="90000"/>
              </a:lnSpc>
              <a:defRPr/>
            </a:pPr>
            <a:r>
              <a:rPr lang="en-GB" altLang="en-US" sz="2400" dirty="0"/>
              <a:t>What is cheating?</a:t>
            </a:r>
          </a:p>
          <a:p>
            <a:pPr eaLnBrk="1" hangingPunct="1">
              <a:lnSpc>
                <a:spcPct val="90000"/>
              </a:lnSpc>
              <a:defRPr/>
            </a:pPr>
            <a:r>
              <a:rPr lang="en-GB" altLang="en-US" sz="2400" dirty="0"/>
              <a:t>What is collusion?</a:t>
            </a:r>
          </a:p>
          <a:p>
            <a:pPr eaLnBrk="1" hangingPunct="1">
              <a:lnSpc>
                <a:spcPct val="90000"/>
              </a:lnSpc>
              <a:defRPr/>
            </a:pPr>
            <a:r>
              <a:rPr lang="en-GB" altLang="en-US" sz="2400" dirty="0"/>
              <a:t>Can I copy code from the web </a:t>
            </a:r>
            <a:r>
              <a:rPr lang="en-GB" altLang="en-US" sz="2400" dirty="0">
                <a:solidFill>
                  <a:srgbClr val="FF0000"/>
                </a:solidFill>
              </a:rPr>
              <a:t>[1]</a:t>
            </a:r>
            <a:r>
              <a:rPr lang="en-GB" altLang="en-US" sz="2400" dirty="0"/>
              <a:t> or a book to use in my assignment?</a:t>
            </a:r>
            <a:endParaRPr lang="en-GB" altLang="en-US" sz="2400" dirty="0">
              <a:ea typeface="Calibri"/>
              <a:cs typeface="Calibri"/>
            </a:endParaRPr>
          </a:p>
          <a:p>
            <a:pPr eaLnBrk="1" hangingPunct="1">
              <a:lnSpc>
                <a:spcPct val="90000"/>
              </a:lnSpc>
              <a:defRPr/>
            </a:pPr>
            <a:r>
              <a:rPr lang="en-GB" altLang="en-US" sz="2400" dirty="0"/>
              <a:t>What are the assessment components?</a:t>
            </a:r>
          </a:p>
          <a:p>
            <a:pPr eaLnBrk="1" hangingPunct="1">
              <a:lnSpc>
                <a:spcPct val="90000"/>
              </a:lnSpc>
              <a:defRPr/>
            </a:pPr>
            <a:r>
              <a:rPr lang="en-GB" altLang="en-US" sz="2400" dirty="0"/>
              <a:t>What percentage of the unit is the exam?</a:t>
            </a:r>
          </a:p>
          <a:p>
            <a:pPr eaLnBrk="1" hangingPunct="1">
              <a:lnSpc>
                <a:spcPct val="90000"/>
              </a:lnSpc>
              <a:defRPr/>
            </a:pPr>
            <a:r>
              <a:rPr lang="en-GB" altLang="en-US" sz="2400" dirty="0"/>
              <a:t>What is a Session?</a:t>
            </a:r>
          </a:p>
          <a:p>
            <a:pPr eaLnBrk="1" hangingPunct="1">
              <a:lnSpc>
                <a:spcPct val="90000"/>
              </a:lnSpc>
              <a:defRPr/>
            </a:pPr>
            <a:r>
              <a:rPr lang="en-GB" altLang="en-US" sz="2400" dirty="0"/>
              <a:t>What is a Week?</a:t>
            </a:r>
          </a:p>
          <a:p>
            <a:pPr eaLnBrk="1" hangingPunct="1">
              <a:lnSpc>
                <a:spcPct val="90000"/>
              </a:lnSpc>
              <a:defRPr/>
            </a:pPr>
            <a:r>
              <a:rPr lang="en-GB" altLang="en-US" sz="2400" dirty="0"/>
              <a:t>How much time do you have to spend on your own for each topic?</a:t>
            </a:r>
          </a:p>
          <a:p>
            <a:pPr eaLnBrk="1" hangingPunct="1">
              <a:lnSpc>
                <a:spcPct val="90000"/>
              </a:lnSpc>
              <a:defRPr/>
            </a:pPr>
            <a:r>
              <a:rPr lang="en-US" altLang="en-US" sz="2400" dirty="0"/>
              <a:t>Is there a study group for you join?</a:t>
            </a:r>
          </a:p>
          <a:p>
            <a:pPr marL="0" indent="0" eaLnBrk="1" hangingPunct="1">
              <a:lnSpc>
                <a:spcPct val="90000"/>
              </a:lnSpc>
              <a:buFont typeface="Arial" charset="0"/>
              <a:buNone/>
              <a:defRPr/>
            </a:pPr>
            <a:endParaRPr lang="en-US" altLang="en-US" sz="2400" dirty="0"/>
          </a:p>
          <a:p>
            <a:pPr marL="0" indent="0" eaLnBrk="1" hangingPunct="1">
              <a:lnSpc>
                <a:spcPct val="90000"/>
              </a:lnSpc>
              <a:buNone/>
              <a:defRPr/>
            </a:pPr>
            <a:r>
              <a:rPr lang="en-US" altLang="en-US" sz="2400" b="1" dirty="0">
                <a:solidFill>
                  <a:srgbClr val="FF0000"/>
                </a:solidFill>
              </a:rPr>
              <a:t>If you are unsure of any of the above, ask your lecturer.</a:t>
            </a:r>
            <a:endParaRPr lang="en-GB" altLang="en-US" sz="2400" b="1" dirty="0">
              <a:solidFill>
                <a:srgbClr val="FF0000"/>
              </a:solidFill>
            </a:endParaRPr>
          </a:p>
        </p:txBody>
      </p:sp>
      <p:sp>
        <p:nvSpPr>
          <p:cNvPr id="3379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895A3A2-4759-4769-A4D9-BE641E9D5F10}" type="slidenum">
              <a:rPr lang="en-GB" altLang="en-US" sz="1400">
                <a:latin typeface="Verdana" pitchFamily="34" charset="0"/>
                <a:cs typeface="Arial" charset="0"/>
              </a:rPr>
              <a:pPr eaLnBrk="1" hangingPunct="1">
                <a:spcBef>
                  <a:spcPct val="0"/>
                </a:spcBef>
                <a:buFontTx/>
                <a:buNone/>
              </a:pPr>
              <a:t>9</a:t>
            </a:fld>
            <a:endParaRPr lang="en-GB" altLang="en-US" sz="1400">
              <a:latin typeface="Verdana" pitchFamily="34" charset="0"/>
              <a:cs typeface="Arial" charset="0"/>
            </a:endParaRPr>
          </a:p>
        </p:txBody>
      </p:sp>
    </p:spTree>
  </p:cSld>
  <p:clrMapOvr>
    <a:masterClrMapping/>
  </p:clrMapOvr>
</p:sld>
</file>

<file path=ppt/theme/theme1.xml><?xml version="1.0" encoding="utf-8"?>
<a:theme xmlns:a="http://schemas.openxmlformats.org/drawingml/2006/main" name="CorporatePresentation2">
  <a:themeElements>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fontScheme name="CorporatePresentation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ider">
  <a:themeElements>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fontScheme name="Divide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Divider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1_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CorporatePresentation2</Template>
  <TotalTime>2598</TotalTime>
  <Words>7430</Words>
  <Application>Microsoft Office PowerPoint</Application>
  <PresentationFormat>On-screen Show (4:3)</PresentationFormat>
  <Paragraphs>694</Paragraphs>
  <Slides>37</Slides>
  <Notes>28</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CorporatePresentation2</vt:lpstr>
      <vt:lpstr>Divider</vt:lpstr>
      <vt:lpstr>PrinterFriendlyTemplate</vt:lpstr>
      <vt:lpstr>Murdoch_PowerPoint_Template_Approved</vt:lpstr>
      <vt:lpstr>1_Murdoch_PowerPoint_Template_Approved</vt:lpstr>
      <vt:lpstr>1_PrinterFriendlyTemplate</vt:lpstr>
      <vt:lpstr>2_Murdoch_PowerPoint_Template_Approved</vt:lpstr>
      <vt:lpstr>Introduction to the Unit   Lecture 1</vt:lpstr>
      <vt:lpstr>Data Structures</vt:lpstr>
      <vt:lpstr>Contact Details</vt:lpstr>
      <vt:lpstr>Before attempting this unit:</vt:lpstr>
      <vt:lpstr>Before attempting this unit … :</vt:lpstr>
      <vt:lpstr>Before attempting this unit … </vt:lpstr>
      <vt:lpstr>The Running of this Unit</vt:lpstr>
      <vt:lpstr>A Note on Lectures, Sessions, Weeks and required preparation.</vt:lpstr>
      <vt:lpstr>Know this</vt:lpstr>
      <vt:lpstr>At The End of this Unit…</vt:lpstr>
      <vt:lpstr>At The End of this Unit…</vt:lpstr>
      <vt:lpstr>At The End of this Unit…</vt:lpstr>
      <vt:lpstr>ICT167 Revision</vt:lpstr>
      <vt:lpstr>Caution</vt:lpstr>
      <vt:lpstr>Revision</vt:lpstr>
      <vt:lpstr>Revision</vt:lpstr>
      <vt:lpstr>Lets Get Started</vt:lpstr>
      <vt:lpstr>Rules and Standards</vt:lpstr>
      <vt:lpstr>Design and Coding</vt:lpstr>
      <vt:lpstr>Design and Coding [1]</vt:lpstr>
      <vt:lpstr>Balance</vt:lpstr>
      <vt:lpstr>Balance [1]</vt:lpstr>
      <vt:lpstr>Balance</vt:lpstr>
      <vt:lpstr>Incremental Programming</vt:lpstr>
      <vt:lpstr>Agile Programming</vt:lpstr>
      <vt:lpstr>Minimal But Complete</vt:lpstr>
      <vt:lpstr>Data vs Databases</vt:lpstr>
      <vt:lpstr>C++ vs Java</vt:lpstr>
      <vt:lpstr>Unit Tests</vt:lpstr>
      <vt:lpstr>User Interfaces</vt:lpstr>
      <vt:lpstr>Why Object Orientation</vt:lpstr>
      <vt:lpstr>Object Orientation</vt:lpstr>
      <vt:lpstr>Requirements</vt:lpstr>
      <vt:lpstr>.. Requirements</vt:lpstr>
      <vt:lpstr>In ICT283</vt:lpstr>
      <vt:lpstr>Important Reading</vt:lpstr>
      <vt:lpstr>Videos to Watch</vt:lpstr>
    </vt:vector>
  </TitlesOfParts>
  <Company>Murdoch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Abstractions</dc:title>
  <dc:creator>IT</dc:creator>
  <cp:lastModifiedBy>Shri Work</cp:lastModifiedBy>
  <cp:revision>804</cp:revision>
  <dcterms:created xsi:type="dcterms:W3CDTF">2007-11-22T01:55:16Z</dcterms:created>
  <dcterms:modified xsi:type="dcterms:W3CDTF">2025-01-06T03:45:19Z</dcterms:modified>
  <cp:category>Master</cp:category>
</cp:coreProperties>
</file>