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  <p:sldMasterId id="2147484040" r:id="rId2"/>
    <p:sldMasterId id="2147484049" r:id="rId3"/>
    <p:sldMasterId id="2147484061" r:id="rId4"/>
  </p:sldMasterIdLst>
  <p:notesMasterIdLst>
    <p:notesMasterId r:id="rId15"/>
  </p:notesMasterIdLst>
  <p:sldIdLst>
    <p:sldId id="267" r:id="rId5"/>
    <p:sldId id="264" r:id="rId6"/>
    <p:sldId id="265" r:id="rId7"/>
    <p:sldId id="257" r:id="rId8"/>
    <p:sldId id="258" r:id="rId9"/>
    <p:sldId id="259" r:id="rId10"/>
    <p:sldId id="260" r:id="rId11"/>
    <p:sldId id="261" r:id="rId12"/>
    <p:sldId id="262" r:id="rId13"/>
    <p:sldId id="266" r:id="rId1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CC0000"/>
        </a:solidFill>
        <a:latin typeface="ClassGarmnd BT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CC0000"/>
        </a:solidFill>
        <a:latin typeface="ClassGarmnd BT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CC0000"/>
        </a:solidFill>
        <a:latin typeface="ClassGarmnd BT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CC0000"/>
        </a:solidFill>
        <a:latin typeface="ClassGarmnd BT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CC0000"/>
        </a:solidFill>
        <a:latin typeface="ClassGarmnd BT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rgbClr val="CC0000"/>
        </a:solidFill>
        <a:latin typeface="ClassGarmnd BT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rgbClr val="CC0000"/>
        </a:solidFill>
        <a:latin typeface="ClassGarmnd BT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rgbClr val="CC0000"/>
        </a:solidFill>
        <a:latin typeface="ClassGarmnd BT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rgbClr val="CC0000"/>
        </a:solidFill>
        <a:latin typeface="ClassGarmnd BT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6600"/>
    <a:srgbClr val="0000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20FD95-D485-4961-8D43-469E8B8CBF06}" v="5" dt="2023-04-17T16:27:43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3" autoAdjust="0"/>
    <p:restoredTop sz="85989" autoAdjust="0"/>
  </p:normalViewPr>
  <p:slideViewPr>
    <p:cSldViewPr>
      <p:cViewPr varScale="1">
        <p:scale>
          <a:sx n="76" d="100"/>
          <a:sy n="76" d="100"/>
        </p:scale>
        <p:origin x="15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72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 Work" userId="e7ba83fa7b8eed0c" providerId="Windows Live" clId="Web-{FE20FD95-D485-4961-8D43-469E8B8CBF06}"/>
    <pc:docChg chg="modSld">
      <pc:chgData name="Shri Work" userId="e7ba83fa7b8eed0c" providerId="Windows Live" clId="Web-{FE20FD95-D485-4961-8D43-469E8B8CBF06}" dt="2023-04-17T16:27:43.389" v="35"/>
      <pc:docMkLst>
        <pc:docMk/>
      </pc:docMkLst>
      <pc:sldChg chg="modSp modNotes">
        <pc:chgData name="Shri Work" userId="e7ba83fa7b8eed0c" providerId="Windows Live" clId="Web-{FE20FD95-D485-4961-8D43-469E8B8CBF06}" dt="2023-04-17T16:27:43.389" v="35"/>
        <pc:sldMkLst>
          <pc:docMk/>
          <pc:sldMk cId="0" sldId="264"/>
        </pc:sldMkLst>
        <pc:spChg chg="mod">
          <ac:chgData name="Shri Work" userId="e7ba83fa7b8eed0c" providerId="Windows Live" clId="Web-{FE20FD95-D485-4961-8D43-469E8B8CBF06}" dt="2023-04-17T16:26:02.653" v="3" actId="20577"/>
          <ac:spMkLst>
            <pc:docMk/>
            <pc:sldMk cId="0" sldId="264"/>
            <ac:spMk id="19459" creationId="{344B3D33-64D9-1A56-9845-E03418D2EC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D32C47-E520-0235-5382-51F3A8AA8B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CAFF352-E9AE-59CD-B534-E54C609612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E91DA302-3F2F-B91D-61E6-87658211BA8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84DD0FA3-B5C3-84BF-7B70-FD489C6C56E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4BF4EAD3-4B02-F5FF-7501-5EC33FDEA1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02B71603-BD5B-0F6C-EF06-D3306F48B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EFC9A86-BB28-4220-864D-1B74DBC80E0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D4E8D75A-5C66-821B-D945-183D16F077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86D8C9CD-7A46-EB57-524B-23C2E7AD9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16E0AA3-5C08-57C3-EC66-27135CD6A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A77EEF-59A3-4E4B-A3FE-F5D4F7A4DE23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99902D44-4D19-F5DF-E94D-12A246FF4D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5F69F137-2BAD-7760-E347-FEB403319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/>
                <a:ea typeface="MS PGothic"/>
                <a:cs typeface="Arial"/>
              </a:rPr>
              <a:t>1</a:t>
            </a:r>
          </a:p>
          <a:p>
            <a:pPr eaLnBrk="1" hangingPunct="1"/>
            <a:r>
              <a:rPr lang="en-US" altLang="en-US" dirty="0">
                <a:latin typeface="Arial"/>
                <a:ea typeface="MS PGothic"/>
                <a:cs typeface="Arial"/>
              </a:rPr>
              <a:t>Not likely these days. Might happen in older versions of VC++ when using map.</a:t>
            </a:r>
            <a:endParaRPr lang="en-GB" altLang="en-US">
              <a:cs typeface="Arial" pitchFamily="34" charset="0"/>
            </a:endParaRPr>
          </a:p>
          <a:p>
            <a:r>
              <a:rPr lang="en-US" altLang="en-US" dirty="0">
                <a:latin typeface="Arial"/>
                <a:ea typeface="MS PGothic"/>
                <a:cs typeface="Arial"/>
              </a:rPr>
              <a:t>It was a real headache then.</a:t>
            </a:r>
            <a:endParaRPr lang="en-US" altLang="en-US" dirty="0">
              <a:cs typeface="Arial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6F5C8BA2-15AC-4ED5-AF2B-3115FBC20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C8CA72-0E63-44BE-AA73-925438AD635B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7ED2B15-27C8-3CEF-FECA-D707044BB2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3354AA2-6231-4DDF-A8DC-E7005A187A0C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27F1E9E-1D65-0EC4-D997-E51414CFA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A6F2073-705E-398F-5A0C-66A6B7B71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[1] </a:t>
            </a:r>
          </a:p>
          <a:p>
            <a:pPr eaLnBrk="1" hangingPunct="1"/>
            <a:r>
              <a:rPr lang="en-US" altLang="en-US"/>
              <a:t>Stuff like this is covered in the textbook – so please read the textbook.</a:t>
            </a:r>
          </a:p>
          <a:p>
            <a:pPr eaLnBrk="1" hangingPunct="1"/>
            <a:r>
              <a:rPr lang="en-US" altLang="en-US"/>
              <a:t>See section on typedef const_iterator, Chapter on  STL</a:t>
            </a:r>
          </a:p>
          <a:p>
            <a:pPr eaLnBrk="1" hangingPunct="1"/>
            <a:r>
              <a:rPr lang="en-US" altLang="en-US"/>
              <a:t>Lecture notes wouldn’t contain everything in the textbook.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It is also covered in the QandA for the labs where we deal with setters (mutators) and getters (accessors). Getters are const, naturally.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[2]</a:t>
            </a:r>
          </a:p>
          <a:p>
            <a:pPr eaLnBrk="1" hangingPunct="1"/>
            <a:r>
              <a:rPr lang="en-US" altLang="en-US"/>
              <a:t>Note that aset is declared as a const reference.</a:t>
            </a:r>
          </a:p>
          <a:p>
            <a:pPr eaLnBrk="1" hangingPunct="1"/>
            <a:r>
              <a:rPr lang="en-US" altLang="en-US"/>
              <a:t>Setting a normal iterator can’t guarantee the const declaration, so the compiler would not be happy as it</a:t>
            </a:r>
          </a:p>
          <a:p>
            <a:pPr eaLnBrk="1" hangingPunct="1"/>
            <a:r>
              <a:rPr lang="en-US" altLang="en-US"/>
              <a:t>can’t enforce **your** design decision. The compiler is only enforcing what you have asked to enforce.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you need a const iterator.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203663F-7425-72B9-E42A-5E7DDDDE62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C65AB5F-FB90-4112-9F23-3766864FDB56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616B4F6-A7EC-8224-E672-104D4AB2C1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47BD9AB-1FB2-CD78-F3D0-90D3AE577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[1] Sometimes called Associative array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[2] Multimaps are used if keys are not unique.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Also see unordered_map (C++11). Hashing is used on the key for fast access. Operator[] is fast.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016CBEF5-0092-1E46-4B50-4FE897F842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B23659-E810-47D6-B248-CC5C6487F3E5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9423A9C-095B-02F2-95C6-68407DAF83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BA05273-AA1F-5357-BF22-8754A715A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[1] </a:t>
            </a:r>
          </a:p>
          <a:p>
            <a:pPr eaLnBrk="1" hangingPunct="1"/>
            <a:r>
              <a:rPr lang="en-US" altLang="en-US"/>
              <a:t>Like set in STL, map in STL is an associative container so sorted automatically on insertion. It is sorted on Key called </a:t>
            </a:r>
            <a:r>
              <a:rPr lang="en-US" altLang="en-US" i="1"/>
              <a:t>first</a:t>
            </a:r>
            <a:r>
              <a:rPr lang="en-US" altLang="en-US"/>
              <a:t>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20DE9C18-6D55-6732-4874-F267A33E74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8EF1A4B-D4C2-45C0-9BAF-957EACE8D86A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36FFA04-26D1-36A2-73EE-C53D2739E7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9B7B6FF-8014-32DF-8735-C21E62CA9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[1] </a:t>
            </a:r>
          </a:p>
          <a:p>
            <a:pPr eaLnBrk="1" hangingPunct="1"/>
            <a:r>
              <a:rPr lang="en-US" altLang="en-US"/>
              <a:t>What is happening behind the scenes? name is a string object, but “end” is a null terminated char array. Types are different.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it was some other class comparison?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What happens if the user enters “end” as the first data?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[2] </a:t>
            </a:r>
          </a:p>
          <a:p>
            <a:pPr eaLnBrk="1" hangingPunct="1"/>
            <a:r>
              <a:rPr lang="en-US" altLang="en-US"/>
              <a:t>Examine the source code that is provide in the Map folder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AU" altLang="en-US"/>
              <a:t>		// If this person is not yet in the map</a:t>
            </a:r>
          </a:p>
          <a:p>
            <a:pPr eaLnBrk="1" hangingPunct="1"/>
            <a:r>
              <a:rPr lang="en-AU" altLang="en-US"/>
              <a:t>		if (pop.find(name) == pop.end())</a:t>
            </a:r>
          </a:p>
          <a:p>
            <a:pPr eaLnBrk="1" hangingPunct="1"/>
            <a:r>
              <a:rPr lang="en-AU" altLang="en-US"/>
              <a:t>		{</a:t>
            </a:r>
          </a:p>
          <a:p>
            <a:pPr eaLnBrk="1" hangingPunct="1"/>
            <a:r>
              <a:rPr lang="en-AU" altLang="en-US"/>
              <a:t>			// Add them to the map</a:t>
            </a:r>
          </a:p>
          <a:p>
            <a:pPr eaLnBrk="1" hangingPunct="1"/>
            <a:r>
              <a:rPr lang="en-AU" altLang="en-US"/>
              <a:t>			pop[name] = 1;</a:t>
            </a:r>
          </a:p>
          <a:p>
            <a:pPr eaLnBrk="1" hangingPunct="1"/>
            <a:r>
              <a:rPr lang="en-AU" altLang="en-US"/>
              <a:t>		}</a:t>
            </a:r>
          </a:p>
          <a:p>
            <a:pPr eaLnBrk="1" hangingPunct="1"/>
            <a:r>
              <a:rPr lang="en-AU" altLang="en-US"/>
              <a:t>		else</a:t>
            </a:r>
          </a:p>
          <a:p>
            <a:pPr eaLnBrk="1" hangingPunct="1"/>
            <a:r>
              <a:rPr lang="en-AU" altLang="en-US"/>
              <a:t>		{	</a:t>
            </a:r>
          </a:p>
          <a:p>
            <a:pPr eaLnBrk="1" hangingPunct="1"/>
            <a:r>
              <a:rPr lang="en-AU" altLang="en-US"/>
              <a:t>			// Otherwise just increment the number of votes in the map</a:t>
            </a:r>
          </a:p>
          <a:p>
            <a:pPr eaLnBrk="1" hangingPunct="1"/>
            <a:r>
              <a:rPr lang="en-AU" altLang="en-US"/>
              <a:t>	</a:t>
            </a:r>
          </a:p>
          <a:p>
            <a:pPr eaLnBrk="1" hangingPunct="1"/>
            <a:r>
              <a:rPr lang="en-AU" altLang="en-US"/>
              <a:t>			pop[name]++;</a:t>
            </a:r>
          </a:p>
          <a:p>
            <a:pPr eaLnBrk="1" hangingPunct="1"/>
            <a:endParaRPr lang="en-AU" altLang="en-US"/>
          </a:p>
          <a:p>
            <a:pPr eaLnBrk="1" hangingPunct="1"/>
            <a:r>
              <a:rPr lang="en-AU" altLang="en-US"/>
              <a:t>Just using pop[name] on its own can insert the value in name into pop, with this value being a new key, with the corresponding value an empty string.</a:t>
            </a:r>
          </a:p>
          <a:p>
            <a:pPr eaLnBrk="1" hangingPunct="1"/>
            <a:r>
              <a:rPr lang="en-AU" altLang="en-US"/>
              <a:t>So, it is better to use find.</a:t>
            </a:r>
          </a:p>
          <a:p>
            <a:pPr eaLnBrk="1" hangingPunct="1"/>
            <a:endParaRPr lang="en-AU" altLang="en-US"/>
          </a:p>
          <a:p>
            <a:pPr eaLnBrk="1" hangingPunct="1"/>
            <a:r>
              <a:rPr lang="en-AU" altLang="en-US"/>
              <a:t>Operator[] of map has logrithmic complexity.  BigO</a:t>
            </a:r>
          </a:p>
          <a:p>
            <a:pPr eaLnBrk="1" hangingPunct="1"/>
            <a:r>
              <a:rPr lang="en-AU" altLang="en-US"/>
              <a:t>This operator on unordered_map is faster – constant complexity, as hashing is used</a:t>
            </a: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3C48190C-E1E8-83AE-F69E-5F5974770D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617B29-1FD5-43A3-B824-6049091701F3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7FFE34D-8E81-E4BB-7DFD-63792B558D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3C8BD15-915F-C70D-2042-475550867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[1] the map is sorted by key, but we are not interested in sorting by key, but looking for the highest value.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Members first and second are public of struct pair. Map stores elements of struct pair.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[2] What happens if all candidates get the same vote?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E0A87A61-D179-E4F4-5444-BF2274B12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3C06808C-6D95-4A39-1E26-D48FD2FE1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DAB8B92C-A996-7AE0-28E0-5096E4A2A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CC0000"/>
                </a:solidFill>
                <a:latin typeface="ClassGarmnd BT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rgbClr val="CC0000"/>
                </a:solidFill>
                <a:latin typeface="ClassGarmnd BT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rgbClr val="CC0000"/>
                </a:solidFill>
                <a:latin typeface="ClassGarmnd BT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rgbClr val="CC0000"/>
                </a:solidFill>
                <a:latin typeface="ClassGarmnd BT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rgbClr val="CC0000"/>
                </a:solidFill>
                <a:latin typeface="ClassGarmnd BT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CC0000"/>
                </a:solidFill>
                <a:latin typeface="ClassGarmnd BT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CC0000"/>
                </a:solidFill>
                <a:latin typeface="ClassGarmnd BT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CC0000"/>
                </a:solidFill>
                <a:latin typeface="ClassGarmnd BT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CC0000"/>
                </a:solidFill>
                <a:latin typeface="ClassGarmnd BT" charset="0"/>
                <a:ea typeface="MS PGothic" panose="020B0600070205080204" pitchFamily="34" charset="-128"/>
              </a:defRPr>
            </a:lvl9pPr>
          </a:lstStyle>
          <a:p>
            <a:fld id="{DF620B7A-02D6-41DE-A695-77FB137A7A7F}" type="slidenum">
              <a:rPr lang="en-GB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10</a:t>
            </a:fld>
            <a:endParaRPr lang="en-GB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D24E757-F43E-4DEC-7B52-F19A26ECB3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 </a:t>
            </a:r>
            <a:fld id="{C261C2B6-59DE-4372-982F-580C4EDA34DE}" type="slidenum">
              <a:rPr lang="en-GB" altLang="en-US" smtClean="0"/>
              <a:pPr>
                <a:defRPr/>
              </a:pPr>
              <a:t>‹#›</a:t>
            </a:fld>
            <a:r>
              <a:rPr lang="en-GB" altLang="en-US"/>
              <a:t> of 9</a:t>
            </a:r>
          </a:p>
        </p:txBody>
      </p:sp>
    </p:spTree>
    <p:extLst>
      <p:ext uri="{BB962C8B-B14F-4D97-AF65-F5344CB8AC3E}">
        <p14:creationId xmlns:p14="http://schemas.microsoft.com/office/powerpoint/2010/main" val="406766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31802E8-792A-6236-4484-2E8C136376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 </a:t>
            </a:r>
            <a:fld id="{0D9146D3-4C66-4FDF-8C81-98F80EF1D3C1}" type="slidenum">
              <a:rPr lang="en-GB" altLang="en-US" smtClean="0"/>
              <a:pPr>
                <a:defRPr/>
              </a:pPr>
              <a:t>‹#›</a:t>
            </a:fld>
            <a:r>
              <a:rPr lang="en-GB" altLang="en-US"/>
              <a:t> of 9</a:t>
            </a:r>
          </a:p>
        </p:txBody>
      </p:sp>
    </p:spTree>
    <p:extLst>
      <p:ext uri="{BB962C8B-B14F-4D97-AF65-F5344CB8AC3E}">
        <p14:creationId xmlns:p14="http://schemas.microsoft.com/office/powerpoint/2010/main" val="149953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6563" y="549275"/>
            <a:ext cx="2178050" cy="5903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549275"/>
            <a:ext cx="6383338" cy="5903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7FF3F22-84B4-28A2-F759-1DA8C757B5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 </a:t>
            </a:r>
            <a:fld id="{F0C65573-34B2-415A-993B-B663F26829E6}" type="slidenum">
              <a:rPr lang="en-GB" altLang="en-US" smtClean="0"/>
              <a:pPr>
                <a:defRPr/>
              </a:pPr>
              <a:t>‹#›</a:t>
            </a:fld>
            <a:r>
              <a:rPr lang="en-GB" altLang="en-US"/>
              <a:t> of 9</a:t>
            </a:r>
          </a:p>
        </p:txBody>
      </p:sp>
    </p:spTree>
    <p:extLst>
      <p:ext uri="{BB962C8B-B14F-4D97-AF65-F5344CB8AC3E}">
        <p14:creationId xmlns:p14="http://schemas.microsoft.com/office/powerpoint/2010/main" val="97312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dThinLine.wmf">
            <a:extLst>
              <a:ext uri="{FF2B5EF4-FFF2-40B4-BE49-F238E27FC236}">
                <a16:creationId xmlns:a16="http://schemas.microsoft.com/office/drawing/2014/main" id="{6048B25C-8BE6-727C-1E41-059E5C6A587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542925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4" y="2060848"/>
            <a:ext cx="8191501" cy="413115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6205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urdoch_land_White.wmf">
            <a:extLst>
              <a:ext uri="{FF2B5EF4-FFF2-40B4-BE49-F238E27FC236}">
                <a16:creationId xmlns:a16="http://schemas.microsoft.com/office/drawing/2014/main" id="{56DA616B-1349-9F16-47FA-B1B041816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8" y="6191250"/>
            <a:ext cx="17732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RedThinLine.wmf">
            <a:extLst>
              <a:ext uri="{FF2B5EF4-FFF2-40B4-BE49-F238E27FC236}">
                <a16:creationId xmlns:a16="http://schemas.microsoft.com/office/drawing/2014/main" id="{D0B01AAE-14E7-97BB-A08C-D55FFD39333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542925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4226" y="2060848"/>
            <a:ext cx="4113023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67250" y="2060848"/>
            <a:ext cx="406717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548678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urdoch_land_White.wmf">
            <a:extLst>
              <a:ext uri="{FF2B5EF4-FFF2-40B4-BE49-F238E27FC236}">
                <a16:creationId xmlns:a16="http://schemas.microsoft.com/office/drawing/2014/main" id="{7EF32B6F-01AA-FF9D-0D6C-A60B7A46A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8" y="6191250"/>
            <a:ext cx="17732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RedThinLine.wmf">
            <a:extLst>
              <a:ext uri="{FF2B5EF4-FFF2-40B4-BE49-F238E27FC236}">
                <a16:creationId xmlns:a16="http://schemas.microsoft.com/office/drawing/2014/main" id="{59A5B9BB-877A-5145-915A-73802A60D53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542925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6399" y="2060848"/>
            <a:ext cx="271231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68713" y="2060848"/>
            <a:ext cx="2779662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48377" y="2060848"/>
            <a:ext cx="2686048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1867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urdoch_land_White.wmf">
            <a:extLst>
              <a:ext uri="{FF2B5EF4-FFF2-40B4-BE49-F238E27FC236}">
                <a16:creationId xmlns:a16="http://schemas.microsoft.com/office/drawing/2014/main" id="{2E35CC86-A912-3CAC-A0DE-C97EA4E7E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8" y="6191250"/>
            <a:ext cx="17732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RedThinLine.wmf">
            <a:extLst>
              <a:ext uri="{FF2B5EF4-FFF2-40B4-BE49-F238E27FC236}">
                <a16:creationId xmlns:a16="http://schemas.microsoft.com/office/drawing/2014/main" id="{C3919EFD-76B1-D2A6-BB94-AAE3934EE65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542925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264" y="2060847"/>
            <a:ext cx="4118985" cy="4131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/>
          </p:nvPr>
        </p:nvSpPr>
        <p:spPr>
          <a:xfrm>
            <a:off x="4667250" y="2060847"/>
            <a:ext cx="4067175" cy="4131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799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urdoch_land_White.wmf">
            <a:extLst>
              <a:ext uri="{FF2B5EF4-FFF2-40B4-BE49-F238E27FC236}">
                <a16:creationId xmlns:a16="http://schemas.microsoft.com/office/drawing/2014/main" id="{58E56154-0D93-1EDB-DD3F-F001629EF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8" y="6191250"/>
            <a:ext cx="17732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RedThinLine.wmf">
            <a:extLst>
              <a:ext uri="{FF2B5EF4-FFF2-40B4-BE49-F238E27FC236}">
                <a16:creationId xmlns:a16="http://schemas.microsoft.com/office/drawing/2014/main" id="{89620452-85E4-E064-2FDF-1E0C76012D4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542925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624265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inter Friend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F203C44-2FDE-A79C-7E52-5563C3DC2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6191250"/>
            <a:ext cx="1276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RedThinLine.wmf">
            <a:extLst>
              <a:ext uri="{FF2B5EF4-FFF2-40B4-BE49-F238E27FC236}">
                <a16:creationId xmlns:a16="http://schemas.microsoft.com/office/drawing/2014/main" id="{AACE1E2D-CA1E-F300-8FCA-D16E17A9563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542925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5" y="2060848"/>
            <a:ext cx="8191500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+mj-lt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47333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549275"/>
            <a:ext cx="7772400" cy="647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07375" cy="4968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2820509-D03E-F996-2B82-A12E25BFA0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56550" y="6597650"/>
            <a:ext cx="1187450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85000"/>
              </a:lnSpc>
              <a:defRPr/>
            </a:lvl1pPr>
          </a:lstStyle>
          <a:p>
            <a:pPr>
              <a:defRPr/>
            </a:pPr>
            <a:r>
              <a:rPr lang="en-GB" altLang="en-US"/>
              <a:t> </a:t>
            </a:r>
            <a:fld id="{916944FB-006F-4B19-890E-661D5C25CEA0}" type="slidenum">
              <a:rPr lang="en-GB" altLang="en-US" smtClean="0"/>
              <a:pPr>
                <a:defRPr/>
              </a:pPr>
              <a:t>‹#›</a:t>
            </a:fld>
            <a:r>
              <a:rPr lang="en-GB" altLang="en-US"/>
              <a:t> of 9</a:t>
            </a:r>
          </a:p>
        </p:txBody>
      </p:sp>
    </p:spTree>
    <p:extLst>
      <p:ext uri="{BB962C8B-B14F-4D97-AF65-F5344CB8AC3E}">
        <p14:creationId xmlns:p14="http://schemas.microsoft.com/office/powerpoint/2010/main" val="3208816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890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4D93169-97A7-3ADF-C02C-E0C1D9C820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 </a:t>
            </a:r>
            <a:fld id="{54B69715-D33B-4D9C-AF4B-99897B73FDCD}" type="slidenum">
              <a:rPr lang="en-GB" altLang="en-US" smtClean="0"/>
              <a:pPr>
                <a:defRPr/>
              </a:pPr>
              <a:t>‹#›</a:t>
            </a:fld>
            <a:r>
              <a:rPr lang="en-GB" altLang="en-US"/>
              <a:t> of 9</a:t>
            </a:r>
          </a:p>
        </p:txBody>
      </p:sp>
    </p:spTree>
    <p:extLst>
      <p:ext uri="{BB962C8B-B14F-4D97-AF65-F5344CB8AC3E}">
        <p14:creationId xmlns:p14="http://schemas.microsoft.com/office/powerpoint/2010/main" val="3020801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2553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0197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581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860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946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8017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3303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444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84092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489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9FE0388-2BEE-7410-325B-8CCD306D47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 </a:t>
            </a:r>
            <a:fld id="{317DF80F-FC74-4DF5-AF20-548B061DEF75}" type="slidenum">
              <a:rPr lang="en-GB" altLang="en-US" smtClean="0"/>
              <a:pPr>
                <a:defRPr/>
              </a:pPr>
              <a:t>‹#›</a:t>
            </a:fld>
            <a:r>
              <a:rPr lang="en-GB" altLang="en-US"/>
              <a:t> of 9</a:t>
            </a:r>
          </a:p>
        </p:txBody>
      </p:sp>
    </p:spTree>
    <p:extLst>
      <p:ext uri="{BB962C8B-B14F-4D97-AF65-F5344CB8AC3E}">
        <p14:creationId xmlns:p14="http://schemas.microsoft.com/office/powerpoint/2010/main" val="2286253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Murdoch_land_White.wmf">
            <a:extLst>
              <a:ext uri="{FF2B5EF4-FFF2-40B4-BE49-F238E27FC236}">
                <a16:creationId xmlns:a16="http://schemas.microsoft.com/office/drawing/2014/main" id="{6C805A68-62AC-1522-D601-CE6D93E0A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8" y="6191250"/>
            <a:ext cx="17732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RedThinLine.wmf">
            <a:extLst>
              <a:ext uri="{FF2B5EF4-FFF2-40B4-BE49-F238E27FC236}">
                <a16:creationId xmlns:a16="http://schemas.microsoft.com/office/drawing/2014/main" id="{26319151-A15F-E4C1-D507-7787CCFE14E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542925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4" y="2060848"/>
            <a:ext cx="8191501" cy="413115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0438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Murdoch_land_White.wmf">
            <a:extLst>
              <a:ext uri="{FF2B5EF4-FFF2-40B4-BE49-F238E27FC236}">
                <a16:creationId xmlns:a16="http://schemas.microsoft.com/office/drawing/2014/main" id="{FAAFFDB1-87D7-AF27-EC68-9634A4E08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8" y="6191250"/>
            <a:ext cx="17732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RedThinLine.wmf">
            <a:extLst>
              <a:ext uri="{FF2B5EF4-FFF2-40B4-BE49-F238E27FC236}">
                <a16:creationId xmlns:a16="http://schemas.microsoft.com/office/drawing/2014/main" id="{794D478F-BA6F-57D2-4ED4-210C4BA379C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542925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4226" y="2060848"/>
            <a:ext cx="4113023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67250" y="2060848"/>
            <a:ext cx="406717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86671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Murdoch_land_White.wmf">
            <a:extLst>
              <a:ext uri="{FF2B5EF4-FFF2-40B4-BE49-F238E27FC236}">
                <a16:creationId xmlns:a16="http://schemas.microsoft.com/office/drawing/2014/main" id="{BB3E404F-59EA-E1F8-9BF3-CF64D00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8" y="6191250"/>
            <a:ext cx="17732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RedThinLine.wmf">
            <a:extLst>
              <a:ext uri="{FF2B5EF4-FFF2-40B4-BE49-F238E27FC236}">
                <a16:creationId xmlns:a16="http://schemas.microsoft.com/office/drawing/2014/main" id="{070BBC34-02AF-A398-651E-64AC45A4CC6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542925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6399" y="2060848"/>
            <a:ext cx="271231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68713" y="2060848"/>
            <a:ext cx="2779662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48377" y="2060848"/>
            <a:ext cx="2686048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5730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Murdoch_land_White.wmf">
            <a:extLst>
              <a:ext uri="{FF2B5EF4-FFF2-40B4-BE49-F238E27FC236}">
                <a16:creationId xmlns:a16="http://schemas.microsoft.com/office/drawing/2014/main" id="{6A8C33B8-CD35-7F60-6B0D-59A64D2B4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8" y="6191250"/>
            <a:ext cx="17732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RedThinLine.wmf">
            <a:extLst>
              <a:ext uri="{FF2B5EF4-FFF2-40B4-BE49-F238E27FC236}">
                <a16:creationId xmlns:a16="http://schemas.microsoft.com/office/drawing/2014/main" id="{CA804E38-3510-164A-1148-99E8F156689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542925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264" y="2060847"/>
            <a:ext cx="4118985" cy="4131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/>
          </p:nvPr>
        </p:nvSpPr>
        <p:spPr>
          <a:xfrm>
            <a:off x="4667250" y="2060847"/>
            <a:ext cx="4067175" cy="4131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9973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Murdoch_land_White.wmf">
            <a:extLst>
              <a:ext uri="{FF2B5EF4-FFF2-40B4-BE49-F238E27FC236}">
                <a16:creationId xmlns:a16="http://schemas.microsoft.com/office/drawing/2014/main" id="{7F250706-EDBF-A887-B0C9-9A4157F3E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8" y="6191250"/>
            <a:ext cx="17732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RedThinLine.wmf">
            <a:extLst>
              <a:ext uri="{FF2B5EF4-FFF2-40B4-BE49-F238E27FC236}">
                <a16:creationId xmlns:a16="http://schemas.microsoft.com/office/drawing/2014/main" id="{8C214260-A693-26CF-A06C-B2F3744EBA8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542925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160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09712702-AE41-8C97-6ED9-8CDBE52D0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6191250"/>
            <a:ext cx="1276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RedThinLine.wmf">
            <a:extLst>
              <a:ext uri="{FF2B5EF4-FFF2-40B4-BE49-F238E27FC236}">
                <a16:creationId xmlns:a16="http://schemas.microsoft.com/office/drawing/2014/main" id="{B08F3402-8E59-C4BD-CC69-9F0525F3DF8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542925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5" y="2060848"/>
            <a:ext cx="8191500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+mj-lt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28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2799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196975"/>
            <a:ext cx="4281488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DEB538-2833-BF6C-FC59-278347E613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 </a:t>
            </a:r>
            <a:fld id="{6A8D1D52-E3CB-4792-8151-B4F9D7395A55}" type="slidenum">
              <a:rPr lang="en-GB" altLang="en-US" smtClean="0"/>
              <a:pPr>
                <a:defRPr/>
              </a:pPr>
              <a:t>‹#›</a:t>
            </a:fld>
            <a:r>
              <a:rPr lang="en-GB" altLang="en-US"/>
              <a:t> of 9</a:t>
            </a:r>
          </a:p>
        </p:txBody>
      </p:sp>
    </p:spTree>
    <p:extLst>
      <p:ext uri="{BB962C8B-B14F-4D97-AF65-F5344CB8AC3E}">
        <p14:creationId xmlns:p14="http://schemas.microsoft.com/office/powerpoint/2010/main" val="325127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1C3D7-9EF6-E161-6BF7-F8DCD1A53F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 </a:t>
            </a:r>
            <a:fld id="{6C7D429B-E227-4837-9020-3CF10C08626A}" type="slidenum">
              <a:rPr lang="en-GB" altLang="en-US" smtClean="0"/>
              <a:pPr>
                <a:defRPr/>
              </a:pPr>
              <a:t>‹#›</a:t>
            </a:fld>
            <a:r>
              <a:rPr lang="en-GB" altLang="en-US"/>
              <a:t> of 9</a:t>
            </a:r>
          </a:p>
        </p:txBody>
      </p:sp>
    </p:spTree>
    <p:extLst>
      <p:ext uri="{BB962C8B-B14F-4D97-AF65-F5344CB8AC3E}">
        <p14:creationId xmlns:p14="http://schemas.microsoft.com/office/powerpoint/2010/main" val="285832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723C5A-71BD-8764-2FDD-7393D273DE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 </a:t>
            </a:r>
            <a:fld id="{5E20C024-F555-4FC4-9333-7D36800FF474}" type="slidenum">
              <a:rPr lang="en-GB" altLang="en-US" smtClean="0"/>
              <a:pPr>
                <a:defRPr/>
              </a:pPr>
              <a:t>‹#›</a:t>
            </a:fld>
            <a:r>
              <a:rPr lang="en-GB" altLang="en-US"/>
              <a:t> of 9</a:t>
            </a:r>
          </a:p>
        </p:txBody>
      </p:sp>
    </p:spTree>
    <p:extLst>
      <p:ext uri="{BB962C8B-B14F-4D97-AF65-F5344CB8AC3E}">
        <p14:creationId xmlns:p14="http://schemas.microsoft.com/office/powerpoint/2010/main" val="113018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E38FAA5-6797-8C7F-A1CD-823C5C23C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 </a:t>
            </a:r>
            <a:fld id="{7F0F1138-9FAC-4AAB-8EE8-56F1F103DE29}" type="slidenum">
              <a:rPr lang="en-GB" altLang="en-US" smtClean="0"/>
              <a:pPr>
                <a:defRPr/>
              </a:pPr>
              <a:t>‹#›</a:t>
            </a:fld>
            <a:r>
              <a:rPr lang="en-GB" altLang="en-US"/>
              <a:t> of 9</a:t>
            </a:r>
          </a:p>
        </p:txBody>
      </p:sp>
    </p:spTree>
    <p:extLst>
      <p:ext uri="{BB962C8B-B14F-4D97-AF65-F5344CB8AC3E}">
        <p14:creationId xmlns:p14="http://schemas.microsoft.com/office/powerpoint/2010/main" val="235178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1E0637-D646-1DC4-2F89-02BB2C49D3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 </a:t>
            </a:r>
            <a:fld id="{0445F32A-636A-4B82-BE71-B7090C799B21}" type="slidenum">
              <a:rPr lang="en-GB" altLang="en-US" smtClean="0"/>
              <a:pPr>
                <a:defRPr/>
              </a:pPr>
              <a:t>‹#›</a:t>
            </a:fld>
            <a:r>
              <a:rPr lang="en-GB" altLang="en-US"/>
              <a:t> of 9</a:t>
            </a:r>
          </a:p>
        </p:txBody>
      </p:sp>
    </p:spTree>
    <p:extLst>
      <p:ext uri="{BB962C8B-B14F-4D97-AF65-F5344CB8AC3E}">
        <p14:creationId xmlns:p14="http://schemas.microsoft.com/office/powerpoint/2010/main" val="416033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5DFEA6A-5015-1C5F-FAF2-E652A8883B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 </a:t>
            </a:r>
            <a:fld id="{D65DA0A4-B7F9-4451-BC0D-26AD8C2FF049}" type="slidenum">
              <a:rPr lang="en-GB" altLang="en-US" smtClean="0"/>
              <a:pPr>
                <a:defRPr/>
              </a:pPr>
              <a:t>‹#›</a:t>
            </a:fld>
            <a:r>
              <a:rPr lang="en-GB" altLang="en-US"/>
              <a:t> of 9</a:t>
            </a:r>
          </a:p>
        </p:txBody>
      </p:sp>
    </p:spTree>
    <p:extLst>
      <p:ext uri="{BB962C8B-B14F-4D97-AF65-F5344CB8AC3E}">
        <p14:creationId xmlns:p14="http://schemas.microsoft.com/office/powerpoint/2010/main" val="16538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4.wmf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5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8.wmf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7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54153A5-41B7-DBA1-626C-190B4416F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95EF7E2-B0E3-ECF7-BA02-2DA588D71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713788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pic>
        <p:nvPicPr>
          <p:cNvPr id="1028" name="Picture 4" descr="white">
            <a:extLst>
              <a:ext uri="{FF2B5EF4-FFF2-40B4-BE49-F238E27FC236}">
                <a16:creationId xmlns:a16="http://schemas.microsoft.com/office/drawing/2014/main" id="{5E6EAB36-1744-B52D-225D-A73E37326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1">
            <a:extLst>
              <a:ext uri="{FF2B5EF4-FFF2-40B4-BE49-F238E27FC236}">
                <a16:creationId xmlns:a16="http://schemas.microsoft.com/office/drawing/2014/main" id="{5180F80B-4D71-2579-20C8-7FEC16FE8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591300"/>
            <a:ext cx="1295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50" name="Rectangle 6">
            <a:extLst>
              <a:ext uri="{FF2B5EF4-FFF2-40B4-BE49-F238E27FC236}">
                <a16:creationId xmlns:a16="http://schemas.microsoft.com/office/drawing/2014/main" id="{77D38937-DC30-F064-6125-B9CB0EF3DB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9138" y="6597650"/>
            <a:ext cx="8048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GB" altLang="en-US"/>
              <a:t> </a:t>
            </a:r>
            <a:fld id="{3859ACA2-A1D9-481D-AD7B-76F095F5E771}" type="slidenum">
              <a:rPr lang="en-GB" altLang="en-US" smtClean="0"/>
              <a:pPr>
                <a:defRPr/>
              </a:pPr>
              <a:t>‹#›</a:t>
            </a:fld>
            <a:r>
              <a:rPr lang="en-GB" altLang="en-US"/>
              <a:t> of 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lassGarmnd BT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lassGarmnd BT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lassGarmnd BT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lassGarmnd BT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lassGarmnd B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lassGarmnd B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lassGarmnd B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lassGarmnd BT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Murdoch_land_White.wmf">
            <a:extLst>
              <a:ext uri="{FF2B5EF4-FFF2-40B4-BE49-F238E27FC236}">
                <a16:creationId xmlns:a16="http://schemas.microsoft.com/office/drawing/2014/main" id="{1C504BFD-3812-BDD6-76EA-5C45EFE882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6191250"/>
            <a:ext cx="1277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9" r:id="rId1"/>
    <p:sldLayoutId id="2147484440" r:id="rId2"/>
    <p:sldLayoutId id="2147484441" r:id="rId3"/>
    <p:sldLayoutId id="2147484442" r:id="rId4"/>
    <p:sldLayoutId id="2147484443" r:id="rId5"/>
    <p:sldLayoutId id="2147484444" r:id="rId6"/>
    <p:sldLayoutId id="2147484445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Trebuchet MS" pitchFamily="34" charset="0"/>
          <a:cs typeface="Trebuchet M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Trebuchet MS" pitchFamily="34" charset="0"/>
          <a:cs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Trebuchet MS" pitchFamily="34" charset="0"/>
          <a:cs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Trebuchet MS" pitchFamily="34" charset="0"/>
          <a:cs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Trebuchet MS" pitchFamily="34" charset="0"/>
          <a:cs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>
            <a:extLst>
              <a:ext uri="{FF2B5EF4-FFF2-40B4-BE49-F238E27FC236}">
                <a16:creationId xmlns:a16="http://schemas.microsoft.com/office/drawing/2014/main" id="{7B60F34C-405F-5B73-35EC-99C6BABE76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6191250"/>
            <a:ext cx="1276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6" descr="RedThinLine.wmf">
            <a:extLst>
              <a:ext uri="{FF2B5EF4-FFF2-40B4-BE49-F238E27FC236}">
                <a16:creationId xmlns:a16="http://schemas.microsoft.com/office/drawing/2014/main" id="{C7E9552E-F1DF-30B9-5DB8-48D66F661AC5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542925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itle Placeholder 1">
            <a:extLst>
              <a:ext uri="{FF2B5EF4-FFF2-40B4-BE49-F238E27FC236}">
                <a16:creationId xmlns:a16="http://schemas.microsoft.com/office/drawing/2014/main" id="{526818A4-7A22-F004-D425-E055545612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7" name="Text Placeholder 2">
            <a:extLst>
              <a:ext uri="{FF2B5EF4-FFF2-40B4-BE49-F238E27FC236}">
                <a16:creationId xmlns:a16="http://schemas.microsoft.com/office/drawing/2014/main" id="{F89D4957-FD9F-692F-4D08-BEA0621433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8" r:id="rId1"/>
    <p:sldLayoutId id="2147484429" r:id="rId2"/>
    <p:sldLayoutId id="2147484430" r:id="rId3"/>
    <p:sldLayoutId id="2147484431" r:id="rId4"/>
    <p:sldLayoutId id="2147484432" r:id="rId5"/>
    <p:sldLayoutId id="2147484433" r:id="rId6"/>
    <p:sldLayoutId id="2147484434" r:id="rId7"/>
    <p:sldLayoutId id="2147484435" r:id="rId8"/>
    <p:sldLayoutId id="2147484436" r:id="rId9"/>
    <p:sldLayoutId id="2147484437" r:id="rId10"/>
    <p:sldLayoutId id="2147484438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-Red.wmf">
            <a:extLst>
              <a:ext uri="{FF2B5EF4-FFF2-40B4-BE49-F238E27FC236}">
                <a16:creationId xmlns:a16="http://schemas.microsoft.com/office/drawing/2014/main" id="{AC6264E0-8A42-784C-DCB8-1EEED8D3DE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25" y="1801813"/>
            <a:ext cx="4708525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Murdoch_port_reverse.wmf">
            <a:extLst>
              <a:ext uri="{FF2B5EF4-FFF2-40B4-BE49-F238E27FC236}">
                <a16:creationId xmlns:a16="http://schemas.microsoft.com/office/drawing/2014/main" id="{EE103703-347D-1EC4-7A68-B739D01AE5D5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49275"/>
            <a:ext cx="119062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7FE318D-6274-9D49-4BA8-0F2992687795}"/>
              </a:ext>
            </a:extLst>
          </p:cNvPr>
          <p:cNvSpPr txBox="1">
            <a:spLocks/>
          </p:cNvSpPr>
          <p:nvPr/>
        </p:nvSpPr>
        <p:spPr>
          <a:xfrm>
            <a:off x="550863" y="2390775"/>
            <a:ext cx="7116762" cy="21177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/>
              <a:t>Topic Title</a:t>
            </a:r>
            <a:br>
              <a:rPr lang="en-US"/>
            </a:br>
            <a:br>
              <a:rPr lang="en-US" sz="1800"/>
            </a:br>
            <a:r>
              <a:rPr lang="en-US" sz="1800"/>
              <a:t>Topic Subtitle</a:t>
            </a:r>
            <a:endParaRPr lang="en-GB" sz="1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3F892B5-1190-7619-65E7-0180397D279F}"/>
              </a:ext>
            </a:extLst>
          </p:cNvPr>
          <p:cNvSpPr txBox="1">
            <a:spLocks/>
          </p:cNvSpPr>
          <p:nvPr/>
        </p:nvSpPr>
        <p:spPr>
          <a:xfrm>
            <a:off x="539750" y="5300663"/>
            <a:ext cx="7116763" cy="431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Unit Code &amp; Title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Trebuchet MS" pitchFamily="34" charset="0"/>
          <a:cs typeface="Trebuchet M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Trebuchet MS" pitchFamily="34" charset="0"/>
          <a:cs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Trebuchet MS" pitchFamily="34" charset="0"/>
          <a:cs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Trebuchet MS" pitchFamily="34" charset="0"/>
          <a:cs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Trebuchet MS" pitchFamily="34" charset="0"/>
          <a:cs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container/ma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en.cppreference.com/w/cpp/container/multima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san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953091-F1AE-E373-EE48-609B110974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5075" y="1114425"/>
            <a:ext cx="6238875" cy="431800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Structures and Abstractions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459" name="Title 1">
            <a:extLst>
              <a:ext uri="{FF2B5EF4-FFF2-40B4-BE49-F238E27FC236}">
                <a16:creationId xmlns:a16="http://schemas.microsoft.com/office/drawing/2014/main" id="{EC11405D-28A3-0613-3FBF-01CC814968A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698500" y="2492375"/>
            <a:ext cx="2663825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Trebuchet MS" panose="020B0603020202020204" pitchFamily="34" charset="0"/>
              </a:rPr>
              <a:t>MAPS</a:t>
            </a:r>
            <a:br>
              <a:rPr lang="en-US" altLang="en-US" sz="1800">
                <a:cs typeface="Trebuchet MS" panose="020B0603020202020204" pitchFamily="34" charset="0"/>
              </a:rPr>
            </a:br>
            <a:br>
              <a:rPr lang="en-US" altLang="en-US" sz="1800">
                <a:cs typeface="Trebuchet MS" panose="020B0603020202020204" pitchFamily="34" charset="0"/>
              </a:rPr>
            </a:br>
            <a:br>
              <a:rPr lang="en-US" altLang="en-US" sz="1800">
                <a:cs typeface="Trebuchet MS" panose="020B0603020202020204" pitchFamily="34" charset="0"/>
              </a:rPr>
            </a:br>
            <a:r>
              <a:rPr lang="en-GB" altLang="en-US" sz="1800">
                <a:cs typeface="Trebuchet MS" panose="020B0603020202020204" pitchFamily="34" charset="0"/>
              </a:rPr>
              <a:t>Lecture 20</a:t>
            </a:r>
          </a:p>
        </p:txBody>
      </p:sp>
      <p:pic>
        <p:nvPicPr>
          <p:cNvPr id="19460" name="Picture 5" descr="Murdoch_port_reverse.wmf">
            <a:extLst>
              <a:ext uri="{FF2B5EF4-FFF2-40B4-BE49-F238E27FC236}">
                <a16:creationId xmlns:a16="http://schemas.microsoft.com/office/drawing/2014/main" id="{B2F136D8-0D5D-7BFD-A408-F4D8A5908BE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49275"/>
            <a:ext cx="119062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 descr="M-Red.wmf">
            <a:extLst>
              <a:ext uri="{FF2B5EF4-FFF2-40B4-BE49-F238E27FC236}">
                <a16:creationId xmlns:a16="http://schemas.microsoft.com/office/drawing/2014/main" id="{3480FADF-B5CB-77A7-F764-52123E53A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25" y="1801813"/>
            <a:ext cx="4708525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FF64912-0A26-FF1D-2B23-EA3AE6A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0E6BBEB-F692-2231-D9F9-478D6540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Textbook: Chapter on Standard Template Library. </a:t>
            </a:r>
          </a:p>
          <a:p>
            <a:pPr eaLnBrk="1" hangingPunct="1"/>
            <a:r>
              <a:rPr lang="en-US" altLang="en-US"/>
              <a:t>Map: </a:t>
            </a:r>
            <a:r>
              <a:rPr lang="en-US" altLang="en-US" sz="1800">
                <a:hlinkClick r:id="rId3"/>
              </a:rPr>
              <a:t>https://en.cppreference.com/w/cpp/container/map</a:t>
            </a:r>
            <a:r>
              <a:rPr lang="en-US" altLang="en-US" sz="1800"/>
              <a:t>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Multimap: </a:t>
            </a:r>
            <a:r>
              <a:rPr lang="en-US" altLang="en-US" sz="1800">
                <a:hlinkClick r:id="rId4"/>
              </a:rPr>
              <a:t>https://en.cppreference.com/w/cpp/container/multimap</a:t>
            </a:r>
            <a:r>
              <a:rPr lang="en-US" altLang="en-US" sz="180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CAD1886-830A-6304-0BBC-47DC7C33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Note 1 (legacy code only)</a:t>
            </a:r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44B3D33-64D9-1A56-9845-E03418D2EC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altLang="en-US" sz="2000" dirty="0"/>
              <a:t>When you compile some STL code in VC++ you might get a warning: </a:t>
            </a:r>
            <a:r>
              <a:rPr lang="en-GB" altLang="en-US" sz="2000" dirty="0">
                <a:solidFill>
                  <a:srgbClr val="FF0000"/>
                </a:solidFill>
              </a:rPr>
              <a:t>[1]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marL="521970" lvl="1" indent="-6477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400" b="1" dirty="0">
                <a:latin typeface="Courier New"/>
                <a:cs typeface="Courier New"/>
              </a:rPr>
              <a:t>ICT283\Code\Sets\SetDifference.cpp(59) : warning C4786: 'std::pair&lt;std::_Tree&lt;</a:t>
            </a:r>
            <a:r>
              <a:rPr lang="en-US" altLang="en-US" sz="1400" b="1" dirty="0" err="1">
                <a:latin typeface="Courier New"/>
                <a:cs typeface="Courier New"/>
              </a:rPr>
              <a:t>int,int,std</a:t>
            </a:r>
            <a:r>
              <a:rPr lang="en-US" altLang="en-US" sz="1400" b="1" dirty="0">
                <a:latin typeface="Courier New"/>
                <a:cs typeface="Courier New"/>
              </a:rPr>
              <a:t>::set&lt;</a:t>
            </a:r>
            <a:r>
              <a:rPr lang="en-US" altLang="en-US" sz="1400" b="1" dirty="0" err="1">
                <a:latin typeface="Courier New"/>
                <a:cs typeface="Courier New"/>
              </a:rPr>
              <a:t>int,std</a:t>
            </a:r>
            <a:r>
              <a:rPr lang="en-US" altLang="en-US" sz="1400" b="1" dirty="0">
                <a:latin typeface="Courier New"/>
                <a:cs typeface="Courier New"/>
              </a:rPr>
              <a:t>::less&lt;int&gt;,std::allocator&lt;int&gt;&gt;::_</a:t>
            </a:r>
            <a:r>
              <a:rPr lang="en-US" altLang="en-US" sz="1400" b="1" dirty="0" err="1">
                <a:latin typeface="Courier New"/>
                <a:cs typeface="Courier New"/>
              </a:rPr>
              <a:t>Kfn,std</a:t>
            </a:r>
            <a:r>
              <a:rPr lang="en-US" altLang="en-US" sz="1400" b="1" dirty="0">
                <a:latin typeface="Courier New"/>
                <a:cs typeface="Courier New"/>
              </a:rPr>
              <a:t>::less&lt;int&gt;,std::allocator&lt;int&gt; &gt;::</a:t>
            </a:r>
            <a:r>
              <a:rPr lang="en-US" altLang="en-US" sz="1400" b="1" dirty="0" err="1">
                <a:latin typeface="Courier New"/>
                <a:cs typeface="Courier New"/>
              </a:rPr>
              <a:t>const_iterator,std</a:t>
            </a:r>
            <a:r>
              <a:rPr lang="en-US" altLang="en-US" sz="1400" b="1" dirty="0">
                <a:latin typeface="Courier New"/>
                <a:cs typeface="Courier New"/>
              </a:rPr>
              <a:t>::_Tree&lt;</a:t>
            </a:r>
            <a:r>
              <a:rPr lang="en-US" altLang="en-US" sz="1400" b="1" dirty="0" err="1">
                <a:latin typeface="Courier New"/>
                <a:cs typeface="Courier New"/>
              </a:rPr>
              <a:t>int,int,std</a:t>
            </a:r>
            <a:r>
              <a:rPr lang="en-US" altLang="en-US" sz="1400" b="1" dirty="0">
                <a:latin typeface="Courier New"/>
                <a:cs typeface="Courier New"/>
              </a:rPr>
              <a:t>::set&lt;</a:t>
            </a:r>
            <a:r>
              <a:rPr lang="en-US" altLang="en-US" sz="1400" b="1" dirty="0" err="1">
                <a:latin typeface="Courier New"/>
                <a:cs typeface="Courier New"/>
              </a:rPr>
              <a:t>int,std</a:t>
            </a:r>
            <a:r>
              <a:rPr lang="en-US" altLang="en-US" sz="1400" b="1" dirty="0">
                <a:latin typeface="Courier New"/>
                <a:cs typeface="Courier New"/>
              </a:rPr>
              <a:t>::less&lt;int&gt;,std::allocator&lt;int&gt;&gt;::_</a:t>
            </a:r>
            <a:r>
              <a:rPr lang="en-US" altLang="en-US" sz="1400" b="1" dirty="0" err="1">
                <a:latin typeface="Courier New"/>
                <a:cs typeface="Courier New"/>
              </a:rPr>
              <a:t>Kfn,std</a:t>
            </a:r>
            <a:r>
              <a:rPr lang="en-US" altLang="en-US" sz="1400" b="1" dirty="0">
                <a:latin typeface="Courier New"/>
                <a:cs typeface="Courier New"/>
              </a:rPr>
              <a:t>::less&lt;int&gt;,std::allocator&lt;int&gt; &gt;::</a:t>
            </a:r>
            <a:r>
              <a:rPr lang="en-US" altLang="en-US" sz="1400" b="1" dirty="0" err="1">
                <a:latin typeface="Courier New"/>
                <a:cs typeface="Courier New"/>
              </a:rPr>
              <a:t>const_iterator</a:t>
            </a:r>
            <a:r>
              <a:rPr lang="en-US" altLang="en-US" sz="1400" b="1" dirty="0">
                <a:latin typeface="Courier New"/>
                <a:cs typeface="Courier New"/>
              </a:rPr>
              <a:t>&gt;' : identifier was truncated to '255' characters in the debug information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000" dirty="0"/>
              <a:t>This is the </a:t>
            </a:r>
            <a:r>
              <a:rPr lang="en-GB" altLang="en-US" sz="2000" i="1" dirty="0"/>
              <a:t>only </a:t>
            </a:r>
            <a:r>
              <a:rPr lang="en-GB" altLang="en-US" sz="2000" dirty="0"/>
              <a:t>warning you can ignore completely (a debug identifier)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000" dirty="0"/>
              <a:t>If it really annoys you, then add the following code before the includes in the file that is generating the warning:</a:t>
            </a:r>
          </a:p>
          <a:p>
            <a:pPr marL="521970" lvl="1" indent="-6477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b="1" dirty="0">
                <a:solidFill>
                  <a:srgbClr val="0000CC"/>
                </a:solidFill>
              </a:rPr>
              <a:t>#pragma warning (disable</a:t>
            </a:r>
            <a:r>
              <a:rPr lang="en-US" altLang="en-US" sz="1800" b="1" dirty="0"/>
              <a:t> : 4786)</a:t>
            </a:r>
            <a:r>
              <a:rPr lang="en-US" altLang="en-US" sz="1800" dirty="0"/>
              <a:t> </a:t>
            </a:r>
            <a:endParaRPr lang="en-US" altLang="en-US" sz="1800" dirty="0">
              <a:cs typeface="Calibri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000" dirty="0"/>
              <a:t>Do </a:t>
            </a:r>
            <a:r>
              <a:rPr lang="en-GB" altLang="en-US" sz="2000" i="1" dirty="0">
                <a:solidFill>
                  <a:srgbClr val="FF0000"/>
                </a:solidFill>
              </a:rPr>
              <a:t>not</a:t>
            </a:r>
            <a:r>
              <a:rPr lang="en-GB" altLang="en-US" sz="2000" dirty="0">
                <a:solidFill>
                  <a:srgbClr val="FF0000"/>
                </a:solidFill>
              </a:rPr>
              <a:t> </a:t>
            </a:r>
            <a:r>
              <a:rPr lang="en-GB" altLang="en-US" sz="2000" dirty="0"/>
              <a:t>disable any other warning!!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600" dirty="0"/>
              <a:t>DO NOT JUST DISABLE THE WARNING IF YOU ARE NOT GETTING THE WARNING.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600" dirty="0"/>
              <a:t>Warning is only on older implementations of Visual C++, so you are not likely to see it now. If you do see it, please let me know. </a:t>
            </a:r>
            <a:endParaRPr lang="en-US" altLang="en-US" sz="1600">
              <a:cs typeface="Calibri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600" b="1" dirty="0">
                <a:solidFill>
                  <a:srgbClr val="FF0000"/>
                </a:solidFill>
              </a:rPr>
              <a:t>Legacy code and compilers may generate this issue, so just for noting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600" b="1" dirty="0">
                <a:solidFill>
                  <a:srgbClr val="FF0000"/>
                </a:solidFill>
              </a:rPr>
              <a:t>You wouldn’t see this error in the work you are doing in this unit, but be aware of issues like this with legacy code and older compilers.</a:t>
            </a:r>
            <a:endParaRPr lang="en-GB" altLang="en-US" sz="1600" b="1" dirty="0">
              <a:solidFill>
                <a:srgbClr val="FF0000"/>
              </a:solidFill>
            </a:endParaRPr>
          </a:p>
          <a:p>
            <a:pPr marL="521970" lvl="1" indent="-64770" eaLnBrk="1" hangingPunct="1">
              <a:lnSpc>
                <a:spcPct val="90000"/>
              </a:lnSpc>
              <a:defRPr/>
            </a:pPr>
            <a:endParaRPr lang="en-US" altLang="en-US" sz="1800" dirty="0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A9995CA-888A-A0BA-63D6-1CC9EED1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Note 2 (relevant now)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D86C7A5-1ADE-A7C7-8D56-A8DFCF93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119188"/>
            <a:ext cx="8207375" cy="52562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400"/>
              <a:t>If you get an error message such as:</a:t>
            </a:r>
          </a:p>
          <a:p>
            <a:pPr marL="5222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 b="1">
                <a:latin typeface="Courier New" panose="02070309020205020404" pitchFamily="49" charset="0"/>
              </a:rPr>
              <a:t>ICT283\Code\Map\Map.cpp(57) : error C2440: 'initializing' : cannot convert from 'class std::_Tree&lt;class std::basic_string&lt;char,struct std::char_traits&lt;char&gt;,class std::allocator&lt;char&gt; &gt;,struct std::pair&lt;class std::basic .....</a:t>
            </a:r>
          </a:p>
          <a:p>
            <a:pPr marL="5222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 b="1">
                <a:latin typeface="Courier New" panose="02070309020205020404" pitchFamily="49" charset="0"/>
              </a:rPr>
              <a:t>    No constructor could take the source type, or constructor overload resolution was ambiguous.</a:t>
            </a:r>
          </a:p>
          <a:p>
            <a:pPr eaLnBrk="1" hangingPunct="1">
              <a:lnSpc>
                <a:spcPct val="80000"/>
              </a:lnSpc>
            </a:pPr>
            <a:endParaRPr lang="en-GB" altLang="en-US" sz="1400"/>
          </a:p>
          <a:p>
            <a:pPr eaLnBrk="1" hangingPunct="1">
              <a:lnSpc>
                <a:spcPct val="80000"/>
              </a:lnSpc>
            </a:pPr>
            <a:r>
              <a:rPr lang="en-GB" altLang="en-US" sz="1400"/>
              <a:t>Then it almost always means that you are passing an object as a const reference to a function that uses iterators.  Iterators expect references not const references.  So, for example, the code below would probably generate this error: </a:t>
            </a:r>
            <a:r>
              <a:rPr lang="en-GB" altLang="en-US" sz="1400">
                <a:solidFill>
                  <a:srgbClr val="FF0000"/>
                </a:solidFill>
              </a:rPr>
              <a:t>[1]</a:t>
            </a:r>
          </a:p>
          <a:p>
            <a:pPr marL="5222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 b="1">
                <a:solidFill>
                  <a:srgbClr val="0000CC"/>
                </a:solidFill>
                <a:latin typeface="Courier New" panose="02070309020205020404" pitchFamily="49" charset="0"/>
              </a:rPr>
              <a:t>void</a:t>
            </a:r>
            <a:r>
              <a:rPr lang="en-GB" altLang="en-US" sz="1200" b="1">
                <a:latin typeface="Courier New" panose="02070309020205020404" pitchFamily="49" charset="0"/>
              </a:rPr>
              <a:t> DoSomething (</a:t>
            </a:r>
            <a:r>
              <a:rPr lang="en-GB" altLang="en-US" sz="1200" b="1">
                <a:solidFill>
                  <a:srgbClr val="0000CC"/>
                </a:solidFill>
                <a:latin typeface="Courier New" panose="02070309020205020404" pitchFamily="49" charset="0"/>
              </a:rPr>
              <a:t>const</a:t>
            </a:r>
            <a:r>
              <a:rPr lang="en-GB" altLang="en-US" sz="1200" b="1">
                <a:latin typeface="Courier New" panose="02070309020205020404" pitchFamily="49" charset="0"/>
              </a:rPr>
              <a:t> IntSet &amp;aset) //IntSet is some type with an iterator</a:t>
            </a:r>
          </a:p>
          <a:p>
            <a:pPr marL="5222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200" b="1">
                <a:latin typeface="Courier New" panose="02070309020205020404" pitchFamily="49" charset="0"/>
              </a:rPr>
              <a:t>				    // typically, this type has had a typedef</a:t>
            </a:r>
          </a:p>
          <a:p>
            <a:pPr marL="5222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200" b="1">
                <a:latin typeface="Courier New" panose="02070309020205020404" pitchFamily="49" charset="0"/>
              </a:rPr>
              <a:t>				    // typedef set&lt;int&gt; IntSet;</a:t>
            </a:r>
            <a:endParaRPr lang="en-GB" altLang="en-US" sz="1200" b="1">
              <a:latin typeface="Courier New" panose="02070309020205020404" pitchFamily="49" charset="0"/>
            </a:endParaRPr>
          </a:p>
          <a:p>
            <a:pPr marL="5222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 b="1">
                <a:latin typeface="Courier New" panose="02070309020205020404" pitchFamily="49" charset="0"/>
              </a:rPr>
              <a:t>{</a:t>
            </a:r>
          </a:p>
          <a:p>
            <a:pPr marL="5222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 b="1">
                <a:latin typeface="Courier New" panose="02070309020205020404" pitchFamily="49" charset="0"/>
              </a:rPr>
              <a:t>	  IntSet::iterator itr = aset.begin(); // itr can be used to modify - </a:t>
            </a:r>
            <a:r>
              <a:rPr lang="en-GB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error</a:t>
            </a:r>
          </a:p>
          <a:p>
            <a:pPr marL="5222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 b="1">
                <a:latin typeface="Courier New" panose="02070309020205020404" pitchFamily="49" charset="0"/>
              </a:rPr>
              <a:t>}</a:t>
            </a:r>
          </a:p>
          <a:p>
            <a:pPr marL="5222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b="1">
              <a:latin typeface="Courier New" panose="02070309020205020404" pitchFamily="49" charset="0"/>
            </a:endParaRPr>
          </a:p>
          <a:p>
            <a:pPr marL="5222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b="1">
              <a:latin typeface="Courier New" panose="02070309020205020404" pitchFamily="49" charset="0"/>
            </a:endParaRPr>
          </a:p>
          <a:p>
            <a:pPr marL="5222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2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To solve it</a:t>
            </a:r>
            <a:r>
              <a:rPr lang="en-GB" altLang="en-US" sz="1400" b="1">
                <a:latin typeface="Courier New" panose="02070309020205020404" pitchFamily="49" charset="0"/>
              </a:rPr>
              <a:t>, use a const_iterator, instead of an iterator: </a:t>
            </a:r>
            <a:r>
              <a:rPr lang="en-GB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[2]</a:t>
            </a:r>
          </a:p>
          <a:p>
            <a:pPr marL="5222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 b="1">
                <a:solidFill>
                  <a:srgbClr val="0000CC"/>
                </a:solidFill>
                <a:latin typeface="Courier New" panose="02070309020205020404" pitchFamily="49" charset="0"/>
              </a:rPr>
              <a:t>void</a:t>
            </a:r>
            <a:r>
              <a:rPr lang="en-GB" altLang="en-US" sz="1200" b="1">
                <a:latin typeface="Courier New" panose="02070309020205020404" pitchFamily="49" charset="0"/>
              </a:rPr>
              <a:t> DoSomething (</a:t>
            </a:r>
            <a:r>
              <a:rPr lang="en-GB" altLang="en-US" sz="1200" b="1">
                <a:solidFill>
                  <a:srgbClr val="0000CC"/>
                </a:solidFill>
                <a:latin typeface="Courier New" panose="02070309020205020404" pitchFamily="49" charset="0"/>
              </a:rPr>
              <a:t>const</a:t>
            </a:r>
            <a:r>
              <a:rPr lang="en-GB" altLang="en-US" sz="1200" b="1">
                <a:latin typeface="Courier New" panose="02070309020205020404" pitchFamily="49" charset="0"/>
              </a:rPr>
              <a:t> IntSet &amp;aset)</a:t>
            </a:r>
          </a:p>
          <a:p>
            <a:pPr marL="5222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 b="1">
                <a:latin typeface="Courier New" panose="02070309020205020404" pitchFamily="49" charset="0"/>
              </a:rPr>
              <a:t>{</a:t>
            </a:r>
          </a:p>
          <a:p>
            <a:pPr marL="5222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 b="1">
                <a:latin typeface="Courier New" panose="02070309020205020404" pitchFamily="49" charset="0"/>
              </a:rPr>
              <a:t>	  </a:t>
            </a:r>
          </a:p>
          <a:p>
            <a:pPr marL="5222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200" b="1">
              <a:latin typeface="Courier New" panose="02070309020205020404" pitchFamily="49" charset="0"/>
            </a:endParaRPr>
          </a:p>
          <a:p>
            <a:pPr marL="5222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 b="1">
                <a:latin typeface="Courier New" panose="02070309020205020404" pitchFamily="49" charset="0"/>
              </a:rPr>
              <a:t>	IntSet::const_iterator itr = aset.begin();</a:t>
            </a:r>
          </a:p>
          <a:p>
            <a:pPr marL="522288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1400"/>
          </a:p>
        </p:txBody>
      </p:sp>
      <p:cxnSp>
        <p:nvCxnSpPr>
          <p:cNvPr id="23556" name="Straight Arrow Connector 5">
            <a:extLst>
              <a:ext uri="{FF2B5EF4-FFF2-40B4-BE49-F238E27FC236}">
                <a16:creationId xmlns:a16="http://schemas.microsoft.com/office/drawing/2014/main" id="{4F0CCC10-1C41-5E6A-EDC9-9A436B7F67A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81288" y="5162550"/>
            <a:ext cx="198437" cy="576263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7" name="Straight Arrow Connector 7">
            <a:extLst>
              <a:ext uri="{FF2B5EF4-FFF2-40B4-BE49-F238E27FC236}">
                <a16:creationId xmlns:a16="http://schemas.microsoft.com/office/drawing/2014/main" id="{429A09C5-17E1-94A3-D326-AB8726D433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90988" y="5270500"/>
            <a:ext cx="144462" cy="360363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34E5DF61-B80B-5E14-CDC7-2C8F3F9D7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6477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US"/>
              <a:t>Maps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243BAA8-AAAC-F7A5-9E42-E4627319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000"/>
              <a:t>An association (pairing) is a connection between two things, for example the word </a:t>
            </a:r>
            <a:r>
              <a:rPr lang="ja-JP" altLang="en-GB" sz="2000"/>
              <a:t>“</a:t>
            </a:r>
            <a:r>
              <a:rPr lang="en-GB" altLang="ja-JP" sz="2000"/>
              <a:t>sanity</a:t>
            </a:r>
            <a:r>
              <a:rPr lang="ja-JP" altLang="en-GB" sz="2000"/>
              <a:t>”</a:t>
            </a:r>
            <a:r>
              <a:rPr lang="en-GB" altLang="ja-JP" sz="2000"/>
              <a:t> (</a:t>
            </a:r>
            <a:r>
              <a:rPr lang="en-GB" altLang="ja-JP" sz="2000" i="1"/>
              <a:t>key</a:t>
            </a:r>
            <a:r>
              <a:rPr lang="en-GB" altLang="ja-JP" sz="2000"/>
              <a:t>) is associated with the definition (</a:t>
            </a:r>
            <a:r>
              <a:rPr lang="en-GB" altLang="ja-JP" sz="2000" i="1"/>
              <a:t>value</a:t>
            </a:r>
            <a:r>
              <a:rPr lang="en-GB" altLang="ja-JP" sz="2000"/>
              <a:t>) </a:t>
            </a:r>
            <a:r>
              <a:rPr lang="ja-JP" altLang="en-GB" sz="2000"/>
              <a:t>“</a:t>
            </a:r>
            <a:r>
              <a:rPr lang="en-US" altLang="ja-JP" sz="2000"/>
              <a:t>the state of having a healthy mind and not being mentally ill</a:t>
            </a:r>
            <a:r>
              <a:rPr lang="ja-JP" altLang="en-GB" sz="2000"/>
              <a:t>”</a:t>
            </a:r>
            <a:r>
              <a:rPr lang="en-GB" altLang="ja-JP" sz="2000"/>
              <a:t>*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/>
              <a:t>A dictionary or </a:t>
            </a:r>
            <a:r>
              <a:rPr lang="en-GB" altLang="en-US" sz="2000" i="1"/>
              <a:t>map</a:t>
            </a:r>
            <a:r>
              <a:rPr lang="en-GB" altLang="en-US" sz="2000"/>
              <a:t> is then a collection of key-value associations </a:t>
            </a:r>
            <a:r>
              <a:rPr lang="en-GB" altLang="en-US" sz="2000">
                <a:solidFill>
                  <a:srgbClr val="FF0000"/>
                </a:solidFill>
              </a:rPr>
              <a:t>[1]</a:t>
            </a:r>
            <a:r>
              <a:rPr lang="en-GB" altLang="en-US" sz="20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/>
              <a:t>The first part of the pair is often called a </a:t>
            </a:r>
            <a:r>
              <a:rPr lang="en-GB" altLang="en-US" sz="2000" i="1"/>
              <a:t>key.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/>
              <a:t>The data in maps is inserted, deleted and found using the key. So key needs to be unique but value need not be. </a:t>
            </a:r>
            <a:r>
              <a:rPr lang="en-GB" altLang="en-US" sz="2000">
                <a:solidFill>
                  <a:srgbClr val="FF0000"/>
                </a:solidFill>
              </a:rPr>
              <a:t>[2]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/>
              <a:t>For example, if one had a map that </a:t>
            </a:r>
            <a:r>
              <a:rPr lang="en-GB" altLang="en-US" sz="2000" i="1"/>
              <a:t>was </a:t>
            </a:r>
            <a:r>
              <a:rPr lang="en-GB" altLang="en-US" sz="2000"/>
              <a:t>an English dictionary, then we would expect to be able to retrieve the definition of sanity using something like: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dictionary.GetDefinition (</a:t>
            </a:r>
            <a:r>
              <a:rPr lang="ja-JP" altLang="en-GB" sz="2000" b="1">
                <a:latin typeface="Courier New" panose="02070309020205020404" pitchFamily="49" charset="0"/>
              </a:rPr>
              <a:t>“</a:t>
            </a:r>
            <a:r>
              <a:rPr lang="en-GB" altLang="ja-JP" sz="2000" b="1">
                <a:latin typeface="Courier New" panose="02070309020205020404" pitchFamily="49" charset="0"/>
              </a:rPr>
              <a:t>sanity</a:t>
            </a:r>
            <a:r>
              <a:rPr lang="ja-JP" altLang="en-GB" sz="2000" b="1">
                <a:latin typeface="Courier New" panose="02070309020205020404" pitchFamily="49" charset="0"/>
              </a:rPr>
              <a:t>”</a:t>
            </a:r>
            <a:r>
              <a:rPr lang="en-GB" altLang="ja-JP" sz="2000" b="1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/>
              <a:t>or even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dictionary[</a:t>
            </a:r>
            <a:r>
              <a:rPr lang="ja-JP" altLang="en-GB" sz="2000" b="1">
                <a:latin typeface="Courier New" panose="02070309020205020404" pitchFamily="49" charset="0"/>
              </a:rPr>
              <a:t>“</a:t>
            </a:r>
            <a:r>
              <a:rPr lang="en-GB" altLang="ja-JP" sz="2000" b="1">
                <a:latin typeface="Courier New" panose="02070309020205020404" pitchFamily="49" charset="0"/>
              </a:rPr>
              <a:t>sanity</a:t>
            </a:r>
            <a:r>
              <a:rPr lang="ja-JP" altLang="en-GB" sz="2000" b="1">
                <a:latin typeface="Courier New" panose="02070309020205020404" pitchFamily="49" charset="0"/>
              </a:rPr>
              <a:t>”</a:t>
            </a:r>
            <a:r>
              <a:rPr lang="en-GB" altLang="ja-JP" sz="2000" b="1">
                <a:latin typeface="Courier New" panose="02070309020205020404" pitchFamily="49" charset="0"/>
              </a:rPr>
              <a:t>];</a:t>
            </a:r>
            <a:endParaRPr lang="en-GB" altLang="en-US" sz="2000" b="1">
              <a:latin typeface="Courier New" panose="02070309020205020404" pitchFamily="49" charset="0"/>
            </a:endParaRP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B4CD0D70-7C3E-8BD6-3393-E9A74EEAF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6126163"/>
            <a:ext cx="36274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en-GB" altLang="en-US" sz="1200">
                <a:latin typeface="ClassGarmnd BT" charset="0"/>
              </a:rPr>
              <a:t>* </a:t>
            </a:r>
            <a:r>
              <a:rPr lang="en-GB" altLang="en-US" sz="1200" i="1">
                <a:latin typeface="ClassGarmnd BT" charset="0"/>
                <a:hlinkClick r:id="rId3"/>
              </a:rPr>
              <a:t>https://dictionary.cambridge.org/dictionary/english/sanity</a:t>
            </a:r>
            <a:r>
              <a:rPr lang="en-GB" altLang="en-US" sz="1200" i="1">
                <a:latin typeface="ClassGarmnd BT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8C9F1D6-6630-8F6B-1A69-36FDA924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STL Map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066873B-65DA-56DD-DF1F-60604ACEE3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GB" altLang="en-US"/>
              <a:t>The STL map is a very nice template indeed.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GB" altLang="en-US"/>
              <a:t>The declaration requires two data types, the first being the key and the second being the data to be stored in association with the key. </a:t>
            </a:r>
            <a:r>
              <a:rPr lang="en-GB" altLang="en-US">
                <a:solidFill>
                  <a:srgbClr val="FF0000"/>
                </a:solidFill>
              </a:rPr>
              <a:t>[1]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GB" altLang="en-US"/>
              <a:t>For example, consider a class taking a vote on who should be the class president.  We want to associate names with an integer number of votes: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b="1">
                <a:solidFill>
                  <a:srgbClr val="0000CC"/>
                </a:solidFill>
                <a:latin typeface="Courier New" pitchFamily="49" charset="0"/>
              </a:rPr>
              <a:t>#include</a:t>
            </a:r>
            <a:r>
              <a:rPr lang="en-GB" altLang="en-US" b="1">
                <a:latin typeface="Courier New" pitchFamily="49" charset="0"/>
              </a:rPr>
              <a:t> </a:t>
            </a:r>
            <a:r>
              <a:rPr lang="en-GB" altLang="en-US" b="1">
                <a:solidFill>
                  <a:srgbClr val="CC00CC"/>
                </a:solidFill>
                <a:latin typeface="Courier New" pitchFamily="49" charset="0"/>
              </a:rPr>
              <a:t>&lt;map&gt;</a:t>
            </a:r>
          </a:p>
          <a:p>
            <a:pPr lvl="1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b="1">
                <a:latin typeface="Courier New" pitchFamily="49" charset="0"/>
              </a:rPr>
              <a:t>...</a:t>
            </a:r>
          </a:p>
          <a:p>
            <a:pPr lvl="1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b="1">
                <a:latin typeface="Courier New" pitchFamily="49" charset="0"/>
              </a:rPr>
              <a:t>map&lt;string, </a:t>
            </a:r>
            <a:r>
              <a:rPr lang="en-GB" altLang="en-US" b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GB" altLang="en-US" b="1">
                <a:latin typeface="Courier New" pitchFamily="49" charset="0"/>
              </a:rPr>
              <a:t>&gt; Popularity;</a:t>
            </a:r>
          </a:p>
          <a:p>
            <a:pPr lvl="1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b="1">
                <a:latin typeface="Courier New" pitchFamily="49" charset="0"/>
              </a:rPr>
              <a:t>...</a:t>
            </a:r>
          </a:p>
          <a:p>
            <a:pPr lvl="1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altLang="en-US" b="1">
                <a:latin typeface="Courier New" pitchFamily="49" charset="0"/>
              </a:rPr>
              <a:t>Popularity pop;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GB" altLang="en-US" b="1">
              <a:latin typeface="Courier New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36DB51B-1160-CC77-F899-62B5DB4E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254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2400"/>
              <a:t>A Simple Map Program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80CF0AF-498C-1FFD-00B1-9A03DA35DF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1400" dirty="0">
                <a:solidFill>
                  <a:srgbClr val="006600"/>
                </a:solidFill>
              </a:rPr>
              <a:t>// Normal comments up here</a:t>
            </a:r>
          </a:p>
          <a:p>
            <a:pPr eaLnBrk="1" hangingPunct="1">
              <a:defRPr/>
            </a:pPr>
            <a:endParaRPr lang="en-GB" altLang="en-US" sz="1400" dirty="0"/>
          </a:p>
          <a:p>
            <a:pPr eaLnBrk="1" hangingPunct="1">
              <a:defRPr/>
            </a:pPr>
            <a:r>
              <a:rPr lang="en-GB" altLang="en-US" sz="1400" dirty="0">
                <a:solidFill>
                  <a:srgbClr val="0000CC"/>
                </a:solidFill>
              </a:rPr>
              <a:t>#include</a:t>
            </a:r>
            <a:r>
              <a:rPr lang="en-GB" altLang="en-US" sz="1400" dirty="0"/>
              <a:t> </a:t>
            </a:r>
            <a:r>
              <a:rPr lang="en-GB" altLang="en-US" sz="1400" dirty="0">
                <a:solidFill>
                  <a:srgbClr val="CC00CC"/>
                </a:solidFill>
              </a:rPr>
              <a:t>&lt;map&gt;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rgbClr val="0000CC"/>
                </a:solidFill>
              </a:rPr>
              <a:t>#include</a:t>
            </a:r>
            <a:r>
              <a:rPr lang="en-GB" altLang="en-US" sz="1400" dirty="0"/>
              <a:t> </a:t>
            </a:r>
            <a:r>
              <a:rPr lang="en-GB" altLang="en-US" sz="1400" dirty="0">
                <a:solidFill>
                  <a:srgbClr val="CC00CC"/>
                </a:solidFill>
              </a:rPr>
              <a:t>&lt;iostream&gt;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rgbClr val="0000CC"/>
                </a:solidFill>
              </a:rPr>
              <a:t>#include</a:t>
            </a:r>
            <a:r>
              <a:rPr lang="en-GB" altLang="en-US" sz="1400" dirty="0"/>
              <a:t> </a:t>
            </a:r>
            <a:r>
              <a:rPr lang="en-GB" altLang="en-US" sz="1400" dirty="0">
                <a:solidFill>
                  <a:srgbClr val="CC00CC"/>
                </a:solidFill>
              </a:rPr>
              <a:t>&lt;</a:t>
            </a:r>
            <a:r>
              <a:rPr lang="en-GB" altLang="en-US" sz="1400" dirty="0" err="1">
                <a:solidFill>
                  <a:srgbClr val="CC00CC"/>
                </a:solidFill>
              </a:rPr>
              <a:t>iomanip</a:t>
            </a:r>
            <a:r>
              <a:rPr lang="en-GB" altLang="en-US" sz="1400" dirty="0">
                <a:solidFill>
                  <a:srgbClr val="CC00CC"/>
                </a:solidFill>
              </a:rPr>
              <a:t>&gt;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rgbClr val="0000CC"/>
                </a:solidFill>
              </a:rPr>
              <a:t>#include</a:t>
            </a:r>
            <a:r>
              <a:rPr lang="en-GB" altLang="en-US" sz="1400" dirty="0"/>
              <a:t> </a:t>
            </a:r>
            <a:r>
              <a:rPr lang="en-GB" altLang="en-US" sz="1400" dirty="0">
                <a:solidFill>
                  <a:srgbClr val="CC00CC"/>
                </a:solidFill>
              </a:rPr>
              <a:t>&lt;string&gt;</a:t>
            </a:r>
          </a:p>
          <a:p>
            <a:pPr eaLnBrk="1" hangingPunct="1">
              <a:defRPr/>
            </a:pPr>
            <a:endParaRPr lang="en-GB" altLang="en-US" sz="1400" dirty="0"/>
          </a:p>
          <a:p>
            <a:pPr eaLnBrk="1" hangingPunct="1">
              <a:defRPr/>
            </a:pPr>
            <a:r>
              <a:rPr lang="en-GB" altLang="en-US" sz="1400" dirty="0">
                <a:solidFill>
                  <a:srgbClr val="0000CC"/>
                </a:solidFill>
              </a:rPr>
              <a:t>using namespace</a:t>
            </a:r>
            <a:r>
              <a:rPr lang="en-GB" altLang="en-US" sz="1400" dirty="0"/>
              <a:t> std</a:t>
            </a:r>
            <a:r>
              <a:rPr lang="en-GB" altLang="en-US" sz="1400" b="1" dirty="0">
                <a:highlight>
                  <a:srgbClr val="FFFF00"/>
                </a:highlight>
              </a:rPr>
              <a:t>; </a:t>
            </a:r>
            <a:r>
              <a:rPr lang="en-GB" altLang="en-US" sz="1400" b="1" dirty="0">
                <a:solidFill>
                  <a:schemeClr val="accent5"/>
                </a:solidFill>
                <a:highlight>
                  <a:srgbClr val="FFFF00"/>
                </a:highlight>
              </a:rPr>
              <a:t>// don’t do this – use the approach in the code that is provided separately.</a:t>
            </a:r>
          </a:p>
          <a:p>
            <a:pPr eaLnBrk="1" hangingPunct="1">
              <a:defRPr/>
            </a:pPr>
            <a:endParaRPr lang="en-GB" altLang="en-US" sz="1400" dirty="0"/>
          </a:p>
          <a:p>
            <a:pPr eaLnBrk="1" hangingPunct="1">
              <a:defRPr/>
            </a:pPr>
            <a:r>
              <a:rPr lang="en-GB" altLang="en-US" sz="1400" dirty="0">
                <a:solidFill>
                  <a:srgbClr val="006600"/>
                </a:solidFill>
              </a:rPr>
              <a:t>//------------------------------------------------------</a:t>
            </a:r>
          </a:p>
          <a:p>
            <a:pPr eaLnBrk="1" hangingPunct="1">
              <a:defRPr/>
            </a:pPr>
            <a:endParaRPr lang="en-GB" altLang="en-US" sz="1400" dirty="0"/>
          </a:p>
          <a:p>
            <a:pPr eaLnBrk="1" hangingPunct="1">
              <a:defRPr/>
            </a:pPr>
            <a:r>
              <a:rPr lang="en-GB" altLang="en-US" sz="1400" dirty="0" err="1"/>
              <a:t>const</a:t>
            </a:r>
            <a:r>
              <a:rPr lang="en-GB" altLang="en-US" sz="1400" dirty="0"/>
              <a:t> string END = </a:t>
            </a:r>
            <a:r>
              <a:rPr lang="ja-JP" altLang="en-GB" sz="1400" dirty="0"/>
              <a:t>“</a:t>
            </a:r>
            <a:r>
              <a:rPr lang="en-GB" altLang="ja-JP" sz="1400" dirty="0"/>
              <a:t>end</a:t>
            </a:r>
            <a:r>
              <a:rPr lang="ja-JP" altLang="en-GB" sz="1400" dirty="0"/>
              <a:t>”</a:t>
            </a:r>
            <a:r>
              <a:rPr lang="en-GB" altLang="ja-JP" sz="1400" dirty="0"/>
              <a:t>;  // string object</a:t>
            </a:r>
          </a:p>
          <a:p>
            <a:pPr eaLnBrk="1" hangingPunct="1">
              <a:defRPr/>
            </a:pPr>
            <a:endParaRPr lang="en-GB" altLang="en-US" sz="1400" dirty="0"/>
          </a:p>
          <a:p>
            <a:pPr eaLnBrk="1" hangingPunct="1">
              <a:defRPr/>
            </a:pPr>
            <a:r>
              <a:rPr lang="en-GB" altLang="en-US" sz="1400" dirty="0">
                <a:solidFill>
                  <a:srgbClr val="006600"/>
                </a:solidFill>
              </a:rPr>
              <a:t>//------------------------------------------------------</a:t>
            </a:r>
          </a:p>
          <a:p>
            <a:pPr eaLnBrk="1" hangingPunct="1">
              <a:defRPr/>
            </a:pPr>
            <a:endParaRPr lang="en-GB" altLang="en-US" sz="1400" dirty="0"/>
          </a:p>
          <a:p>
            <a:pPr eaLnBrk="1" hangingPunct="1">
              <a:defRPr/>
            </a:pPr>
            <a:r>
              <a:rPr lang="en-GB" altLang="en-US" sz="1400" dirty="0">
                <a:solidFill>
                  <a:srgbClr val="0000CC"/>
                </a:solidFill>
              </a:rPr>
              <a:t>typedef</a:t>
            </a:r>
            <a:r>
              <a:rPr lang="en-GB" altLang="en-US" sz="1400" dirty="0"/>
              <a:t> </a:t>
            </a:r>
            <a:r>
              <a:rPr lang="en-GB" altLang="en-US" sz="1400" dirty="0">
                <a:solidFill>
                  <a:srgbClr val="0000CC"/>
                </a:solidFill>
              </a:rPr>
              <a:t>map&lt;</a:t>
            </a:r>
            <a:r>
              <a:rPr lang="en-GB" altLang="en-US" sz="1400" dirty="0" err="1">
                <a:solidFill>
                  <a:srgbClr val="0000CC"/>
                </a:solidFill>
              </a:rPr>
              <a:t>string,int</a:t>
            </a:r>
            <a:r>
              <a:rPr lang="en-GB" altLang="en-US" sz="1400" dirty="0"/>
              <a:t>&gt; Popularity;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rgbClr val="0000CC"/>
                </a:solidFill>
              </a:rPr>
              <a:t>typedef</a:t>
            </a:r>
            <a:r>
              <a:rPr lang="en-GB" altLang="en-US" sz="1400" dirty="0"/>
              <a:t> Popularity::</a:t>
            </a:r>
            <a:r>
              <a:rPr lang="en-GB" altLang="en-US" sz="1400" b="1" dirty="0">
                <a:solidFill>
                  <a:srgbClr val="FF0000"/>
                </a:solidFill>
              </a:rPr>
              <a:t>iterator </a:t>
            </a:r>
            <a:r>
              <a:rPr lang="en-GB" altLang="en-US" sz="1400" dirty="0" err="1"/>
              <a:t>PopItr</a:t>
            </a:r>
            <a:r>
              <a:rPr lang="en-GB" altLang="en-US" sz="1400" dirty="0"/>
              <a:t>;</a:t>
            </a:r>
          </a:p>
          <a:p>
            <a:pPr eaLnBrk="1" hangingPunct="1">
              <a:defRPr/>
            </a:pPr>
            <a:r>
              <a:rPr lang="en-GB" altLang="en-US" sz="1400" dirty="0">
                <a:solidFill>
                  <a:srgbClr val="0000CC"/>
                </a:solidFill>
              </a:rPr>
              <a:t>typedef</a:t>
            </a:r>
            <a:r>
              <a:rPr lang="en-GB" altLang="en-US" sz="1400" dirty="0"/>
              <a:t> Popularity::</a:t>
            </a:r>
            <a:r>
              <a:rPr lang="en-GB" altLang="en-US" sz="1400" b="1" dirty="0" err="1">
                <a:solidFill>
                  <a:srgbClr val="FF0000"/>
                </a:solidFill>
              </a:rPr>
              <a:t>const_iterator</a:t>
            </a:r>
            <a:r>
              <a:rPr lang="en-GB" altLang="en-US" sz="1400" b="1" dirty="0">
                <a:solidFill>
                  <a:srgbClr val="FF0000"/>
                </a:solidFill>
              </a:rPr>
              <a:t> </a:t>
            </a:r>
            <a:r>
              <a:rPr lang="en-GB" altLang="en-US" sz="1400" dirty="0" err="1"/>
              <a:t>PopCItr</a:t>
            </a:r>
            <a:r>
              <a:rPr lang="en-GB" altLang="en-US" sz="1400" dirty="0"/>
              <a:t>; // see textbook chapter on STL</a:t>
            </a:r>
          </a:p>
          <a:p>
            <a:pPr eaLnBrk="1" hangingPunct="1">
              <a:defRPr/>
            </a:pPr>
            <a:endParaRPr lang="en-GB" altLang="en-US" sz="1400" dirty="0"/>
          </a:p>
        </p:txBody>
      </p:sp>
      <p:sp>
        <p:nvSpPr>
          <p:cNvPr id="29700" name="Oval 4">
            <a:extLst>
              <a:ext uri="{FF2B5EF4-FFF2-40B4-BE49-F238E27FC236}">
                <a16:creationId xmlns:a16="http://schemas.microsoft.com/office/drawing/2014/main" id="{2372B1E1-E8CE-C516-1F63-EF169899D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5" y="3149600"/>
            <a:ext cx="2003425" cy="1501775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CC0000"/>
                </a:solidFill>
                <a:latin typeface="ClassGarmnd BT" charset="0"/>
              </a:rPr>
              <a:t>It can be really useful to define an iterator for each STL type you use</a:t>
            </a:r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C62376D1-76DC-28AA-364A-FF8D6A1475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0" y="4140200"/>
            <a:ext cx="2006600" cy="14398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>
            <a:extLst>
              <a:ext uri="{FF2B5EF4-FFF2-40B4-BE49-F238E27FC236}">
                <a16:creationId xmlns:a16="http://schemas.microsoft.com/office/drawing/2014/main" id="{281456A5-4A4E-4528-AAE1-BCD8BA3D62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0213" y="620713"/>
            <a:ext cx="6518275" cy="5761037"/>
          </a:xfrm>
        </p:spPr>
        <p:txBody>
          <a:bodyPr rtlCol="0">
            <a:normAutofit fontScale="55000" lnSpcReduction="20000"/>
          </a:bodyPr>
          <a:lstStyle/>
          <a:p>
            <a:pPr marL="541338" indent="-541338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GB" altLang="en-US" dirty="0">
                <a:solidFill>
                  <a:srgbClr val="006600"/>
                </a:solidFill>
              </a:rPr>
              <a:t>//------------------------------------------------------</a:t>
            </a:r>
          </a:p>
          <a:p>
            <a:pPr marL="541338" indent="-541338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GB" altLang="en-US" dirty="0">
              <a:solidFill>
                <a:srgbClr val="006600"/>
              </a:solidFill>
            </a:endParaRPr>
          </a:p>
          <a:p>
            <a:pPr marL="541338" indent="-541338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GB" altLang="en-US" dirty="0">
                <a:solidFill>
                  <a:srgbClr val="0000CC"/>
                </a:solidFill>
              </a:rPr>
              <a:t>void</a:t>
            </a:r>
            <a:r>
              <a:rPr lang="en-GB" altLang="en-US" dirty="0"/>
              <a:t> </a:t>
            </a:r>
            <a:r>
              <a:rPr lang="en-GB" altLang="en-US" dirty="0" err="1"/>
              <a:t>AddData</a:t>
            </a:r>
            <a:r>
              <a:rPr lang="en-GB" altLang="en-US" dirty="0"/>
              <a:t> (Popularity &amp;pop);</a:t>
            </a:r>
          </a:p>
          <a:p>
            <a:pPr marL="541338" indent="-541338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GB" altLang="en-US" dirty="0">
                <a:solidFill>
                  <a:srgbClr val="0000CC"/>
                </a:solidFill>
              </a:rPr>
              <a:t>void</a:t>
            </a:r>
            <a:r>
              <a:rPr lang="en-GB" altLang="en-US" dirty="0"/>
              <a:t> Output  (</a:t>
            </a:r>
            <a:r>
              <a:rPr lang="en-GB" altLang="en-US" dirty="0" err="1"/>
              <a:t>const</a:t>
            </a:r>
            <a:r>
              <a:rPr lang="en-GB" altLang="en-US" dirty="0"/>
              <a:t> Popularity &amp;pop);</a:t>
            </a:r>
          </a:p>
          <a:p>
            <a:pPr marL="541338" indent="-541338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GB" altLang="en-US" dirty="0"/>
          </a:p>
          <a:p>
            <a:pPr marL="541338" indent="-541338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GB" altLang="en-US" dirty="0">
                <a:solidFill>
                  <a:srgbClr val="006600"/>
                </a:solidFill>
              </a:rPr>
              <a:t>//------------------------------------------------------</a:t>
            </a:r>
          </a:p>
          <a:p>
            <a:pPr marL="541338" indent="-541338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GB" altLang="en-US" dirty="0">
              <a:solidFill>
                <a:srgbClr val="006600"/>
              </a:solidFill>
            </a:endParaRPr>
          </a:p>
          <a:p>
            <a:pPr marL="541338" indent="-541338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GB" altLang="en-US" dirty="0" err="1">
                <a:solidFill>
                  <a:srgbClr val="0000CC"/>
                </a:solidFill>
              </a:rPr>
              <a:t>int</a:t>
            </a:r>
            <a:r>
              <a:rPr lang="en-GB" altLang="en-US" dirty="0"/>
              <a:t> main ()</a:t>
            </a:r>
          </a:p>
          <a:p>
            <a:pPr marL="541338" indent="-541338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GB" altLang="en-US" dirty="0"/>
              <a:t>{</a:t>
            </a:r>
          </a:p>
          <a:p>
            <a:pPr marL="541338" indent="-541338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GB" altLang="en-US" dirty="0"/>
              <a:t>	Popularity pop;</a:t>
            </a:r>
          </a:p>
          <a:p>
            <a:pPr marL="541338" indent="-541338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GB" altLang="en-US" dirty="0"/>
          </a:p>
          <a:p>
            <a:pPr marL="541338" indent="-541338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GB" altLang="en-US" dirty="0"/>
              <a:t>	</a:t>
            </a:r>
            <a:r>
              <a:rPr lang="en-GB" altLang="en-US" dirty="0" err="1"/>
              <a:t>AddData</a:t>
            </a:r>
            <a:r>
              <a:rPr lang="en-GB" altLang="en-US" dirty="0"/>
              <a:t> (pop);</a:t>
            </a:r>
          </a:p>
          <a:p>
            <a:pPr marL="541338" indent="-541338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GB" altLang="en-US" dirty="0"/>
              <a:t>	Output (pop);</a:t>
            </a:r>
          </a:p>
          <a:p>
            <a:pPr marL="541338" indent="-541338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GB" altLang="en-US" dirty="0"/>
          </a:p>
          <a:p>
            <a:pPr marL="541338" indent="-541338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GB" altLang="en-US" dirty="0"/>
              <a:t>	</a:t>
            </a:r>
            <a:r>
              <a:rPr lang="en-GB" altLang="en-US" dirty="0" err="1"/>
              <a:t>cout</a:t>
            </a:r>
            <a:r>
              <a:rPr lang="en-GB" altLang="en-US" dirty="0"/>
              <a:t> &lt;&lt; </a:t>
            </a:r>
            <a:r>
              <a:rPr lang="en-GB" altLang="en-US" dirty="0" err="1"/>
              <a:t>endl</a:t>
            </a:r>
            <a:r>
              <a:rPr lang="en-GB" altLang="en-US" dirty="0"/>
              <a:t>;</a:t>
            </a:r>
          </a:p>
          <a:p>
            <a:pPr marL="541338" indent="-541338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GB" altLang="en-US" dirty="0"/>
              <a:t>	</a:t>
            </a:r>
            <a:r>
              <a:rPr lang="en-GB" altLang="en-US" dirty="0">
                <a:solidFill>
                  <a:srgbClr val="0000CC"/>
                </a:solidFill>
              </a:rPr>
              <a:t>return</a:t>
            </a:r>
            <a:r>
              <a:rPr lang="en-GB" altLang="en-US" dirty="0"/>
              <a:t> 0;</a:t>
            </a:r>
          </a:p>
          <a:p>
            <a:pPr marL="541338" indent="-541338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GB" altLang="en-US" dirty="0"/>
              <a:t>}</a:t>
            </a:r>
          </a:p>
          <a:p>
            <a:pPr marL="541338" indent="-541338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GB" altLang="en-US" dirty="0"/>
          </a:p>
          <a:p>
            <a:pPr marL="541338" indent="-541338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GB" altLang="en-US" dirty="0">
                <a:solidFill>
                  <a:srgbClr val="006600"/>
                </a:solidFill>
              </a:rPr>
              <a:t>//------------------------------------------------------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017CEF12-5661-37A7-DF61-7BBDF0B420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333375"/>
            <a:ext cx="8713788" cy="5832475"/>
          </a:xfrm>
        </p:spPr>
        <p:txBody>
          <a:bodyPr rtlCol="0">
            <a:normAutofit fontScale="62500" lnSpcReduction="20000"/>
          </a:bodyPr>
          <a:lstStyle/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r>
              <a:rPr lang="en-US" altLang="en-US" dirty="0">
                <a:solidFill>
                  <a:srgbClr val="0000CC"/>
                </a:solidFill>
              </a:rPr>
              <a:t>void</a:t>
            </a:r>
            <a:r>
              <a:rPr lang="en-US" altLang="en-US" dirty="0"/>
              <a:t> </a:t>
            </a:r>
            <a:r>
              <a:rPr lang="en-US" altLang="en-US" dirty="0" err="1"/>
              <a:t>AddData</a:t>
            </a:r>
            <a:r>
              <a:rPr lang="en-US" altLang="en-US" dirty="0"/>
              <a:t> (Popularity &amp;pop)</a:t>
            </a:r>
          </a:p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r>
              <a:rPr lang="en-US" altLang="en-US" dirty="0"/>
              <a:t>{</a:t>
            </a:r>
          </a:p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r>
              <a:rPr lang="en-US" altLang="en-US" dirty="0"/>
              <a:t>	string name;</a:t>
            </a:r>
          </a:p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endParaRPr lang="en-US" altLang="en-US" dirty="0"/>
          </a:p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r>
              <a:rPr lang="en-US" altLang="en-US" dirty="0">
                <a:solidFill>
                  <a:srgbClr val="006600"/>
                </a:solidFill>
              </a:rPr>
              <a:t>	// Prime the while loop</a:t>
            </a:r>
          </a:p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r>
              <a:rPr lang="en-US" altLang="en-US" dirty="0"/>
              <a:t>	</a:t>
            </a:r>
            <a:r>
              <a:rPr lang="en-US" altLang="en-US" dirty="0" err="1"/>
              <a:t>cout</a:t>
            </a:r>
            <a:r>
              <a:rPr lang="en-US" altLang="en-US" dirty="0"/>
              <a:t> &lt;&lt; </a:t>
            </a:r>
            <a:r>
              <a:rPr lang="en-US" altLang="en-US" dirty="0">
                <a:solidFill>
                  <a:srgbClr val="CC00CC"/>
                </a:solidFill>
              </a:rPr>
              <a:t>"Enter vote name, or “ &lt;&lt; END &lt;&lt; “ to finish: "</a:t>
            </a:r>
            <a:r>
              <a:rPr lang="en-US" altLang="en-US" dirty="0"/>
              <a:t>;</a:t>
            </a:r>
          </a:p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r>
              <a:rPr lang="en-US" altLang="en-US" dirty="0"/>
              <a:t>	</a:t>
            </a:r>
            <a:r>
              <a:rPr lang="en-US" altLang="en-US" dirty="0" err="1"/>
              <a:t>getline</a:t>
            </a:r>
            <a:r>
              <a:rPr lang="en-US" altLang="en-US" dirty="0"/>
              <a:t> (</a:t>
            </a:r>
            <a:r>
              <a:rPr lang="en-US" altLang="en-US" dirty="0" err="1"/>
              <a:t>cin</a:t>
            </a:r>
            <a:r>
              <a:rPr lang="en-US" altLang="en-US" dirty="0"/>
              <a:t>, name);</a:t>
            </a:r>
          </a:p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endParaRPr lang="en-US" altLang="en-US" dirty="0"/>
          </a:p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CC"/>
                </a:solidFill>
              </a:rPr>
              <a:t>while</a:t>
            </a:r>
            <a:r>
              <a:rPr lang="en-US" altLang="en-US" dirty="0"/>
              <a:t> (name != </a:t>
            </a:r>
            <a:r>
              <a:rPr lang="en-US" altLang="en-US" dirty="0">
                <a:solidFill>
                  <a:srgbClr val="CC00CC"/>
                </a:solidFill>
              </a:rPr>
              <a:t>"end"</a:t>
            </a:r>
            <a:r>
              <a:rPr lang="en-US" altLang="en-US" dirty="0"/>
              <a:t>) // </a:t>
            </a:r>
            <a:r>
              <a:rPr lang="en-US" altLang="en-US" dirty="0">
                <a:solidFill>
                  <a:srgbClr val="CC0000"/>
                </a:solidFill>
              </a:rPr>
              <a:t>is this comparison efficient? [1]</a:t>
            </a:r>
          </a:p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r>
              <a:rPr lang="en-US" altLang="en-US" dirty="0"/>
              <a:t>	{</a:t>
            </a:r>
          </a:p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r>
              <a:rPr lang="en-GB" altLang="en-US" dirty="0">
                <a:solidFill>
                  <a:srgbClr val="006600"/>
                </a:solidFill>
              </a:rPr>
              <a:t>		// If they are part of the map already, this adds 1</a:t>
            </a:r>
          </a:p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r>
              <a:rPr lang="en-GB" altLang="en-US" dirty="0">
                <a:solidFill>
                  <a:srgbClr val="006600"/>
                </a:solidFill>
              </a:rPr>
              <a:t>		//   to their score.  If they are not, it puts them</a:t>
            </a:r>
          </a:p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r>
              <a:rPr lang="en-GB" altLang="en-US" dirty="0">
                <a:solidFill>
                  <a:srgbClr val="006600"/>
                </a:solidFill>
              </a:rPr>
              <a:t>		//   in the map and gives them a score of 1.</a:t>
            </a:r>
            <a:endParaRPr lang="en-US" altLang="en-US" dirty="0">
              <a:solidFill>
                <a:srgbClr val="006600"/>
              </a:solidFill>
            </a:endParaRPr>
          </a:p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r>
              <a:rPr lang="en-GB" altLang="en-US" dirty="0"/>
              <a:t>		// see missing code in the notes section </a:t>
            </a:r>
            <a:r>
              <a:rPr lang="en-GB" altLang="en-US" dirty="0">
                <a:solidFill>
                  <a:srgbClr val="FF0000"/>
                </a:solidFill>
              </a:rPr>
              <a:t>[2]</a:t>
            </a:r>
            <a:endParaRPr lang="en-US" altLang="en-US" dirty="0">
              <a:solidFill>
                <a:srgbClr val="FF0000"/>
              </a:solidFill>
            </a:endParaRPr>
          </a:p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r>
              <a:rPr lang="en-US" altLang="en-US" dirty="0"/>
              <a:t>	</a:t>
            </a:r>
          </a:p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r>
              <a:rPr lang="en-US" altLang="en-US" dirty="0"/>
              <a:t>		</a:t>
            </a:r>
            <a:r>
              <a:rPr lang="en-US" altLang="en-US" dirty="0" err="1"/>
              <a:t>cout</a:t>
            </a:r>
            <a:r>
              <a:rPr lang="en-US" altLang="en-US" dirty="0"/>
              <a:t> &lt;&lt; </a:t>
            </a:r>
            <a:r>
              <a:rPr lang="en-US" altLang="en-US" dirty="0">
                <a:solidFill>
                  <a:srgbClr val="CC00CC"/>
                </a:solidFill>
              </a:rPr>
              <a:t>"Enter vote name, or 'end' to finish: "</a:t>
            </a:r>
            <a:r>
              <a:rPr lang="en-US" altLang="en-US" dirty="0"/>
              <a:t>;</a:t>
            </a:r>
          </a:p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r>
              <a:rPr lang="en-US" altLang="en-US" dirty="0"/>
              <a:t>		</a:t>
            </a:r>
            <a:r>
              <a:rPr lang="en-US" altLang="en-US" dirty="0" err="1"/>
              <a:t>getline</a:t>
            </a:r>
            <a:r>
              <a:rPr lang="en-US" altLang="en-US" dirty="0"/>
              <a:t> (</a:t>
            </a:r>
            <a:r>
              <a:rPr lang="en-US" altLang="en-US" dirty="0" err="1"/>
              <a:t>cin</a:t>
            </a:r>
            <a:r>
              <a:rPr lang="en-US" altLang="en-US" dirty="0"/>
              <a:t>, name);</a:t>
            </a:r>
          </a:p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r>
              <a:rPr lang="en-US" altLang="en-US" dirty="0"/>
              <a:t>	}</a:t>
            </a:r>
          </a:p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r>
              <a:rPr lang="en-US" altLang="en-US" dirty="0"/>
              <a:t>}</a:t>
            </a:r>
          </a:p>
          <a:p>
            <a:pPr marL="541338" indent="-541338" defTabSz="519113" eaLnBrk="1" fontAlgn="auto" hangingPunct="1">
              <a:spcAft>
                <a:spcPts val="0"/>
              </a:spcAft>
              <a:buFont typeface="Arial"/>
              <a:buChar char="•"/>
              <a:tabLst>
                <a:tab pos="1073150" algn="l"/>
                <a:tab pos="1614488" algn="l"/>
              </a:tabLst>
              <a:defRPr/>
            </a:pPr>
            <a:endParaRPr lang="en-GB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1EB0AF6F-C137-404A-B870-AADAE2B6C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476250"/>
            <a:ext cx="6985000" cy="5400675"/>
          </a:xfrm>
        </p:spPr>
        <p:txBody>
          <a:bodyPr/>
          <a:lstStyle/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>
                <a:solidFill>
                  <a:srgbClr val="006600"/>
                </a:solidFill>
              </a:rPr>
              <a:t>//------------------------------------------------------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endParaRPr lang="en-US" altLang="en-US" sz="1400">
              <a:solidFill>
                <a:srgbClr val="006600"/>
              </a:solidFill>
            </a:endParaRP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>
                <a:solidFill>
                  <a:srgbClr val="0000CC"/>
                </a:solidFill>
              </a:rPr>
              <a:t>void</a:t>
            </a:r>
            <a:r>
              <a:rPr lang="en-US" altLang="en-US" sz="1400"/>
              <a:t> Output  (</a:t>
            </a:r>
            <a:r>
              <a:rPr lang="en-US" altLang="en-US" sz="1400" b="1">
                <a:solidFill>
                  <a:srgbClr val="FF0000"/>
                </a:solidFill>
              </a:rPr>
              <a:t>const</a:t>
            </a:r>
            <a:r>
              <a:rPr lang="en-US" altLang="en-US" sz="1400">
                <a:solidFill>
                  <a:srgbClr val="FF0000"/>
                </a:solidFill>
              </a:rPr>
              <a:t> </a:t>
            </a:r>
            <a:r>
              <a:rPr lang="en-US" altLang="en-US" sz="1400"/>
              <a:t>Popularity &amp;pop)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/>
              <a:t>{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/>
              <a:t>	PopCItr winner = pop.begin(); // set a temp winner as the first item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endParaRPr lang="en-US" altLang="en-US" sz="1400"/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>
                <a:solidFill>
                  <a:srgbClr val="006600"/>
                </a:solidFill>
              </a:rPr>
              <a:t>	// For each entry in the map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/>
              <a:t>	</a:t>
            </a:r>
            <a:r>
              <a:rPr lang="en-US" altLang="en-US" sz="1400">
                <a:solidFill>
                  <a:srgbClr val="0000CC"/>
                </a:solidFill>
              </a:rPr>
              <a:t>for</a:t>
            </a:r>
            <a:r>
              <a:rPr lang="en-US" altLang="en-US" sz="1400"/>
              <a:t> (Pop</a:t>
            </a:r>
            <a:r>
              <a:rPr lang="en-US" altLang="en-US" sz="1400" b="1">
                <a:solidFill>
                  <a:srgbClr val="FF0000"/>
                </a:solidFill>
              </a:rPr>
              <a:t>CI</a:t>
            </a:r>
            <a:r>
              <a:rPr lang="en-US" altLang="en-US" sz="1400"/>
              <a:t>tr itr = pop.begin(); itr != pop.end(); itr++)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/>
              <a:t>	{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>
                <a:solidFill>
                  <a:srgbClr val="006600"/>
                </a:solidFill>
              </a:rPr>
              <a:t>		// Output the first and second parts of the pair (association)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/>
              <a:t>		cout &lt;&lt; setw(20) &lt;&lt; itr-&gt;first &lt;&lt; </a:t>
            </a:r>
            <a:r>
              <a:rPr lang="en-US" altLang="en-US" sz="1400">
                <a:solidFill>
                  <a:srgbClr val="CC00CC"/>
                </a:solidFill>
              </a:rPr>
              <a:t>“ : "</a:t>
            </a:r>
            <a:r>
              <a:rPr lang="en-US" altLang="en-US" sz="1400"/>
              <a:t> &lt;&lt; itr-&gt;second &lt;&lt; endl;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endParaRPr lang="en-US" altLang="en-US" sz="1400"/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>
                <a:solidFill>
                  <a:srgbClr val="006600"/>
                </a:solidFill>
              </a:rPr>
              <a:t>		// Now check if this person should be the winner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/>
              <a:t>		</a:t>
            </a:r>
            <a:r>
              <a:rPr lang="en-US" altLang="en-US" sz="1400">
                <a:solidFill>
                  <a:srgbClr val="0000CC"/>
                </a:solidFill>
              </a:rPr>
              <a:t>if</a:t>
            </a:r>
            <a:r>
              <a:rPr lang="en-US" altLang="en-US" sz="1400"/>
              <a:t> (winner-&gt;second &lt; itr-&gt;second) // compare the value </a:t>
            </a:r>
            <a:r>
              <a:rPr lang="en-US" altLang="en-US" sz="1400">
                <a:solidFill>
                  <a:srgbClr val="FF0000"/>
                </a:solidFill>
              </a:rPr>
              <a:t>[1]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/>
              <a:t>		{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/>
              <a:t>			     winner = itr;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/>
              <a:t>		}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/>
              <a:t>	}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endParaRPr lang="en-US" altLang="en-US" sz="1400"/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>
                <a:solidFill>
                  <a:srgbClr val="006600"/>
                </a:solidFill>
              </a:rPr>
              <a:t>	// Output the winner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/>
              <a:t>	cout &lt;&lt; endl &lt;&lt; </a:t>
            </a:r>
            <a:r>
              <a:rPr lang="en-US" altLang="en-US" sz="1400">
                <a:solidFill>
                  <a:srgbClr val="CC00CC"/>
                </a:solidFill>
              </a:rPr>
              <a:t>"The new class president is "</a:t>
            </a:r>
            <a:r>
              <a:rPr lang="en-US" altLang="en-US" sz="1400"/>
              <a:t> &lt;&lt; winner-&gt;first 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/>
              <a:t>		&lt;&lt; </a:t>
            </a:r>
            <a:r>
              <a:rPr lang="en-US" altLang="en-US" sz="1400">
                <a:solidFill>
                  <a:srgbClr val="CC00CC"/>
                </a:solidFill>
              </a:rPr>
              <a:t>" with "</a:t>
            </a:r>
            <a:r>
              <a:rPr lang="en-US" altLang="en-US" sz="1400"/>
              <a:t> &lt;&lt; winner-&gt;second &lt;&lt; </a:t>
            </a:r>
            <a:r>
              <a:rPr lang="en-US" altLang="en-US" sz="1400">
                <a:solidFill>
                  <a:srgbClr val="CC00CC"/>
                </a:solidFill>
              </a:rPr>
              <a:t>" votes"</a:t>
            </a:r>
            <a:r>
              <a:rPr lang="en-US" altLang="en-US" sz="1400"/>
              <a:t> &lt;&lt; endl; </a:t>
            </a:r>
            <a:r>
              <a:rPr lang="en-US" altLang="en-US" sz="1400">
                <a:solidFill>
                  <a:srgbClr val="FF0000"/>
                </a:solidFill>
              </a:rPr>
              <a:t>[2]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/>
              <a:t>}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endParaRPr lang="en-US" altLang="en-US" sz="1400"/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r>
              <a:rPr lang="en-US" altLang="en-US" sz="1400"/>
              <a:t>//------------------------------------------------------</a:t>
            </a:r>
          </a:p>
          <a:p>
            <a:pPr marL="541338" indent="-541338" defTabSz="541338" eaLnBrk="1" hangingPunct="1">
              <a:lnSpc>
                <a:spcPct val="80000"/>
              </a:lnSpc>
              <a:tabLst>
                <a:tab pos="1073150" algn="l"/>
                <a:tab pos="1614488" algn="l"/>
              </a:tabLst>
            </a:pPr>
            <a:endParaRPr lang="en-GB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lassGarmnd BT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ClassGarmnd B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ClassGarmnd BT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urdoch_PowerPoint_Template_Approved">
  <a:themeElements>
    <a:clrScheme name="Murdoch BRD251">
      <a:dk1>
        <a:sysClr val="windowText" lastClr="000000"/>
      </a:dk1>
      <a:lt1>
        <a:srgbClr val="FFFFFF"/>
      </a:lt1>
      <a:dk2>
        <a:srgbClr val="A2A2A2"/>
      </a:dk2>
      <a:lt2>
        <a:srgbClr val="3F3F3F"/>
      </a:lt2>
      <a:accent1>
        <a:srgbClr val="E31836"/>
      </a:accent1>
      <a:accent2>
        <a:srgbClr val="C50E31"/>
      </a:accent2>
      <a:accent3>
        <a:srgbClr val="F0E5C7"/>
      </a:accent3>
      <a:accent4>
        <a:srgbClr val="E6D8AB"/>
      </a:accent4>
      <a:accent5>
        <a:srgbClr val="FCB915"/>
      </a:accent5>
      <a:accent6>
        <a:srgbClr val="8DC741"/>
      </a:accent6>
      <a:hlink>
        <a:srgbClr val="0000FF"/>
      </a:hlink>
      <a:folHlink>
        <a:srgbClr val="800080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rinterFriendly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Murdoch_PowerPoint_Template_Approved">
  <a:themeElements>
    <a:clrScheme name="Murdoch BRD251">
      <a:dk1>
        <a:sysClr val="windowText" lastClr="000000"/>
      </a:dk1>
      <a:lt1>
        <a:srgbClr val="FFFFFF"/>
      </a:lt1>
      <a:dk2>
        <a:srgbClr val="A2A2A2"/>
      </a:dk2>
      <a:lt2>
        <a:srgbClr val="3F3F3F"/>
      </a:lt2>
      <a:accent1>
        <a:srgbClr val="E31836"/>
      </a:accent1>
      <a:accent2>
        <a:srgbClr val="C50E31"/>
      </a:accent2>
      <a:accent3>
        <a:srgbClr val="F0E5C7"/>
      </a:accent3>
      <a:accent4>
        <a:srgbClr val="E6D8AB"/>
      </a:accent4>
      <a:accent5>
        <a:srgbClr val="FCB915"/>
      </a:accent5>
      <a:accent6>
        <a:srgbClr val="8DC741"/>
      </a:accent6>
      <a:hlink>
        <a:srgbClr val="0000FF"/>
      </a:hlink>
      <a:folHlink>
        <a:srgbClr val="800080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361</TotalTime>
  <Words>1816</Words>
  <Application>Microsoft Office PowerPoint</Application>
  <PresentationFormat>On-screen Show (4:3)</PresentationFormat>
  <Paragraphs>206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Custom Design</vt:lpstr>
      <vt:lpstr>Murdoch_PowerPoint_Template_Approved</vt:lpstr>
      <vt:lpstr>PrinterFriendlyTemplate</vt:lpstr>
      <vt:lpstr>1_Murdoch_PowerPoint_Template_Approved</vt:lpstr>
      <vt:lpstr>MAPS   Lecture 20</vt:lpstr>
      <vt:lpstr>Note 1 (legacy code only)</vt:lpstr>
      <vt:lpstr>Note 2 (relevant now)</vt:lpstr>
      <vt:lpstr>Maps</vt:lpstr>
      <vt:lpstr>The STL Map</vt:lpstr>
      <vt:lpstr>A Simple Map Program</vt:lpstr>
      <vt:lpstr>PowerPoint Presentation</vt:lpstr>
      <vt:lpstr>PowerPoint Presentation</vt:lpstr>
      <vt:lpstr>PowerPoint Presentation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</dc:title>
  <dc:creator/>
  <cp:lastModifiedBy>Shri Work</cp:lastModifiedBy>
  <cp:revision>114</cp:revision>
  <dcterms:created xsi:type="dcterms:W3CDTF">2007-02-14T00:29:11Z</dcterms:created>
  <dcterms:modified xsi:type="dcterms:W3CDTF">2023-04-17T16:27:46Z</dcterms:modified>
</cp:coreProperties>
</file>