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Montserra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ontserrat-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bold.fntdata"/><Relationship Id="rId6" Type="http://schemas.openxmlformats.org/officeDocument/2006/relationships/slide" Target="slides/slide1.xml"/><Relationship Id="rId18" Type="http://schemas.openxmlformats.org/officeDocument/2006/relationships/font" Target="fonts/Montserra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4b3c03a5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4b3c03a5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ee1c87f0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ee1c87f0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9b49a42e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9b49a42e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4b300f46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4b300f46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49b49a42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49b49a42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9b49a42e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49b49a42e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49b49a42e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49b49a42e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49b49a42e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49b49a42e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9b49a42e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9b49a42e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9b49a42e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9b49a42e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49b49a42e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49b49a42e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49b49a42e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49b49a42e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3F3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mlg-ulb/creditcardfraud"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image" Target="../media/image8.png"/><Relationship Id="rId7" Type="http://schemas.openxmlformats.org/officeDocument/2006/relationships/image" Target="../media/image10.png"/><Relationship Id="rId8"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921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3700">
                <a:highlight>
                  <a:srgbClr val="D9D9D9"/>
                </a:highlight>
                <a:latin typeface="Montserrat"/>
                <a:ea typeface="Montserrat"/>
                <a:cs typeface="Montserrat"/>
                <a:sym typeface="Montserrat"/>
              </a:rPr>
              <a:t>DL - Fraud Detection in Time Series </a:t>
            </a:r>
            <a:endParaRPr sz="3700">
              <a:highlight>
                <a:srgbClr val="D9D9D9"/>
              </a:highlight>
              <a:latin typeface="Montserrat"/>
              <a:ea typeface="Montserrat"/>
              <a:cs typeface="Montserrat"/>
              <a:sym typeface="Montserrat"/>
            </a:endParaRPr>
          </a:p>
        </p:txBody>
      </p:sp>
      <p:sp>
        <p:nvSpPr>
          <p:cNvPr id="55" name="Google Shape;55;p13"/>
          <p:cNvSpPr txBox="1"/>
          <p:nvPr>
            <p:ph idx="1" type="subTitle"/>
          </p:nvPr>
        </p:nvSpPr>
        <p:spPr>
          <a:xfrm>
            <a:off x="1937600" y="44650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s">
                <a:latin typeface="Montserrat"/>
                <a:ea typeface="Montserrat"/>
                <a:cs typeface="Montserrat"/>
                <a:sym typeface="Montserrat"/>
              </a:rPr>
              <a:t>Aitor Artero, Víctor Herrero</a:t>
            </a:r>
            <a:endParaRPr b="1">
              <a:latin typeface="Montserrat"/>
              <a:ea typeface="Montserrat"/>
              <a:cs typeface="Montserrat"/>
              <a:sym typeface="Montserrat"/>
            </a:endParaRPr>
          </a:p>
        </p:txBody>
      </p:sp>
      <p:sp>
        <p:nvSpPr>
          <p:cNvPr id="56" name="Google Shape;56;p13"/>
          <p:cNvSpPr txBox="1"/>
          <p:nvPr/>
        </p:nvSpPr>
        <p:spPr>
          <a:xfrm>
            <a:off x="1843950" y="2914850"/>
            <a:ext cx="54561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3700">
                <a:solidFill>
                  <a:srgbClr val="B7B7B7"/>
                </a:solidFill>
                <a:latin typeface="Montserrat"/>
                <a:ea typeface="Montserrat"/>
                <a:cs typeface="Montserrat"/>
                <a:sym typeface="Montserrat"/>
              </a:rPr>
              <a:t>&gt; </a:t>
            </a:r>
            <a:r>
              <a:rPr b="1" lang="es" sz="3700">
                <a:solidFill>
                  <a:srgbClr val="B7B7B7"/>
                </a:solidFill>
                <a:latin typeface="Montserrat"/>
                <a:ea typeface="Montserrat"/>
                <a:cs typeface="Montserrat"/>
                <a:sym typeface="Montserrat"/>
              </a:rPr>
              <a:t>Fraud Detection &lt;</a:t>
            </a:r>
            <a:endParaRPr b="1">
              <a:solidFill>
                <a:srgbClr val="F3F3F3"/>
              </a:solidFill>
              <a:latin typeface="Montserrat"/>
              <a:ea typeface="Montserrat"/>
              <a:cs typeface="Montserrat"/>
              <a:sym typeface="Montserrat"/>
            </a:endParaRPr>
          </a:p>
        </p:txBody>
      </p:sp>
      <p:sp>
        <p:nvSpPr>
          <p:cNvPr id="57" name="Google Shape;57;p13"/>
          <p:cNvSpPr txBox="1"/>
          <p:nvPr/>
        </p:nvSpPr>
        <p:spPr>
          <a:xfrm>
            <a:off x="1843950" y="744575"/>
            <a:ext cx="5456100" cy="754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3700">
                <a:solidFill>
                  <a:srgbClr val="D9D9D9"/>
                </a:solidFill>
                <a:latin typeface="Montserrat"/>
                <a:ea typeface="Montserrat"/>
                <a:cs typeface="Montserrat"/>
                <a:sym typeface="Montserrat"/>
              </a:rPr>
              <a:t>Deep Learning</a:t>
            </a:r>
            <a:endParaRPr b="1">
              <a:solidFill>
                <a:srgbClr val="F3F3F3"/>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s">
                <a:highlight>
                  <a:srgbClr val="D9D9D9"/>
                </a:highlight>
                <a:latin typeface="Montserrat"/>
                <a:ea typeface="Montserrat"/>
                <a:cs typeface="Montserrat"/>
                <a:sym typeface="Montserrat"/>
              </a:rPr>
              <a:t> &gt; Future Improvements </a:t>
            </a:r>
            <a:r>
              <a:rPr lang="es">
                <a:highlight>
                  <a:srgbClr val="D9D9D9"/>
                </a:highlight>
                <a:latin typeface="Montserrat"/>
                <a:ea typeface="Montserrat"/>
                <a:cs typeface="Montserrat"/>
                <a:sym typeface="Montserrat"/>
              </a:rPr>
              <a:t>(2/3)</a:t>
            </a:r>
            <a:r>
              <a:rPr lang="es">
                <a:solidFill>
                  <a:srgbClr val="D9D9D9"/>
                </a:solidFill>
                <a:highlight>
                  <a:srgbClr val="D9D9D9"/>
                </a:highlight>
                <a:latin typeface="Montserrat"/>
                <a:ea typeface="Montserrat"/>
                <a:cs typeface="Montserrat"/>
                <a:sym typeface="Montserrat"/>
              </a:rPr>
              <a:t>.</a:t>
            </a:r>
            <a:endParaRPr>
              <a:solidFill>
                <a:srgbClr val="D9D9D9"/>
              </a:solidFill>
              <a:highlight>
                <a:srgbClr val="D9D9D9"/>
              </a:highlight>
              <a:latin typeface="Montserrat"/>
              <a:ea typeface="Montserrat"/>
              <a:cs typeface="Montserrat"/>
              <a:sym typeface="Montserrat"/>
            </a:endParaRPr>
          </a:p>
        </p:txBody>
      </p:sp>
      <p:sp>
        <p:nvSpPr>
          <p:cNvPr id="134" name="Google Shape;134;p22"/>
          <p:cNvSpPr txBox="1"/>
          <p:nvPr>
            <p:ph idx="1" type="body"/>
          </p:nvPr>
        </p:nvSpPr>
        <p:spPr>
          <a:xfrm>
            <a:off x="311700" y="1152475"/>
            <a:ext cx="8520600" cy="3810000"/>
          </a:xfrm>
          <a:prstGeom prst="rect">
            <a:avLst/>
          </a:prstGeom>
        </p:spPr>
        <p:txBody>
          <a:bodyPr anchorCtr="0" anchor="t" bIns="91425" lIns="91425" spcFirstLastPara="1" rIns="91425" wrap="square" tIns="91425">
            <a:normAutofit fontScale="77500" lnSpcReduction="10000"/>
          </a:bodyPr>
          <a:lstStyle/>
          <a:p>
            <a:pPr indent="0" lvl="0" marL="0" rtl="0" algn="just">
              <a:spcBef>
                <a:spcPts val="0"/>
              </a:spcBef>
              <a:spcAft>
                <a:spcPts val="0"/>
              </a:spcAft>
              <a:buClr>
                <a:schemeClr val="dk1"/>
              </a:buClr>
              <a:buSzPct val="61111"/>
              <a:buFont typeface="Arial"/>
              <a:buNone/>
            </a:pPr>
            <a:r>
              <a:rPr lang="es">
                <a:latin typeface="Montserrat"/>
                <a:ea typeface="Montserrat"/>
                <a:cs typeface="Montserrat"/>
                <a:sym typeface="Montserrat"/>
              </a:rPr>
              <a:t>Combining our weighted and upsampling approaches through ensemble techniques could leverage the strengths of both methodologies while mitigating their individual weaknesses. This fusion would create a more robust system capable of maintaining high precision while simultaneously improving recall, ultimately enhancing overall detection performance.</a:t>
            </a:r>
            <a:endParaRPr>
              <a:latin typeface="Montserrat"/>
              <a:ea typeface="Montserrat"/>
              <a:cs typeface="Montserrat"/>
              <a:sym typeface="Montserrat"/>
            </a:endParaRPr>
          </a:p>
          <a:p>
            <a:pPr indent="0" lvl="0" marL="0" rtl="0" algn="just">
              <a:spcBef>
                <a:spcPts val="1200"/>
              </a:spcBef>
              <a:spcAft>
                <a:spcPts val="0"/>
              </a:spcAft>
              <a:buClr>
                <a:schemeClr val="dk1"/>
              </a:buClr>
              <a:buSzPct val="61111"/>
              <a:buFont typeface="Arial"/>
              <a:buNone/>
            </a:pPr>
            <a:r>
              <a:rPr lang="es">
                <a:latin typeface="Montserrat"/>
                <a:ea typeface="Montserrat"/>
                <a:cs typeface="Montserrat"/>
                <a:sym typeface="Montserrat"/>
              </a:rPr>
              <a:t>Exploring sophisticated sampling methods like SMOTE (Synthetic Minority Over-sampling Technique) could provide higher-quality synthetic examples compared to our current upsampling approach. These techniques generate minority class samples in feature spaces where they are most needed, creating more representative synthetic fraud patterns that better capture the complexity of real fraudulent transactions.</a:t>
            </a:r>
            <a:endParaRPr>
              <a:latin typeface="Montserrat"/>
              <a:ea typeface="Montserrat"/>
              <a:cs typeface="Montserrat"/>
              <a:sym typeface="Montserrat"/>
            </a:endParaRPr>
          </a:p>
          <a:p>
            <a:pPr indent="0" lvl="0" marL="0" rtl="0" algn="just">
              <a:spcBef>
                <a:spcPts val="1200"/>
              </a:spcBef>
              <a:spcAft>
                <a:spcPts val="1200"/>
              </a:spcAft>
              <a:buNone/>
            </a:pPr>
            <a:r>
              <a:rPr lang="es">
                <a:latin typeface="Montserrat"/>
                <a:ea typeface="Montserrat"/>
                <a:cs typeface="Montserrat"/>
                <a:sym typeface="Montserrat"/>
              </a:rPr>
              <a:t>Implementing advanced explainability frameworks such as SHAP (SHapley Additive exPlanations) or LIME (Local Interpretable Model-agnostic Explanations) would provide valuable insights into which features drive model decisions. This transparency would not only improve stakeholder trust but also enable targeted feature engineering and help identify potential biases in the detection system.</a:t>
            </a:r>
            <a:endParaRPr>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s">
                <a:highlight>
                  <a:srgbClr val="D9D9D9"/>
                </a:highlight>
                <a:latin typeface="Montserrat"/>
                <a:ea typeface="Montserrat"/>
                <a:cs typeface="Montserrat"/>
                <a:sym typeface="Montserrat"/>
              </a:rPr>
              <a:t> </a:t>
            </a:r>
            <a:r>
              <a:rPr lang="es">
                <a:highlight>
                  <a:srgbClr val="D9D9D9"/>
                </a:highlight>
                <a:latin typeface="Montserrat"/>
                <a:ea typeface="Montserrat"/>
                <a:cs typeface="Montserrat"/>
                <a:sym typeface="Montserrat"/>
              </a:rPr>
              <a:t>&gt; </a:t>
            </a:r>
            <a:r>
              <a:rPr lang="es">
                <a:highlight>
                  <a:srgbClr val="D9D9D9"/>
                </a:highlight>
                <a:latin typeface="Montserrat"/>
                <a:ea typeface="Montserrat"/>
                <a:cs typeface="Montserrat"/>
                <a:sym typeface="Montserrat"/>
              </a:rPr>
              <a:t>Future</a:t>
            </a:r>
            <a:r>
              <a:rPr lang="es">
                <a:highlight>
                  <a:srgbClr val="D9D9D9"/>
                </a:highlight>
                <a:latin typeface="Montserrat"/>
                <a:ea typeface="Montserrat"/>
                <a:cs typeface="Montserrat"/>
                <a:sym typeface="Montserrat"/>
              </a:rPr>
              <a:t> Improvements </a:t>
            </a:r>
            <a:r>
              <a:rPr lang="es">
                <a:highlight>
                  <a:srgbClr val="D9D9D9"/>
                </a:highlight>
                <a:latin typeface="Montserrat"/>
                <a:ea typeface="Montserrat"/>
                <a:cs typeface="Montserrat"/>
                <a:sym typeface="Montserrat"/>
              </a:rPr>
              <a:t>(3/3)</a:t>
            </a:r>
            <a:r>
              <a:rPr lang="es">
                <a:solidFill>
                  <a:srgbClr val="D9D9D9"/>
                </a:solidFill>
                <a:highlight>
                  <a:srgbClr val="D9D9D9"/>
                </a:highlight>
                <a:latin typeface="Montserrat"/>
                <a:ea typeface="Montserrat"/>
                <a:cs typeface="Montserrat"/>
                <a:sym typeface="Montserrat"/>
              </a:rPr>
              <a:t>.</a:t>
            </a:r>
            <a:endParaRPr>
              <a:solidFill>
                <a:srgbClr val="D9D9D9"/>
              </a:solidFill>
              <a:highlight>
                <a:srgbClr val="D9D9D9"/>
              </a:highlight>
              <a:latin typeface="Montserrat"/>
              <a:ea typeface="Montserrat"/>
              <a:cs typeface="Montserrat"/>
              <a:sym typeface="Montserrat"/>
            </a:endParaRPr>
          </a:p>
          <a:p>
            <a:pPr indent="0" lvl="0" marL="0" rtl="0" algn="l">
              <a:spcBef>
                <a:spcPts val="0"/>
              </a:spcBef>
              <a:spcAft>
                <a:spcPts val="0"/>
              </a:spcAft>
              <a:buNone/>
            </a:pPr>
            <a:r>
              <a:t/>
            </a:r>
            <a:endParaRPr>
              <a:highlight>
                <a:srgbClr val="D9D9D9"/>
              </a:highlight>
            </a:endParaRPr>
          </a:p>
        </p:txBody>
      </p:sp>
      <p:sp>
        <p:nvSpPr>
          <p:cNvPr id="140" name="Google Shape;140;p23"/>
          <p:cNvSpPr txBox="1"/>
          <p:nvPr>
            <p:ph idx="1" type="body"/>
          </p:nvPr>
        </p:nvSpPr>
        <p:spPr>
          <a:xfrm>
            <a:off x="311700" y="9238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s" sz="1500">
                <a:latin typeface="Montserrat"/>
                <a:ea typeface="Montserrat"/>
                <a:cs typeface="Montserrat"/>
                <a:sym typeface="Montserrat"/>
              </a:rPr>
              <a:t>As a potential improvement, we considered implementing an Autoencoder with an LSTM-based encoder and decoder, given that our previous research indicated that this type of architecture performs exceptionally well for anomaly detection in time series. However, due to the excellent results we achieved using Autoencoders alone, we determined that the additional complexity was unnecessary. Moreover, since our dataset spans only a weekend (two days), an LSTM neural network would likely not be effective, as it would lack sufficient data to adequately learn and model patterns.</a:t>
            </a:r>
            <a:endParaRPr sz="1500">
              <a:latin typeface="Montserrat"/>
              <a:ea typeface="Montserrat"/>
              <a:cs typeface="Montserrat"/>
              <a:sym typeface="Montserrat"/>
            </a:endParaRPr>
          </a:p>
        </p:txBody>
      </p:sp>
      <p:pic>
        <p:nvPicPr>
          <p:cNvPr id="141" name="Google Shape;141;p23"/>
          <p:cNvPicPr preferRelativeResize="0"/>
          <p:nvPr/>
        </p:nvPicPr>
        <p:blipFill>
          <a:blip r:embed="rId3">
            <a:alphaModFix/>
          </a:blip>
          <a:stretch>
            <a:fillRect/>
          </a:stretch>
        </p:blipFill>
        <p:spPr>
          <a:xfrm>
            <a:off x="2581038" y="3139700"/>
            <a:ext cx="3981925" cy="1670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311700" y="445025"/>
            <a:ext cx="8520600" cy="572700"/>
          </a:xfrm>
          <a:prstGeom prst="rect">
            <a:avLst/>
          </a:prstGeom>
          <a:ln cap="flat" cmpd="sng" w="9525">
            <a:solidFill>
              <a:srgbClr val="D9D9D9"/>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marR="0" rtl="0" algn="just">
              <a:lnSpc>
                <a:spcPct val="100000"/>
              </a:lnSpc>
              <a:spcBef>
                <a:spcPts val="0"/>
              </a:spcBef>
              <a:spcAft>
                <a:spcPts val="0"/>
              </a:spcAft>
              <a:buNone/>
            </a:pPr>
            <a:r>
              <a:rPr lang="es">
                <a:highlight>
                  <a:srgbClr val="D9D9D9"/>
                </a:highlight>
                <a:latin typeface="Montserrat"/>
                <a:ea typeface="Montserrat"/>
                <a:cs typeface="Montserrat"/>
                <a:sym typeface="Montserrat"/>
              </a:rPr>
              <a:t> &gt; Conclusion</a:t>
            </a:r>
            <a:r>
              <a:rPr lang="es">
                <a:solidFill>
                  <a:srgbClr val="D9D9D9"/>
                </a:solidFill>
                <a:highlight>
                  <a:srgbClr val="D9D9D9"/>
                </a:highlight>
                <a:latin typeface="Montserrat"/>
                <a:ea typeface="Montserrat"/>
                <a:cs typeface="Montserrat"/>
                <a:sym typeface="Montserrat"/>
              </a:rPr>
              <a:t>.</a:t>
            </a:r>
            <a:r>
              <a:rPr lang="es">
                <a:highlight>
                  <a:srgbClr val="D9D9D9"/>
                </a:highlight>
                <a:latin typeface="Montserrat"/>
                <a:ea typeface="Montserrat"/>
                <a:cs typeface="Montserrat"/>
                <a:sym typeface="Montserrat"/>
              </a:rPr>
              <a:t> </a:t>
            </a:r>
            <a:endParaRPr>
              <a:highlight>
                <a:srgbClr val="D9D9D9"/>
              </a:highlight>
              <a:latin typeface="Montserrat"/>
              <a:ea typeface="Montserrat"/>
              <a:cs typeface="Montserrat"/>
              <a:sym typeface="Montserrat"/>
            </a:endParaRPr>
          </a:p>
        </p:txBody>
      </p:sp>
      <p:sp>
        <p:nvSpPr>
          <p:cNvPr id="147" name="Google Shape;147;p24"/>
          <p:cNvSpPr txBox="1"/>
          <p:nvPr>
            <p:ph idx="1" type="body"/>
          </p:nvPr>
        </p:nvSpPr>
        <p:spPr>
          <a:xfrm>
            <a:off x="311700" y="1152475"/>
            <a:ext cx="8520600" cy="37026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es">
                <a:latin typeface="Montserrat"/>
                <a:ea typeface="Montserrat"/>
                <a:cs typeface="Montserrat"/>
                <a:sym typeface="Montserrat"/>
              </a:rPr>
              <a:t>This project has provided valuable insights into neural network application for fraud detection. The process of selecting appropriate architectures and methodologies has deepened our understanding of deep learning approaches to anomaly detection. The iterative refinement process—constantly evaluating and adapting our methods to address the unique challenges of fraud detection—has been particularly instructive.</a:t>
            </a:r>
            <a:endParaRPr>
              <a:latin typeface="Montserrat"/>
              <a:ea typeface="Montserrat"/>
              <a:cs typeface="Montserrat"/>
              <a:sym typeface="Montserrat"/>
            </a:endParaRPr>
          </a:p>
          <a:p>
            <a:pPr indent="0" lvl="0" marL="0" rtl="0" algn="l">
              <a:spcBef>
                <a:spcPts val="1200"/>
              </a:spcBef>
              <a:spcAft>
                <a:spcPts val="1200"/>
              </a:spcAft>
              <a:buNone/>
            </a:pPr>
            <a:r>
              <a:rPr lang="es">
                <a:latin typeface="Montserrat"/>
                <a:ea typeface="Montserrat"/>
                <a:cs typeface="Montserrat"/>
                <a:sym typeface="Montserrat"/>
              </a:rPr>
              <a:t>The techniques explored in this project have broader applications beyond fraud detection, potentially extending to anomaly detection in various domains such as cybersecurity, manufacturing quality control, and healthcare monitoring systems.</a:t>
            </a:r>
            <a:endParaRPr>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highlight>
                  <a:srgbClr val="D9D9D9"/>
                </a:highlight>
                <a:latin typeface="Montserrat"/>
                <a:ea typeface="Montserrat"/>
                <a:cs typeface="Montserrat"/>
                <a:sym typeface="Montserrat"/>
              </a:rPr>
              <a:t> &gt; </a:t>
            </a:r>
            <a:r>
              <a:rPr lang="es">
                <a:highlight>
                  <a:srgbClr val="D9D9D9"/>
                </a:highlight>
                <a:latin typeface="Montserrat"/>
                <a:ea typeface="Montserrat"/>
                <a:cs typeface="Montserrat"/>
                <a:sym typeface="Montserrat"/>
              </a:rPr>
              <a:t>Description of the </a:t>
            </a:r>
            <a:r>
              <a:rPr lang="es" u="sng">
                <a:solidFill>
                  <a:schemeClr val="hlink"/>
                </a:solidFill>
                <a:highlight>
                  <a:srgbClr val="D9D9D9"/>
                </a:highlight>
                <a:latin typeface="Montserrat"/>
                <a:ea typeface="Montserrat"/>
                <a:cs typeface="Montserrat"/>
                <a:sym typeface="Montserrat"/>
                <a:hlinkClick r:id="rId3"/>
              </a:rPr>
              <a:t>dataset used</a:t>
            </a:r>
            <a:r>
              <a:rPr lang="es">
                <a:solidFill>
                  <a:srgbClr val="D9D9D9"/>
                </a:solidFill>
                <a:highlight>
                  <a:srgbClr val="D9D9D9"/>
                </a:highlight>
                <a:latin typeface="Montserrat"/>
                <a:ea typeface="Montserrat"/>
                <a:cs typeface="Montserrat"/>
                <a:sym typeface="Montserrat"/>
              </a:rPr>
              <a:t>.</a:t>
            </a:r>
            <a:endParaRPr>
              <a:solidFill>
                <a:srgbClr val="D9D9D9"/>
              </a:solidFill>
              <a:highlight>
                <a:srgbClr val="D9D9D9"/>
              </a:highlight>
              <a:latin typeface="Montserrat"/>
              <a:ea typeface="Montserrat"/>
              <a:cs typeface="Montserrat"/>
              <a:sym typeface="Montserrat"/>
            </a:endParaRPr>
          </a:p>
        </p:txBody>
      </p:sp>
      <p:pic>
        <p:nvPicPr>
          <p:cNvPr id="63" name="Google Shape;63;p14"/>
          <p:cNvPicPr preferRelativeResize="0"/>
          <p:nvPr/>
        </p:nvPicPr>
        <p:blipFill>
          <a:blip r:embed="rId4">
            <a:alphaModFix/>
          </a:blip>
          <a:stretch>
            <a:fillRect/>
          </a:stretch>
        </p:blipFill>
        <p:spPr>
          <a:xfrm>
            <a:off x="639550" y="1017738"/>
            <a:ext cx="1893050" cy="3993975"/>
          </a:xfrm>
          <a:prstGeom prst="rect">
            <a:avLst/>
          </a:prstGeom>
          <a:noFill/>
          <a:ln>
            <a:noFill/>
          </a:ln>
        </p:spPr>
      </p:pic>
      <p:sp>
        <p:nvSpPr>
          <p:cNvPr id="64" name="Google Shape;64;p14"/>
          <p:cNvSpPr txBox="1"/>
          <p:nvPr/>
        </p:nvSpPr>
        <p:spPr>
          <a:xfrm>
            <a:off x="2880225" y="1093975"/>
            <a:ext cx="5646900" cy="39939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
                <a:latin typeface="Montserrat"/>
                <a:ea typeface="Montserrat"/>
                <a:cs typeface="Montserrat"/>
                <a:sym typeface="Montserrat"/>
              </a:rPr>
              <a:t>Our dataset comprises credit card transactions conducted over a weekend period, containing 31 features. The time-stamped data includes 28 anonymized features (V1-V28) derived from PCA transformation of the original dataset, which cannot be distributed due to </a:t>
            </a:r>
            <a:r>
              <a:rPr lang="es">
                <a:latin typeface="Montserrat"/>
                <a:ea typeface="Montserrat"/>
                <a:cs typeface="Montserrat"/>
                <a:sym typeface="Montserrat"/>
              </a:rPr>
              <a:t>obvious </a:t>
            </a:r>
            <a:r>
              <a:rPr lang="es">
                <a:latin typeface="Montserrat"/>
                <a:ea typeface="Montserrat"/>
                <a:cs typeface="Montserrat"/>
                <a:sym typeface="Montserrat"/>
              </a:rPr>
              <a:t>privacy considerations. Additional features include the transaction amount in dollars and a binary classification label indicating whether a transaction was fraudulent. This dataset represents real transactions made by European cardholders in September 2013, with fraudulent transactions constituting only 0.17% of all cases.</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highlight>
                  <a:srgbClr val="D9D9D9"/>
                </a:highlight>
                <a:latin typeface="Montserrat"/>
                <a:ea typeface="Montserrat"/>
                <a:cs typeface="Montserrat"/>
                <a:sym typeface="Montserrat"/>
              </a:rPr>
              <a:t> </a:t>
            </a:r>
            <a:r>
              <a:rPr lang="es">
                <a:highlight>
                  <a:srgbClr val="D9D9D9"/>
                </a:highlight>
                <a:latin typeface="Montserrat"/>
                <a:ea typeface="Montserrat"/>
                <a:cs typeface="Montserrat"/>
                <a:sym typeface="Montserrat"/>
              </a:rPr>
              <a:t>&gt; </a:t>
            </a:r>
            <a:r>
              <a:rPr lang="es">
                <a:highlight>
                  <a:srgbClr val="D9D9D9"/>
                </a:highlight>
                <a:latin typeface="Montserrat"/>
                <a:ea typeface="Montserrat"/>
                <a:cs typeface="Montserrat"/>
                <a:sym typeface="Montserrat"/>
              </a:rPr>
              <a:t>Data Preprocessing: Feature Scaling</a:t>
            </a:r>
            <a:r>
              <a:rPr lang="es">
                <a:solidFill>
                  <a:srgbClr val="D9D9D9"/>
                </a:solidFill>
                <a:highlight>
                  <a:srgbClr val="D9D9D9"/>
                </a:highlight>
                <a:latin typeface="Montserrat"/>
                <a:ea typeface="Montserrat"/>
                <a:cs typeface="Montserrat"/>
                <a:sym typeface="Montserrat"/>
              </a:rPr>
              <a:t>.</a:t>
            </a:r>
            <a:r>
              <a:rPr lang="es">
                <a:highlight>
                  <a:srgbClr val="D9D9D9"/>
                </a:highlight>
                <a:latin typeface="Montserrat"/>
                <a:ea typeface="Montserrat"/>
                <a:cs typeface="Montserrat"/>
                <a:sym typeface="Montserrat"/>
              </a:rPr>
              <a:t> </a:t>
            </a:r>
            <a:endParaRPr>
              <a:solidFill>
                <a:srgbClr val="D9D9D9"/>
              </a:solidFill>
              <a:highlight>
                <a:srgbClr val="D9D9D9"/>
              </a:highlight>
              <a:latin typeface="Montserrat"/>
              <a:ea typeface="Montserrat"/>
              <a:cs typeface="Montserrat"/>
              <a:sym typeface="Montserrat"/>
            </a:endParaRPr>
          </a:p>
        </p:txBody>
      </p:sp>
      <p:pic>
        <p:nvPicPr>
          <p:cNvPr id="70" name="Google Shape;70;p15"/>
          <p:cNvPicPr preferRelativeResize="0"/>
          <p:nvPr/>
        </p:nvPicPr>
        <p:blipFill rotWithShape="1">
          <a:blip r:embed="rId3">
            <a:alphaModFix/>
          </a:blip>
          <a:srcRect b="0" l="0" r="22726" t="0"/>
          <a:stretch/>
        </p:blipFill>
        <p:spPr>
          <a:xfrm>
            <a:off x="692700" y="1170125"/>
            <a:ext cx="1872425" cy="3820975"/>
          </a:xfrm>
          <a:prstGeom prst="rect">
            <a:avLst/>
          </a:prstGeom>
          <a:noFill/>
          <a:ln>
            <a:noFill/>
          </a:ln>
        </p:spPr>
      </p:pic>
      <p:pic>
        <p:nvPicPr>
          <p:cNvPr id="71" name="Google Shape;71;p15"/>
          <p:cNvPicPr preferRelativeResize="0"/>
          <p:nvPr/>
        </p:nvPicPr>
        <p:blipFill rotWithShape="1">
          <a:blip r:embed="rId4">
            <a:alphaModFix/>
          </a:blip>
          <a:srcRect b="0" l="0" r="21500" t="0"/>
          <a:stretch/>
        </p:blipFill>
        <p:spPr>
          <a:xfrm>
            <a:off x="6193052" y="1170125"/>
            <a:ext cx="2121300" cy="3820975"/>
          </a:xfrm>
          <a:prstGeom prst="rect">
            <a:avLst/>
          </a:prstGeom>
          <a:noFill/>
          <a:ln>
            <a:noFill/>
          </a:ln>
        </p:spPr>
      </p:pic>
      <p:sp>
        <p:nvSpPr>
          <p:cNvPr id="72" name="Google Shape;72;p15"/>
          <p:cNvSpPr txBox="1"/>
          <p:nvPr/>
        </p:nvSpPr>
        <p:spPr>
          <a:xfrm>
            <a:off x="2817437" y="1170113"/>
            <a:ext cx="3123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Montserrat"/>
                <a:ea typeface="Montserrat"/>
                <a:cs typeface="Montserrat"/>
                <a:sym typeface="Montserrat"/>
              </a:rPr>
              <a:t>Normalized “Time” and “Amount” features to avoid feature dominance, preventing bias towards higher larger numerical ranged features and, at the same time, increasing the models performance and generalization</a:t>
            </a:r>
            <a:endParaRPr>
              <a:latin typeface="Montserrat"/>
              <a:ea typeface="Montserrat"/>
              <a:cs typeface="Montserrat"/>
              <a:sym typeface="Montserrat"/>
            </a:endParaRPr>
          </a:p>
        </p:txBody>
      </p:sp>
      <p:sp>
        <p:nvSpPr>
          <p:cNvPr id="73" name="Google Shape;73;p15"/>
          <p:cNvSpPr/>
          <p:nvPr/>
        </p:nvSpPr>
        <p:spPr>
          <a:xfrm>
            <a:off x="3107075" y="3231125"/>
            <a:ext cx="2544000" cy="572700"/>
          </a:xfrm>
          <a:prstGeom prst="rightArrow">
            <a:avLst>
              <a:gd fmla="val 50000" name="adj1"/>
              <a:gd fmla="val 50000" name="adj2"/>
            </a:avLst>
          </a:prstGeom>
          <a:solidFill>
            <a:srgbClr val="B7B7B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txBox="1"/>
          <p:nvPr/>
        </p:nvSpPr>
        <p:spPr>
          <a:xfrm>
            <a:off x="2817438" y="3956225"/>
            <a:ext cx="3123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a:latin typeface="Montserrat"/>
                <a:ea typeface="Montserrat"/>
                <a:cs typeface="Montserrat"/>
                <a:sym typeface="Montserrat"/>
              </a:rPr>
              <a:t>We also scaled all the PCA-derived columns (from V1 to V28)</a:t>
            </a: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p:nvPr/>
        </p:nvSpPr>
        <p:spPr>
          <a:xfrm>
            <a:off x="2627500" y="3065275"/>
            <a:ext cx="3623400" cy="169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 name="Google Shape;80;p16"/>
          <p:cNvSpPr/>
          <p:nvPr/>
        </p:nvSpPr>
        <p:spPr>
          <a:xfrm>
            <a:off x="2627500" y="1660075"/>
            <a:ext cx="3623400" cy="1247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16"/>
          <p:cNvSpPr txBox="1"/>
          <p:nvPr>
            <p:ph type="title"/>
          </p:nvPr>
        </p:nvSpPr>
        <p:spPr>
          <a:xfrm>
            <a:off x="174925" y="410400"/>
            <a:ext cx="8679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s">
                <a:highlight>
                  <a:srgbClr val="D9D9D9"/>
                </a:highlight>
                <a:latin typeface="Montserrat"/>
                <a:ea typeface="Montserrat"/>
                <a:cs typeface="Montserrat"/>
                <a:sym typeface="Montserrat"/>
              </a:rPr>
              <a:t> &gt; Data Preprocessing: Addressing Class Imbalance</a:t>
            </a:r>
            <a:r>
              <a:rPr lang="es">
                <a:solidFill>
                  <a:srgbClr val="D9D9D9"/>
                </a:solidFill>
                <a:highlight>
                  <a:srgbClr val="D9D9D9"/>
                </a:highlight>
                <a:latin typeface="Montserrat"/>
                <a:ea typeface="Montserrat"/>
                <a:cs typeface="Montserrat"/>
                <a:sym typeface="Montserrat"/>
              </a:rPr>
              <a:t>.</a:t>
            </a:r>
            <a:endParaRPr>
              <a:solidFill>
                <a:srgbClr val="D9D9D9"/>
              </a:solidFill>
              <a:highlight>
                <a:srgbClr val="D9D9D9"/>
              </a:highlight>
              <a:latin typeface="Montserrat"/>
              <a:ea typeface="Montserrat"/>
              <a:cs typeface="Montserrat"/>
              <a:sym typeface="Montserrat"/>
            </a:endParaRPr>
          </a:p>
        </p:txBody>
      </p:sp>
      <p:pic>
        <p:nvPicPr>
          <p:cNvPr id="82" name="Google Shape;82;p16"/>
          <p:cNvPicPr preferRelativeResize="0"/>
          <p:nvPr/>
        </p:nvPicPr>
        <p:blipFill rotWithShape="1">
          <a:blip r:embed="rId3">
            <a:alphaModFix/>
          </a:blip>
          <a:srcRect b="0" l="53218" r="0" t="0"/>
          <a:stretch/>
        </p:blipFill>
        <p:spPr>
          <a:xfrm>
            <a:off x="476472" y="1062225"/>
            <a:ext cx="1766527" cy="1923914"/>
          </a:xfrm>
          <a:prstGeom prst="rect">
            <a:avLst/>
          </a:prstGeom>
          <a:noFill/>
          <a:ln>
            <a:noFill/>
          </a:ln>
        </p:spPr>
      </p:pic>
      <p:pic>
        <p:nvPicPr>
          <p:cNvPr id="83" name="Google Shape;83;p16"/>
          <p:cNvPicPr preferRelativeResize="0"/>
          <p:nvPr/>
        </p:nvPicPr>
        <p:blipFill>
          <a:blip r:embed="rId4">
            <a:alphaModFix/>
          </a:blip>
          <a:stretch>
            <a:fillRect/>
          </a:stretch>
        </p:blipFill>
        <p:spPr>
          <a:xfrm>
            <a:off x="149225" y="3065284"/>
            <a:ext cx="2421025" cy="1772466"/>
          </a:xfrm>
          <a:prstGeom prst="rect">
            <a:avLst/>
          </a:prstGeom>
          <a:noFill/>
          <a:ln>
            <a:noFill/>
          </a:ln>
        </p:spPr>
      </p:pic>
      <p:pic>
        <p:nvPicPr>
          <p:cNvPr id="84" name="Google Shape;84;p16"/>
          <p:cNvPicPr preferRelativeResize="0"/>
          <p:nvPr/>
        </p:nvPicPr>
        <p:blipFill rotWithShape="1">
          <a:blip r:embed="rId5">
            <a:alphaModFix/>
          </a:blip>
          <a:srcRect b="0" l="52378" r="0" t="0"/>
          <a:stretch/>
        </p:blipFill>
        <p:spPr>
          <a:xfrm>
            <a:off x="6779094" y="1062225"/>
            <a:ext cx="1822582" cy="1923918"/>
          </a:xfrm>
          <a:prstGeom prst="rect">
            <a:avLst/>
          </a:prstGeom>
          <a:noFill/>
          <a:ln>
            <a:noFill/>
          </a:ln>
        </p:spPr>
      </p:pic>
      <p:pic>
        <p:nvPicPr>
          <p:cNvPr id="85" name="Google Shape;85;p16"/>
          <p:cNvPicPr preferRelativeResize="0"/>
          <p:nvPr/>
        </p:nvPicPr>
        <p:blipFill>
          <a:blip r:embed="rId6">
            <a:alphaModFix/>
          </a:blip>
          <a:stretch>
            <a:fillRect/>
          </a:stretch>
        </p:blipFill>
        <p:spPr>
          <a:xfrm>
            <a:off x="6479875" y="3141489"/>
            <a:ext cx="2421025" cy="1772461"/>
          </a:xfrm>
          <a:prstGeom prst="rect">
            <a:avLst/>
          </a:prstGeom>
          <a:noFill/>
          <a:ln>
            <a:noFill/>
          </a:ln>
        </p:spPr>
      </p:pic>
      <p:sp>
        <p:nvSpPr>
          <p:cNvPr id="86" name="Google Shape;86;p16"/>
          <p:cNvSpPr txBox="1"/>
          <p:nvPr/>
        </p:nvSpPr>
        <p:spPr>
          <a:xfrm>
            <a:off x="2450800" y="1020425"/>
            <a:ext cx="3976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100">
                <a:latin typeface="Montserrat"/>
                <a:ea typeface="Montserrat"/>
                <a:cs typeface="Montserrat"/>
                <a:sym typeface="Montserrat"/>
              </a:rPr>
              <a:t>To address the significant class imbalance (0.17% fraud cases), we implemented two distinct approaches:</a:t>
            </a:r>
            <a:endParaRPr sz="1100">
              <a:latin typeface="Montserrat"/>
              <a:ea typeface="Montserrat"/>
              <a:cs typeface="Montserrat"/>
              <a:sym typeface="Montserrat"/>
            </a:endParaRPr>
          </a:p>
        </p:txBody>
      </p:sp>
      <p:sp>
        <p:nvSpPr>
          <p:cNvPr id="87" name="Google Shape;87;p16"/>
          <p:cNvSpPr txBox="1"/>
          <p:nvPr/>
        </p:nvSpPr>
        <p:spPr>
          <a:xfrm>
            <a:off x="2832088" y="1660075"/>
            <a:ext cx="33579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s" sz="1000">
                <a:latin typeface="Montserrat"/>
                <a:ea typeface="Montserrat"/>
                <a:cs typeface="Montserrat"/>
                <a:sym typeface="Montserrat"/>
              </a:rPr>
              <a:t>Weighted Approach</a:t>
            </a:r>
            <a:r>
              <a:rPr lang="es" sz="1000">
                <a:latin typeface="Montserrat"/>
                <a:ea typeface="Montserrat"/>
                <a:cs typeface="Montserrat"/>
                <a:sym typeface="Montserrat"/>
              </a:rPr>
              <a:t>:</a:t>
            </a:r>
            <a:endParaRPr sz="10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000">
              <a:latin typeface="Montserrat"/>
              <a:ea typeface="Montserrat"/>
              <a:cs typeface="Montserrat"/>
              <a:sym typeface="Montserrat"/>
            </a:endParaRPr>
          </a:p>
          <a:p>
            <a:pPr indent="-292100" lvl="0" marL="457200" rtl="0" algn="l">
              <a:spcBef>
                <a:spcPts val="0"/>
              </a:spcBef>
              <a:spcAft>
                <a:spcPts val="0"/>
              </a:spcAft>
              <a:buSzPts val="1000"/>
              <a:buFont typeface="Montserrat"/>
              <a:buChar char="●"/>
            </a:pPr>
            <a:r>
              <a:rPr lang="es" sz="1000">
                <a:latin typeface="Montserrat"/>
                <a:ea typeface="Montserrat"/>
                <a:cs typeface="Montserrat"/>
                <a:sym typeface="Montserrat"/>
              </a:rPr>
              <a:t>Applied class weights in the loss function</a:t>
            </a:r>
            <a:endParaRPr sz="1000">
              <a:latin typeface="Montserrat"/>
              <a:ea typeface="Montserrat"/>
              <a:cs typeface="Montserrat"/>
              <a:sym typeface="Montserrat"/>
            </a:endParaRPr>
          </a:p>
          <a:p>
            <a:pPr indent="-292100" lvl="0" marL="457200" rtl="0" algn="l">
              <a:spcBef>
                <a:spcPts val="0"/>
              </a:spcBef>
              <a:spcAft>
                <a:spcPts val="0"/>
              </a:spcAft>
              <a:buSzPts val="1000"/>
              <a:buFont typeface="Montserrat"/>
              <a:buChar char="●"/>
            </a:pPr>
            <a:r>
              <a:rPr lang="es" sz="1000">
                <a:latin typeface="Montserrat"/>
                <a:ea typeface="Montserrat"/>
                <a:cs typeface="Montserrat"/>
                <a:sym typeface="Montserrat"/>
              </a:rPr>
              <a:t>Maintained the original data distribution</a:t>
            </a:r>
            <a:endParaRPr sz="1000">
              <a:latin typeface="Montserrat"/>
              <a:ea typeface="Montserrat"/>
              <a:cs typeface="Montserrat"/>
              <a:sym typeface="Montserrat"/>
            </a:endParaRPr>
          </a:p>
          <a:p>
            <a:pPr indent="-292100" lvl="0" marL="457200" rtl="0" algn="l">
              <a:spcBef>
                <a:spcPts val="0"/>
              </a:spcBef>
              <a:spcAft>
                <a:spcPts val="0"/>
              </a:spcAft>
              <a:buSzPts val="1000"/>
              <a:buFont typeface="Montserrat"/>
              <a:buChar char="●"/>
            </a:pPr>
            <a:r>
              <a:rPr lang="es" sz="1000">
                <a:latin typeface="Montserrat"/>
                <a:ea typeface="Montserrat"/>
                <a:cs typeface="Montserrat"/>
                <a:sym typeface="Montserrat"/>
              </a:rPr>
              <a:t>Assigned higher importance to minority class samples</a:t>
            </a:r>
            <a:endParaRPr sz="1000">
              <a:latin typeface="Montserrat"/>
              <a:ea typeface="Montserrat"/>
              <a:cs typeface="Montserrat"/>
              <a:sym typeface="Montserrat"/>
            </a:endParaRPr>
          </a:p>
        </p:txBody>
      </p:sp>
      <p:sp>
        <p:nvSpPr>
          <p:cNvPr id="88" name="Google Shape;88;p16"/>
          <p:cNvSpPr txBox="1"/>
          <p:nvPr/>
        </p:nvSpPr>
        <p:spPr>
          <a:xfrm>
            <a:off x="2893050" y="3065275"/>
            <a:ext cx="33579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000">
                <a:latin typeface="Montserrat"/>
                <a:ea typeface="Montserrat"/>
                <a:cs typeface="Montserrat"/>
                <a:sym typeface="Montserrat"/>
              </a:rPr>
              <a:t>Upsampling Approach</a:t>
            </a:r>
            <a:r>
              <a:rPr lang="es" sz="1000">
                <a:latin typeface="Montserrat"/>
                <a:ea typeface="Montserrat"/>
                <a:cs typeface="Montserrat"/>
                <a:sym typeface="Montserrat"/>
              </a:rPr>
              <a:t>:</a:t>
            </a:r>
            <a:endParaRPr sz="1000">
              <a:latin typeface="Montserrat"/>
              <a:ea typeface="Montserrat"/>
              <a:cs typeface="Montserrat"/>
              <a:sym typeface="Montserrat"/>
            </a:endParaRPr>
          </a:p>
          <a:p>
            <a:pPr indent="0" lvl="0" marL="0" rtl="0" algn="l">
              <a:spcBef>
                <a:spcPts val="0"/>
              </a:spcBef>
              <a:spcAft>
                <a:spcPts val="0"/>
              </a:spcAft>
              <a:buNone/>
            </a:pPr>
            <a:r>
              <a:t/>
            </a:r>
            <a:endParaRPr sz="1000">
              <a:latin typeface="Montserrat"/>
              <a:ea typeface="Montserrat"/>
              <a:cs typeface="Montserrat"/>
              <a:sym typeface="Montserrat"/>
            </a:endParaRPr>
          </a:p>
          <a:p>
            <a:pPr indent="-292100" lvl="0" marL="457200" rtl="0" algn="l">
              <a:spcBef>
                <a:spcPts val="0"/>
              </a:spcBef>
              <a:spcAft>
                <a:spcPts val="0"/>
              </a:spcAft>
              <a:buSzPts val="1000"/>
              <a:buFont typeface="Montserrat"/>
              <a:buChar char="●"/>
            </a:pPr>
            <a:r>
              <a:rPr lang="es" sz="1000">
                <a:latin typeface="Montserrat"/>
                <a:ea typeface="Montserrat"/>
                <a:cs typeface="Montserrat"/>
                <a:sym typeface="Montserrat"/>
              </a:rPr>
              <a:t>Generated synthetic minority class samples</a:t>
            </a:r>
            <a:endParaRPr sz="1000">
              <a:latin typeface="Montserrat"/>
              <a:ea typeface="Montserrat"/>
              <a:cs typeface="Montserrat"/>
              <a:sym typeface="Montserrat"/>
            </a:endParaRPr>
          </a:p>
          <a:p>
            <a:pPr indent="-292100" lvl="0" marL="457200" rtl="0" algn="l">
              <a:spcBef>
                <a:spcPts val="0"/>
              </a:spcBef>
              <a:spcAft>
                <a:spcPts val="0"/>
              </a:spcAft>
              <a:buSzPts val="1000"/>
              <a:buFont typeface="Montserrat"/>
              <a:buChar char="●"/>
            </a:pPr>
            <a:r>
              <a:rPr lang="es" sz="1000">
                <a:latin typeface="Montserrat"/>
                <a:ea typeface="Montserrat"/>
                <a:cs typeface="Montserrat"/>
                <a:sym typeface="Montserrat"/>
              </a:rPr>
              <a:t>Created a balanced training dataset</a:t>
            </a:r>
            <a:endParaRPr sz="1000">
              <a:latin typeface="Montserrat"/>
              <a:ea typeface="Montserrat"/>
              <a:cs typeface="Montserrat"/>
              <a:sym typeface="Montserrat"/>
            </a:endParaRPr>
          </a:p>
          <a:p>
            <a:pPr indent="-292100" lvl="0" marL="457200" rtl="0" algn="l">
              <a:spcBef>
                <a:spcPts val="0"/>
              </a:spcBef>
              <a:spcAft>
                <a:spcPts val="0"/>
              </a:spcAft>
              <a:buSzPts val="1000"/>
              <a:buFont typeface="Montserrat"/>
              <a:buChar char="●"/>
            </a:pPr>
            <a:r>
              <a:rPr lang="es" sz="1000">
                <a:latin typeface="Montserrat"/>
                <a:ea typeface="Montserrat"/>
                <a:cs typeface="Montserrat"/>
                <a:sym typeface="Montserrat"/>
              </a:rPr>
              <a:t>Synthetic samples were derived from existing fraud patterns while preserving the statistical properties of the original fraud cases</a:t>
            </a:r>
            <a:endParaRPr sz="10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274350" y="368825"/>
            <a:ext cx="8595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highlight>
                  <a:srgbClr val="D9D9D9"/>
                </a:highlight>
                <a:latin typeface="Montserrat"/>
                <a:ea typeface="Montserrat"/>
                <a:cs typeface="Montserrat"/>
                <a:sym typeface="Montserrat"/>
              </a:rPr>
              <a:t> </a:t>
            </a:r>
            <a:r>
              <a:rPr lang="es">
                <a:highlight>
                  <a:srgbClr val="D9D9D9"/>
                </a:highlight>
                <a:latin typeface="Montserrat"/>
                <a:ea typeface="Montserrat"/>
                <a:cs typeface="Montserrat"/>
                <a:sym typeface="Montserrat"/>
              </a:rPr>
              <a:t>&gt; </a:t>
            </a:r>
            <a:r>
              <a:rPr lang="es">
                <a:highlight>
                  <a:srgbClr val="D9D9D9"/>
                </a:highlight>
                <a:latin typeface="Montserrat"/>
                <a:ea typeface="Montserrat"/>
                <a:cs typeface="Montserrat"/>
                <a:sym typeface="Montserrat"/>
              </a:rPr>
              <a:t>Choice and Description of the Model Architecture</a:t>
            </a:r>
            <a:r>
              <a:rPr lang="es">
                <a:solidFill>
                  <a:srgbClr val="D9D9D9"/>
                </a:solidFill>
                <a:highlight>
                  <a:srgbClr val="D9D9D9"/>
                </a:highlight>
                <a:latin typeface="Montserrat"/>
                <a:ea typeface="Montserrat"/>
                <a:cs typeface="Montserrat"/>
                <a:sym typeface="Montserrat"/>
              </a:rPr>
              <a:t>.</a:t>
            </a:r>
            <a:endParaRPr>
              <a:solidFill>
                <a:srgbClr val="D9D9D9"/>
              </a:solidFill>
              <a:highlight>
                <a:srgbClr val="D9D9D9"/>
              </a:highlight>
              <a:latin typeface="Montserrat"/>
              <a:ea typeface="Montserrat"/>
              <a:cs typeface="Montserrat"/>
              <a:sym typeface="Montserrat"/>
            </a:endParaRPr>
          </a:p>
        </p:txBody>
      </p:sp>
      <p:pic>
        <p:nvPicPr>
          <p:cNvPr id="94" name="Google Shape;94;p17"/>
          <p:cNvPicPr preferRelativeResize="0"/>
          <p:nvPr/>
        </p:nvPicPr>
        <p:blipFill rotWithShape="1">
          <a:blip r:embed="rId3">
            <a:alphaModFix/>
          </a:blip>
          <a:srcRect b="0" l="1302" r="0" t="0"/>
          <a:stretch/>
        </p:blipFill>
        <p:spPr>
          <a:xfrm>
            <a:off x="216050" y="1062775"/>
            <a:ext cx="3505975" cy="3820975"/>
          </a:xfrm>
          <a:prstGeom prst="rect">
            <a:avLst/>
          </a:prstGeom>
          <a:noFill/>
          <a:ln>
            <a:noFill/>
          </a:ln>
        </p:spPr>
      </p:pic>
      <p:sp>
        <p:nvSpPr>
          <p:cNvPr id="95" name="Google Shape;95;p17"/>
          <p:cNvSpPr txBox="1"/>
          <p:nvPr/>
        </p:nvSpPr>
        <p:spPr>
          <a:xfrm>
            <a:off x="3790300" y="941525"/>
            <a:ext cx="50421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s" sz="1300">
                <a:latin typeface="Montserrat"/>
                <a:ea typeface="Montserrat"/>
                <a:cs typeface="Montserrat"/>
                <a:sym typeface="Montserrat"/>
              </a:rPr>
              <a:t>Our anomaly detection network consists of a carefully designed architecture with six layers:</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b="1" lang="es" sz="1300">
                <a:latin typeface="Montserrat"/>
                <a:ea typeface="Montserrat"/>
                <a:cs typeface="Montserrat"/>
                <a:sym typeface="Montserrat"/>
              </a:rPr>
              <a:t>Input Layer</a:t>
            </a:r>
            <a:r>
              <a:rPr lang="es" sz="1300">
                <a:latin typeface="Montserrat"/>
                <a:ea typeface="Montserrat"/>
                <a:cs typeface="Montserrat"/>
                <a:sym typeface="Montserrat"/>
              </a:rPr>
              <a:t>: 30 nodes corresponding to all input features</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b="1" lang="es" sz="1300">
                <a:latin typeface="Montserrat"/>
                <a:ea typeface="Montserrat"/>
                <a:cs typeface="Montserrat"/>
                <a:sym typeface="Montserrat"/>
              </a:rPr>
              <a:t>First Hidden Layer</a:t>
            </a:r>
            <a:r>
              <a:rPr lang="es" sz="1300">
                <a:latin typeface="Montserrat"/>
                <a:ea typeface="Montserrat"/>
                <a:cs typeface="Montserrat"/>
                <a:sym typeface="Montserrat"/>
              </a:rPr>
              <a:t>: 16 nodes with ReLU activation</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b="1" lang="es" sz="1300">
                <a:latin typeface="Montserrat"/>
                <a:ea typeface="Montserrat"/>
                <a:cs typeface="Montserrat"/>
                <a:sym typeface="Montserrat"/>
              </a:rPr>
              <a:t>Dropout Layer</a:t>
            </a:r>
            <a:r>
              <a:rPr lang="es" sz="1300">
                <a:latin typeface="Montserrat"/>
                <a:ea typeface="Montserrat"/>
                <a:cs typeface="Montserrat"/>
                <a:sym typeface="Montserrat"/>
              </a:rPr>
              <a:t>: Randomly zeroes outputs to prevent overfitting</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b="1" lang="es" sz="1300">
                <a:latin typeface="Montserrat"/>
                <a:ea typeface="Montserrat"/>
                <a:cs typeface="Montserrat"/>
                <a:sym typeface="Montserrat"/>
              </a:rPr>
              <a:t>Second Hidden Layer</a:t>
            </a:r>
            <a:r>
              <a:rPr lang="es" sz="1300">
                <a:latin typeface="Montserrat"/>
                <a:ea typeface="Montserrat"/>
                <a:cs typeface="Montserrat"/>
                <a:sym typeface="Montserrat"/>
              </a:rPr>
              <a:t>: 16 nodes with ReLU activation</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b="1" lang="es" sz="1300">
                <a:latin typeface="Montserrat"/>
                <a:ea typeface="Montserrat"/>
                <a:cs typeface="Montserrat"/>
                <a:sym typeface="Montserrat"/>
              </a:rPr>
              <a:t>Third Hidden Layer</a:t>
            </a:r>
            <a:r>
              <a:rPr lang="es" sz="1300">
                <a:latin typeface="Montserrat"/>
                <a:ea typeface="Montserrat"/>
                <a:cs typeface="Montserrat"/>
                <a:sym typeface="Montserrat"/>
              </a:rPr>
              <a:t>: 20 nodes with ReLU activation</a:t>
            </a:r>
            <a:endParaRPr sz="1300">
              <a:latin typeface="Montserrat"/>
              <a:ea typeface="Montserrat"/>
              <a:cs typeface="Montserrat"/>
              <a:sym typeface="Montserrat"/>
            </a:endParaRPr>
          </a:p>
          <a:p>
            <a:pPr indent="-311150" lvl="0" marL="457200" rtl="0" algn="l">
              <a:spcBef>
                <a:spcPts val="0"/>
              </a:spcBef>
              <a:spcAft>
                <a:spcPts val="0"/>
              </a:spcAft>
              <a:buSzPts val="1300"/>
              <a:buFont typeface="Montserrat"/>
              <a:buAutoNum type="arabicPeriod"/>
            </a:pPr>
            <a:r>
              <a:rPr b="1" lang="es" sz="1300">
                <a:latin typeface="Montserrat"/>
                <a:ea typeface="Montserrat"/>
                <a:cs typeface="Montserrat"/>
                <a:sym typeface="Montserrat"/>
              </a:rPr>
              <a:t>Output Layer</a:t>
            </a:r>
            <a:r>
              <a:rPr lang="es" sz="1300">
                <a:latin typeface="Montserrat"/>
                <a:ea typeface="Montserrat"/>
                <a:cs typeface="Montserrat"/>
                <a:sym typeface="Montserrat"/>
              </a:rPr>
              <a:t>: Single node producing the classification result</a:t>
            </a:r>
            <a:endParaRPr sz="1300">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1300">
              <a:latin typeface="Montserrat"/>
              <a:ea typeface="Montserrat"/>
              <a:cs typeface="Montserrat"/>
              <a:sym typeface="Montserrat"/>
            </a:endParaRPr>
          </a:p>
          <a:p>
            <a:pPr indent="0" lvl="0" marL="0" rtl="0" algn="l">
              <a:spcBef>
                <a:spcPts val="0"/>
              </a:spcBef>
              <a:spcAft>
                <a:spcPts val="0"/>
              </a:spcAft>
              <a:buNone/>
            </a:pPr>
            <a:r>
              <a:rPr lang="es" sz="1300">
                <a:highlight>
                  <a:srgbClr val="D9D9D9"/>
                </a:highlight>
                <a:latin typeface="Montserrat"/>
                <a:ea typeface="Montserrat"/>
                <a:cs typeface="Montserrat"/>
                <a:sym typeface="Montserrat"/>
              </a:rPr>
              <a:t>The forward propagation process applies sequential linear transformations and activation functions through each layer. We eliminated the Sigmoid activation in the output layer since our loss function (BCEWithLogitsLoss) incorporates this transformation internally for improved numerical stability.</a:t>
            </a:r>
            <a:endParaRPr sz="1300">
              <a:highlight>
                <a:srgbClr val="D9D9D9"/>
              </a:highlight>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highlight>
                  <a:srgbClr val="D9D9D9"/>
                </a:highlight>
                <a:latin typeface="Montserrat"/>
                <a:ea typeface="Montserrat"/>
                <a:cs typeface="Montserrat"/>
                <a:sym typeface="Montserrat"/>
              </a:rPr>
              <a:t> &gt; Training Process and Hyperparameter Tuning</a:t>
            </a:r>
            <a:r>
              <a:rPr lang="es">
                <a:solidFill>
                  <a:srgbClr val="D9D9D9"/>
                </a:solidFill>
                <a:highlight>
                  <a:srgbClr val="D9D9D9"/>
                </a:highlight>
                <a:latin typeface="Montserrat"/>
                <a:ea typeface="Montserrat"/>
                <a:cs typeface="Montserrat"/>
                <a:sym typeface="Montserrat"/>
              </a:rPr>
              <a:t>.</a:t>
            </a:r>
            <a:endParaRPr>
              <a:solidFill>
                <a:srgbClr val="D9D9D9"/>
              </a:solidFill>
              <a:highlight>
                <a:srgbClr val="D9D9D9"/>
              </a:highlight>
              <a:latin typeface="Montserrat"/>
              <a:ea typeface="Montserrat"/>
              <a:cs typeface="Montserrat"/>
              <a:sym typeface="Montserrat"/>
            </a:endParaRPr>
          </a:p>
        </p:txBody>
      </p:sp>
      <p:sp>
        <p:nvSpPr>
          <p:cNvPr id="101" name="Google Shape;10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Clr>
                <a:schemeClr val="dk1"/>
              </a:buClr>
              <a:buSzPts val="1100"/>
              <a:buFont typeface="Arial"/>
              <a:buNone/>
            </a:pPr>
            <a:r>
              <a:rPr lang="es">
                <a:latin typeface="Montserrat"/>
                <a:ea typeface="Montserrat"/>
                <a:cs typeface="Montserrat"/>
                <a:sym typeface="Montserrat"/>
              </a:rPr>
              <a:t>Given the inherent security of online banking transactions, detecting fraudulent activities presents significant challenges. To address the extreme class imbalance, we employed BCEWithLogitsLoss, which combines a sigmoid activation function with binary cross-entropy loss, providing both numerical stability and computational efficiency.</a:t>
            </a:r>
            <a:endParaRPr>
              <a:latin typeface="Montserrat"/>
              <a:ea typeface="Montserrat"/>
              <a:cs typeface="Montserrat"/>
              <a:sym typeface="Montserrat"/>
            </a:endParaRPr>
          </a:p>
          <a:p>
            <a:pPr indent="0" lvl="0" marL="0" rtl="0" algn="just">
              <a:spcBef>
                <a:spcPts val="1200"/>
              </a:spcBef>
              <a:spcAft>
                <a:spcPts val="1200"/>
              </a:spcAft>
              <a:buNone/>
            </a:pPr>
            <a:r>
              <a:rPr lang="es">
                <a:latin typeface="Montserrat"/>
                <a:ea typeface="Montserrat"/>
                <a:cs typeface="Montserrat"/>
                <a:sym typeface="Montserrat"/>
              </a:rPr>
              <a:t>We implemented an early stopping mechanism to optimize training duration, halting the process if validation loss fails to improve over five consecutive epochs. This approach typically resulted in convergence between the eighth and ninth epochs. While we initially considered Optuna for hyperparameter optimization, the exceptional performance of our initial configuration rendered further optimization unnecessary.</a:t>
            </a:r>
            <a:endParaRPr>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4656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highlight>
                  <a:srgbClr val="D9D9D9"/>
                </a:highlight>
                <a:latin typeface="Montserrat"/>
                <a:ea typeface="Montserrat"/>
                <a:cs typeface="Montserrat"/>
                <a:sym typeface="Montserrat"/>
              </a:rPr>
              <a:t> &gt; Model Evaluation Methodology</a:t>
            </a:r>
            <a:r>
              <a:rPr lang="es">
                <a:solidFill>
                  <a:srgbClr val="D9D9D9"/>
                </a:solidFill>
                <a:highlight>
                  <a:srgbClr val="D9D9D9"/>
                </a:highlight>
                <a:latin typeface="Montserrat"/>
                <a:ea typeface="Montserrat"/>
                <a:cs typeface="Montserrat"/>
                <a:sym typeface="Montserrat"/>
              </a:rPr>
              <a:t>.</a:t>
            </a:r>
            <a:endParaRPr>
              <a:solidFill>
                <a:srgbClr val="D9D9D9"/>
              </a:solidFill>
              <a:highlight>
                <a:srgbClr val="D9D9D9"/>
              </a:highlight>
              <a:latin typeface="Montserrat"/>
              <a:ea typeface="Montserrat"/>
              <a:cs typeface="Montserrat"/>
              <a:sym typeface="Montserrat"/>
            </a:endParaRPr>
          </a:p>
        </p:txBody>
      </p:sp>
      <p:sp>
        <p:nvSpPr>
          <p:cNvPr id="107" name="Google Shape;107;p19"/>
          <p:cNvSpPr txBox="1"/>
          <p:nvPr>
            <p:ph idx="1" type="body"/>
          </p:nvPr>
        </p:nvSpPr>
        <p:spPr>
          <a:xfrm>
            <a:off x="465625" y="1152475"/>
            <a:ext cx="8290500" cy="34560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s" sz="1400">
                <a:latin typeface="Montserrat"/>
                <a:ea typeface="Montserrat"/>
                <a:cs typeface="Montserrat"/>
                <a:sym typeface="Montserrat"/>
              </a:rPr>
              <a:t>We conducted comprehensive model evaluation using multiple complementary metrics:</a:t>
            </a:r>
            <a:endParaRPr sz="1400">
              <a:latin typeface="Montserrat"/>
              <a:ea typeface="Montserrat"/>
              <a:cs typeface="Montserrat"/>
              <a:sym typeface="Montserrat"/>
            </a:endParaRPr>
          </a:p>
          <a:p>
            <a:pPr indent="-317500" lvl="0" marL="457200" rtl="0" algn="just">
              <a:spcBef>
                <a:spcPts val="1200"/>
              </a:spcBef>
              <a:spcAft>
                <a:spcPts val="0"/>
              </a:spcAft>
              <a:buSzPts val="1400"/>
              <a:buFont typeface="Montserrat"/>
              <a:buChar char="●"/>
            </a:pPr>
            <a:r>
              <a:rPr b="1" lang="es" sz="1400">
                <a:latin typeface="Montserrat"/>
                <a:ea typeface="Montserrat"/>
                <a:cs typeface="Montserrat"/>
                <a:sym typeface="Montserrat"/>
              </a:rPr>
              <a:t>Accuracy</a:t>
            </a:r>
            <a:r>
              <a:rPr lang="es" sz="1400">
                <a:latin typeface="Montserrat"/>
                <a:ea typeface="Montserrat"/>
                <a:cs typeface="Montserrat"/>
                <a:sym typeface="Montserrat"/>
              </a:rPr>
              <a:t>: Overall correct classification rate</a:t>
            </a:r>
            <a:endParaRPr sz="1400">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b="1" lang="es" sz="1400">
                <a:latin typeface="Montserrat"/>
                <a:ea typeface="Montserrat"/>
                <a:cs typeface="Montserrat"/>
                <a:sym typeface="Montserrat"/>
              </a:rPr>
              <a:t>Precision</a:t>
            </a:r>
            <a:r>
              <a:rPr lang="es" sz="1400">
                <a:latin typeface="Montserrat"/>
                <a:ea typeface="Montserrat"/>
                <a:cs typeface="Montserrat"/>
                <a:sym typeface="Montserrat"/>
              </a:rPr>
              <a:t>: Proportion of true positives among positive predictions</a:t>
            </a:r>
            <a:endParaRPr sz="1400">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b="1" lang="es" sz="1400">
                <a:latin typeface="Montserrat"/>
                <a:ea typeface="Montserrat"/>
                <a:cs typeface="Montserrat"/>
                <a:sym typeface="Montserrat"/>
              </a:rPr>
              <a:t>Recall</a:t>
            </a:r>
            <a:r>
              <a:rPr lang="es" sz="1400">
                <a:latin typeface="Montserrat"/>
                <a:ea typeface="Montserrat"/>
                <a:cs typeface="Montserrat"/>
                <a:sym typeface="Montserrat"/>
              </a:rPr>
              <a:t>: Proportion of actual positives correctly identified</a:t>
            </a:r>
            <a:endParaRPr sz="1400">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b="1" lang="es" sz="1400">
                <a:latin typeface="Montserrat"/>
                <a:ea typeface="Montserrat"/>
                <a:cs typeface="Montserrat"/>
                <a:sym typeface="Montserrat"/>
              </a:rPr>
              <a:t>F1 Score</a:t>
            </a:r>
            <a:r>
              <a:rPr lang="es" sz="1400">
                <a:latin typeface="Montserrat"/>
                <a:ea typeface="Montserrat"/>
                <a:cs typeface="Montserrat"/>
                <a:sym typeface="Montserrat"/>
              </a:rPr>
              <a:t>: Harmonic mean of precision and recall</a:t>
            </a:r>
            <a:endParaRPr sz="1400">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b="1" lang="es" sz="1400">
                <a:latin typeface="Montserrat"/>
                <a:ea typeface="Montserrat"/>
                <a:cs typeface="Montserrat"/>
                <a:sym typeface="Montserrat"/>
              </a:rPr>
              <a:t>Confusion Matrix</a:t>
            </a:r>
            <a:r>
              <a:rPr lang="es" sz="1400">
                <a:latin typeface="Montserrat"/>
                <a:ea typeface="Montserrat"/>
                <a:cs typeface="Montserrat"/>
                <a:sym typeface="Montserrat"/>
              </a:rPr>
              <a:t>: Detailed breakdown of prediction categories</a:t>
            </a:r>
            <a:endParaRPr sz="1400">
              <a:latin typeface="Montserrat"/>
              <a:ea typeface="Montserrat"/>
              <a:cs typeface="Montserrat"/>
              <a:sym typeface="Montserrat"/>
            </a:endParaRPr>
          </a:p>
          <a:p>
            <a:pPr indent="-317500" lvl="0" marL="457200" rtl="0" algn="just">
              <a:spcBef>
                <a:spcPts val="0"/>
              </a:spcBef>
              <a:spcAft>
                <a:spcPts val="0"/>
              </a:spcAft>
              <a:buSzPts val="1400"/>
              <a:buFont typeface="Montserrat"/>
              <a:buChar char="●"/>
            </a:pPr>
            <a:r>
              <a:rPr b="1" lang="es" sz="1400">
                <a:latin typeface="Montserrat"/>
                <a:ea typeface="Montserrat"/>
                <a:cs typeface="Montserrat"/>
                <a:sym typeface="Montserrat"/>
              </a:rPr>
              <a:t>AUC (Area Under ROC Curve):</a:t>
            </a:r>
            <a:r>
              <a:rPr lang="es" sz="1400">
                <a:latin typeface="Montserrat"/>
                <a:ea typeface="Montserrat"/>
                <a:cs typeface="Montserrat"/>
                <a:sym typeface="Montserrat"/>
              </a:rPr>
              <a:t> Model's ability to discriminate between classes</a:t>
            </a:r>
            <a:endParaRPr sz="1400">
              <a:latin typeface="Montserrat"/>
              <a:ea typeface="Montserrat"/>
              <a:cs typeface="Montserrat"/>
              <a:sym typeface="Montserrat"/>
            </a:endParaRPr>
          </a:p>
          <a:p>
            <a:pPr indent="0" lvl="0" marL="0" rtl="0" algn="just">
              <a:spcBef>
                <a:spcPts val="1200"/>
              </a:spcBef>
              <a:spcAft>
                <a:spcPts val="1200"/>
              </a:spcAft>
              <a:buNone/>
            </a:pPr>
            <a:r>
              <a:rPr lang="es" sz="1400">
                <a:latin typeface="Montserrat"/>
                <a:ea typeface="Montserrat"/>
                <a:cs typeface="Montserrat"/>
                <a:sym typeface="Montserrat"/>
              </a:rPr>
              <a:t>For imbalanced classification problems, relying solely on accuracy or precision can be misleading. Our multi-metric approach provides a holistic evaluation that guards against overfitting and ensures real-world applicability</a:t>
            </a:r>
            <a:endParaRPr sz="140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p:nvPr/>
        </p:nvSpPr>
        <p:spPr>
          <a:xfrm>
            <a:off x="4626825" y="975725"/>
            <a:ext cx="4439700" cy="410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20"/>
          <p:cNvSpPr/>
          <p:nvPr/>
        </p:nvSpPr>
        <p:spPr>
          <a:xfrm>
            <a:off x="76675" y="975725"/>
            <a:ext cx="4439700" cy="4105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4" name="Google Shape;114;p20"/>
          <p:cNvSpPr txBox="1"/>
          <p:nvPr>
            <p:ph type="title"/>
          </p:nvPr>
        </p:nvSpPr>
        <p:spPr>
          <a:xfrm>
            <a:off x="152400" y="445025"/>
            <a:ext cx="9105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9113"/>
              <a:buNone/>
            </a:pPr>
            <a:r>
              <a:rPr lang="es" sz="2531">
                <a:highlight>
                  <a:srgbClr val="D9D9D9"/>
                </a:highlight>
                <a:latin typeface="Montserrat"/>
                <a:ea typeface="Montserrat"/>
                <a:cs typeface="Montserrat"/>
                <a:sym typeface="Montserrat"/>
              </a:rPr>
              <a:t> &gt; Results Obtained and Comparison with other Approaches</a:t>
            </a:r>
            <a:r>
              <a:rPr lang="es" sz="2531">
                <a:solidFill>
                  <a:srgbClr val="D9D9D9"/>
                </a:solidFill>
                <a:highlight>
                  <a:srgbClr val="D9D9D9"/>
                </a:highlight>
                <a:latin typeface="Montserrat"/>
                <a:ea typeface="Montserrat"/>
                <a:cs typeface="Montserrat"/>
                <a:sym typeface="Montserrat"/>
              </a:rPr>
              <a:t>.</a:t>
            </a:r>
            <a:endParaRPr sz="2531">
              <a:solidFill>
                <a:srgbClr val="D9D9D9"/>
              </a:solidFill>
              <a:highlight>
                <a:srgbClr val="D9D9D9"/>
              </a:highlight>
              <a:latin typeface="Montserrat"/>
              <a:ea typeface="Montserrat"/>
              <a:cs typeface="Montserrat"/>
              <a:sym typeface="Montserrat"/>
            </a:endParaRPr>
          </a:p>
        </p:txBody>
      </p:sp>
      <p:pic>
        <p:nvPicPr>
          <p:cNvPr id="115" name="Google Shape;115;p20"/>
          <p:cNvPicPr preferRelativeResize="0"/>
          <p:nvPr/>
        </p:nvPicPr>
        <p:blipFill>
          <a:blip r:embed="rId3">
            <a:alphaModFix/>
          </a:blip>
          <a:stretch>
            <a:fillRect/>
          </a:stretch>
        </p:blipFill>
        <p:spPr>
          <a:xfrm>
            <a:off x="238125" y="3137050"/>
            <a:ext cx="1514475" cy="1905000"/>
          </a:xfrm>
          <a:prstGeom prst="rect">
            <a:avLst/>
          </a:prstGeom>
          <a:noFill/>
          <a:ln>
            <a:noFill/>
          </a:ln>
        </p:spPr>
      </p:pic>
      <p:sp>
        <p:nvSpPr>
          <p:cNvPr id="116" name="Google Shape;116;p20"/>
          <p:cNvSpPr txBox="1"/>
          <p:nvPr/>
        </p:nvSpPr>
        <p:spPr>
          <a:xfrm>
            <a:off x="1914525" y="1298150"/>
            <a:ext cx="2538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latin typeface="Montserrat"/>
                <a:ea typeface="Montserrat"/>
                <a:cs typeface="Montserrat"/>
                <a:sym typeface="Montserrat"/>
              </a:rPr>
              <a:t>Weights</a:t>
            </a:r>
            <a:endParaRPr b="1" sz="20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s" sz="1200">
                <a:latin typeface="Montserrat"/>
                <a:ea typeface="Montserrat"/>
                <a:cs typeface="Montserrat"/>
                <a:sym typeface="Montserrat"/>
              </a:rPr>
              <a:t>Achieved balanced precision and recall</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s" sz="1200">
                <a:latin typeface="Montserrat"/>
                <a:ea typeface="Montserrat"/>
                <a:cs typeface="Montserrat"/>
                <a:sym typeface="Montserrat"/>
              </a:rPr>
              <a:t>Better generalization to unseen data</a:t>
            </a:r>
            <a:endParaRPr sz="1200">
              <a:latin typeface="Montserrat"/>
              <a:ea typeface="Montserrat"/>
              <a:cs typeface="Montserrat"/>
              <a:sym typeface="Montserrat"/>
            </a:endParaRPr>
          </a:p>
        </p:txBody>
      </p:sp>
      <p:pic>
        <p:nvPicPr>
          <p:cNvPr id="117" name="Google Shape;117;p20"/>
          <p:cNvPicPr preferRelativeResize="0"/>
          <p:nvPr/>
        </p:nvPicPr>
        <p:blipFill>
          <a:blip r:embed="rId4">
            <a:alphaModFix/>
          </a:blip>
          <a:stretch>
            <a:fillRect/>
          </a:stretch>
        </p:blipFill>
        <p:spPr>
          <a:xfrm>
            <a:off x="4722325" y="1184413"/>
            <a:ext cx="1514475" cy="1876425"/>
          </a:xfrm>
          <a:prstGeom prst="rect">
            <a:avLst/>
          </a:prstGeom>
          <a:noFill/>
          <a:ln>
            <a:noFill/>
          </a:ln>
        </p:spPr>
      </p:pic>
      <p:pic>
        <p:nvPicPr>
          <p:cNvPr id="118" name="Google Shape;118;p20"/>
          <p:cNvPicPr preferRelativeResize="0"/>
          <p:nvPr/>
        </p:nvPicPr>
        <p:blipFill>
          <a:blip r:embed="rId5">
            <a:alphaModFix/>
          </a:blip>
          <a:stretch>
            <a:fillRect/>
          </a:stretch>
        </p:blipFill>
        <p:spPr>
          <a:xfrm>
            <a:off x="6515050" y="3137041"/>
            <a:ext cx="2408375" cy="1667325"/>
          </a:xfrm>
          <a:prstGeom prst="rect">
            <a:avLst/>
          </a:prstGeom>
          <a:noFill/>
          <a:ln>
            <a:noFill/>
          </a:ln>
        </p:spPr>
      </p:pic>
      <p:pic>
        <p:nvPicPr>
          <p:cNvPr id="119" name="Google Shape;119;p20"/>
          <p:cNvPicPr preferRelativeResize="0"/>
          <p:nvPr/>
        </p:nvPicPr>
        <p:blipFill>
          <a:blip r:embed="rId6">
            <a:alphaModFix/>
          </a:blip>
          <a:stretch>
            <a:fillRect/>
          </a:stretch>
        </p:blipFill>
        <p:spPr>
          <a:xfrm>
            <a:off x="1914525" y="3137050"/>
            <a:ext cx="2195994" cy="1667324"/>
          </a:xfrm>
          <a:prstGeom prst="rect">
            <a:avLst/>
          </a:prstGeom>
          <a:noFill/>
          <a:ln>
            <a:noFill/>
          </a:ln>
        </p:spPr>
      </p:pic>
      <p:pic>
        <p:nvPicPr>
          <p:cNvPr id="120" name="Google Shape;120;p20"/>
          <p:cNvPicPr preferRelativeResize="0"/>
          <p:nvPr/>
        </p:nvPicPr>
        <p:blipFill>
          <a:blip r:embed="rId7">
            <a:alphaModFix/>
          </a:blip>
          <a:stretch>
            <a:fillRect/>
          </a:stretch>
        </p:blipFill>
        <p:spPr>
          <a:xfrm>
            <a:off x="228600" y="1123700"/>
            <a:ext cx="1533525" cy="1907351"/>
          </a:xfrm>
          <a:prstGeom prst="rect">
            <a:avLst/>
          </a:prstGeom>
          <a:noFill/>
          <a:ln>
            <a:noFill/>
          </a:ln>
        </p:spPr>
      </p:pic>
      <p:pic>
        <p:nvPicPr>
          <p:cNvPr id="121" name="Google Shape;121;p20"/>
          <p:cNvPicPr preferRelativeResize="0"/>
          <p:nvPr/>
        </p:nvPicPr>
        <p:blipFill>
          <a:blip r:embed="rId8">
            <a:alphaModFix/>
          </a:blip>
          <a:stretch>
            <a:fillRect/>
          </a:stretch>
        </p:blipFill>
        <p:spPr>
          <a:xfrm>
            <a:off x="4722325" y="3137051"/>
            <a:ext cx="1514475" cy="1904987"/>
          </a:xfrm>
          <a:prstGeom prst="rect">
            <a:avLst/>
          </a:prstGeom>
          <a:noFill/>
          <a:ln>
            <a:noFill/>
          </a:ln>
        </p:spPr>
      </p:pic>
      <p:sp>
        <p:nvSpPr>
          <p:cNvPr id="122" name="Google Shape;122;p20"/>
          <p:cNvSpPr txBox="1"/>
          <p:nvPr/>
        </p:nvSpPr>
        <p:spPr>
          <a:xfrm>
            <a:off x="6317326" y="1298150"/>
            <a:ext cx="26385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2000">
                <a:solidFill>
                  <a:schemeClr val="dk1"/>
                </a:solidFill>
                <a:latin typeface="Montserrat"/>
                <a:ea typeface="Montserrat"/>
                <a:cs typeface="Montserrat"/>
                <a:sym typeface="Montserrat"/>
              </a:rPr>
              <a:t>Upsampling</a:t>
            </a:r>
            <a:endParaRPr b="1" sz="2000">
              <a:latin typeface="Montserrat"/>
              <a:ea typeface="Montserrat"/>
              <a:cs typeface="Montserrat"/>
              <a:sym typeface="Montserrat"/>
            </a:endParaRPr>
          </a:p>
          <a:p>
            <a:pPr indent="0" lvl="0" marL="0" rtl="0" algn="l">
              <a:spcBef>
                <a:spcPts val="0"/>
              </a:spcBef>
              <a:spcAft>
                <a:spcPts val="0"/>
              </a:spcAft>
              <a:buNone/>
            </a:pPr>
            <a:r>
              <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s" sz="1200">
                <a:latin typeface="Montserrat"/>
                <a:ea typeface="Montserrat"/>
                <a:cs typeface="Montserrat"/>
                <a:sym typeface="Montserrat"/>
              </a:rPr>
              <a:t>Slightly higher recall at a minor cost to precision</a:t>
            </a:r>
            <a:endParaRPr sz="1200">
              <a:latin typeface="Montserrat"/>
              <a:ea typeface="Montserrat"/>
              <a:cs typeface="Montserrat"/>
              <a:sym typeface="Montserrat"/>
            </a:endParaRPr>
          </a:p>
          <a:p>
            <a:pPr indent="-304800" lvl="0" marL="457200" rtl="0" algn="l">
              <a:spcBef>
                <a:spcPts val="0"/>
              </a:spcBef>
              <a:spcAft>
                <a:spcPts val="0"/>
              </a:spcAft>
              <a:buSzPts val="1200"/>
              <a:buFont typeface="Montserrat"/>
              <a:buChar char="●"/>
            </a:pPr>
            <a:r>
              <a:rPr lang="es" sz="1200">
                <a:latin typeface="Montserrat"/>
                <a:ea typeface="Montserrat"/>
                <a:cs typeface="Montserrat"/>
                <a:sym typeface="Montserrat"/>
              </a:rPr>
              <a:t>Potentially more sensitive to novel fraud patterns (less FN)</a:t>
            </a:r>
            <a:endParaRPr sz="12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None/>
            </a:pPr>
            <a:r>
              <a:rPr lang="es">
                <a:highlight>
                  <a:srgbClr val="D9D9D9"/>
                </a:highlight>
                <a:latin typeface="Montserrat"/>
                <a:ea typeface="Montserrat"/>
                <a:cs typeface="Montserrat"/>
                <a:sym typeface="Montserrat"/>
              </a:rPr>
              <a:t> </a:t>
            </a:r>
            <a:r>
              <a:rPr lang="es">
                <a:highlight>
                  <a:srgbClr val="D9D9D9"/>
                </a:highlight>
                <a:latin typeface="Montserrat"/>
                <a:ea typeface="Montserrat"/>
                <a:cs typeface="Montserrat"/>
                <a:sym typeface="Montserrat"/>
              </a:rPr>
              <a:t>&gt; Future</a:t>
            </a:r>
            <a:r>
              <a:rPr lang="es">
                <a:highlight>
                  <a:srgbClr val="D9D9D9"/>
                </a:highlight>
                <a:latin typeface="Montserrat"/>
                <a:ea typeface="Montserrat"/>
                <a:cs typeface="Montserrat"/>
                <a:sym typeface="Montserrat"/>
              </a:rPr>
              <a:t> Improvements (1/3)</a:t>
            </a:r>
            <a:r>
              <a:rPr lang="es">
                <a:solidFill>
                  <a:srgbClr val="D9D9D9"/>
                </a:solidFill>
                <a:highlight>
                  <a:srgbClr val="D9D9D9"/>
                </a:highlight>
                <a:latin typeface="Montserrat"/>
                <a:ea typeface="Montserrat"/>
                <a:cs typeface="Montserrat"/>
                <a:sym typeface="Montserrat"/>
              </a:rPr>
              <a:t>.</a:t>
            </a:r>
            <a:endParaRPr>
              <a:solidFill>
                <a:srgbClr val="D9D9D9"/>
              </a:solidFill>
              <a:highlight>
                <a:srgbClr val="D9D9D9"/>
              </a:highlight>
              <a:latin typeface="Montserrat"/>
              <a:ea typeface="Montserrat"/>
              <a:cs typeface="Montserrat"/>
              <a:sym typeface="Montserrat"/>
            </a:endParaRPr>
          </a:p>
        </p:txBody>
      </p:sp>
      <p:sp>
        <p:nvSpPr>
          <p:cNvPr id="128" name="Google Shape;128;p21"/>
          <p:cNvSpPr txBox="1"/>
          <p:nvPr>
            <p:ph idx="1" type="body"/>
          </p:nvPr>
        </p:nvSpPr>
        <p:spPr>
          <a:xfrm>
            <a:off x="311700" y="1152475"/>
            <a:ext cx="8520600" cy="3810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s">
                <a:latin typeface="Montserrat"/>
                <a:ea typeface="Montserrat"/>
                <a:cs typeface="Montserrat"/>
                <a:sym typeface="Montserrat"/>
              </a:rPr>
              <a:t>As a potential future improvement, acquiring additional fraud examples would enhance the model's ability to generalize without the need for synthetic data generation. By including more real instances of fraud, the model would have a broader and more representative dataset, leading to better performance in detecting various fraud patterns.</a:t>
            </a:r>
            <a:endParaRPr>
              <a:latin typeface="Montserrat"/>
              <a:ea typeface="Montserrat"/>
              <a:cs typeface="Montserrat"/>
              <a:sym typeface="Montserrat"/>
            </a:endParaRPr>
          </a:p>
          <a:p>
            <a:pPr indent="0" lvl="0" marL="0" rtl="0" algn="just">
              <a:spcBef>
                <a:spcPts val="1200"/>
              </a:spcBef>
              <a:spcAft>
                <a:spcPts val="1200"/>
              </a:spcAft>
              <a:buNone/>
            </a:pPr>
            <a:r>
              <a:rPr lang="es">
                <a:latin typeface="Montserrat"/>
                <a:ea typeface="Montserrat"/>
                <a:cs typeface="Montserrat"/>
                <a:sym typeface="Montserrat"/>
              </a:rPr>
              <a:t>Expanding the dataset beyond a weekend would also be beneficial, as it would allow the model to capture more long-term trends, such as weekly or monthly patterns. This extended temporal coverage would provide the model with a richer context, improving its ability to recognize fraud within different time frames.</a:t>
            </a:r>
            <a:endParaRPr>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FEFEF"/>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