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670550" cx="10080625"/>
  <p:notesSz cx="7559675" cy="10691800"/>
  <p:embeddedFontLst>
    <p:embeddedFont>
      <p:font typeface="Cantarell"/>
      <p:bold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antarell-boldItalic.fntdata"/><Relationship Id="rId12" Type="http://schemas.openxmlformats.org/officeDocument/2006/relationships/font" Target="fonts/Cantarell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504000" y="1368000"/>
            <a:ext cx="907200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504000" y="3351600"/>
            <a:ext cx="907200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5152680" y="33516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504000" y="33516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13"/>
          <p:cNvSpPr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3"/>
          <p:cNvSpPr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504000" y="1368000"/>
            <a:ext cx="442692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5152680" y="1368000"/>
            <a:ext cx="442692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2376000" y="216000"/>
            <a:ext cx="532800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504000" y="33516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5152680" y="1368000"/>
            <a:ext cx="442692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504000" y="1368000"/>
            <a:ext cx="442692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5152680" y="33516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504000" y="3351600"/>
            <a:ext cx="907200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504000" y="5328000"/>
            <a:ext cx="2348280" cy="22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447360" y="5328000"/>
            <a:ext cx="3195000" cy="22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7227360" y="5328000"/>
            <a:ext cx="2348280" cy="22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Ciclos de vida en espiral</a:t>
            </a:r>
            <a:br>
              <a:rPr b="1" i="0" lang="es-E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y por etapas</a:t>
            </a:r>
            <a:endParaRPr b="0" i="0" sz="3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000" y="1303200"/>
            <a:ext cx="4514400" cy="3304800"/>
          </a:xfrm>
          <a:prstGeom prst="rect">
            <a:avLst/>
          </a:prstGeom>
          <a:noFill/>
          <a:ln cap="flat" cmpd="sng" w="572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0400" y="1260000"/>
            <a:ext cx="4250520" cy="3441600"/>
          </a:xfrm>
          <a:prstGeom prst="rect">
            <a:avLst/>
          </a:prstGeom>
          <a:noFill/>
          <a:ln cap="flat" cmpd="sng" w="572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2075760" y="107640"/>
            <a:ext cx="5904000" cy="93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rgbClr val="FFFFFF"/>
                </a:solidFill>
                <a:latin typeface="Cantarell"/>
                <a:ea typeface="Cantarell"/>
                <a:cs typeface="Cantarell"/>
                <a:sym typeface="Cantarell"/>
              </a:rPr>
              <a:t>CICLO DE VIDA EN ESPIRAL</a:t>
            </a:r>
            <a:endParaRPr b="0" i="0" sz="3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504000" y="208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5715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s-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Las </a:t>
            </a:r>
            <a:r>
              <a:rPr b="1" i="0" lang="es-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actividades de planificación</a:t>
            </a:r>
            <a:r>
              <a:rPr b="0" i="0" lang="es-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sirven para establecer el contexto del desarrollo y decidir qué parte del mismo se abordará en ese ciclo de la espiral.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s-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s-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b="1" i="0" lang="es-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análisis del riesgo</a:t>
            </a:r>
            <a:r>
              <a:rPr b="0" i="0" lang="es-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consiste en evaluar diferentes alternativas para la realización de la parte del desarrollo elegida, seleccionando la más ventajosa, tomando precauciones para evitar los inconvenientes previstos. 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2000" y="1044000"/>
            <a:ext cx="3287880" cy="1849320"/>
          </a:xfrm>
          <a:prstGeom prst="rect">
            <a:avLst/>
          </a:prstGeom>
          <a:noFill/>
          <a:ln cap="flat" cmpd="sng" w="763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792000" y="1656000"/>
            <a:ext cx="8568000" cy="3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Las </a:t>
            </a:r>
            <a:r>
              <a:rPr b="1" i="0" lang="es-ES" sz="1800" u="none" cap="none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actividades de ingeniería</a:t>
            </a:r>
            <a:r>
              <a:rPr b="0" i="0" lang="es-ES" sz="1800" u="none" cap="none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, son las indicadas en los modelos clásicos: análisis, diseño, codificación, etc. El resultado es ir obteniendo en cada ciclo una versión más completa del sistema.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Las </a:t>
            </a:r>
            <a:r>
              <a:rPr b="1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actividades de evaluación</a:t>
            </a: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, analizan los resultados de la fase de ingeniería, con la colaboración del “cliente”. El resultado se utiliza como información de entrada para la planificación del ciclo siguiente.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816000" y="288000"/>
            <a:ext cx="2592000" cy="57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 strike="noStrike">
                <a:solidFill>
                  <a:srgbClr val="FFFFD7"/>
                </a:solidFill>
                <a:latin typeface="Cantarell"/>
                <a:ea typeface="Cantarell"/>
                <a:cs typeface="Cantarell"/>
                <a:sym typeface="Cantarell"/>
              </a:rPr>
              <a:t>EN ESPIRAL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Modelo de desarrollo por etapas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792000" y="1656000"/>
            <a:ext cx="8568000" cy="357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Es un </a:t>
            </a:r>
            <a:r>
              <a:rPr b="1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modelo en el que el software se muestra al cliente en etapas</a:t>
            </a: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refinadas sucesivamente.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Con esta metodología se </a:t>
            </a:r>
            <a:r>
              <a:rPr b="1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desarrollan las capacidades más importantes,</a:t>
            </a: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reduciendo el tiempo necesario para la construcción de un producto.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El modelo de entrega por etapas es útil para el desarrollo de la herramienta debido a que su uso se recomienda para problemas que pueden ser tratados </a:t>
            </a:r>
            <a:r>
              <a:rPr b="1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descomponiéndolos en problemas más pequeños.</a:t>
            </a: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Se caracteriza principalmente en que las especificaciones </a:t>
            </a:r>
            <a:r>
              <a:rPr b="1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no son conocidas en detalle al inicio del proyecto</a:t>
            </a: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y por tanto </a:t>
            </a:r>
            <a:r>
              <a:rPr b="1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se van desarrollando simultáneamente</a:t>
            </a: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con las diferentes versiones del código.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Fases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792000" y="1656000"/>
            <a:ext cx="8568000" cy="196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Especificación conceptual.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Análisis de requisitos.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Diseño inicial.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Diseño detallado (codificación, depuración, prueba y liberación)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576000" y="4176000"/>
            <a:ext cx="878400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Cuando es por etapas, en el diseño global estas fases pueden repetirse según la cantidad de etapas que sean requeridas.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Ventajas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792000" y="1440000"/>
            <a:ext cx="8568000" cy="3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Detección de problemas antes y no hasta la única entrega final del proyecto.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Eliminación del tiempo en informes debido a que cada versión es un avance.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Estimación de tiempo por versión, evitando errores en la estimación del proyecto general.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Cumplimiento a la fecha por los desarrolladores.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7812000" y="4065840"/>
            <a:ext cx="2088000" cy="162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strike="noStrike">
                <a:solidFill>
                  <a:srgbClr val="FFFFD7"/>
                </a:solidFill>
                <a:latin typeface="Cantarell"/>
                <a:ea typeface="Cantarell"/>
                <a:cs typeface="Cantarell"/>
                <a:sym typeface="Cantarell"/>
              </a:rPr>
              <a:t>Joel Encinas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strike="noStrike">
                <a:solidFill>
                  <a:srgbClr val="FFFFD7"/>
                </a:solidFill>
                <a:latin typeface="Cantarell"/>
                <a:ea typeface="Cantarell"/>
                <a:cs typeface="Cantarell"/>
                <a:sym typeface="Cantarell"/>
              </a:rPr>
              <a:t>Raul Pedraza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strike="noStrike">
                <a:solidFill>
                  <a:srgbClr val="FFFFD7"/>
                </a:solidFill>
                <a:latin typeface="Cantarell"/>
                <a:ea typeface="Cantarell"/>
                <a:cs typeface="Cantarell"/>
                <a:sym typeface="Cantarell"/>
              </a:rPr>
              <a:t>Jose Martinez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strike="noStrike">
                <a:solidFill>
                  <a:srgbClr val="FFFFD7"/>
                </a:solidFill>
                <a:latin typeface="Cantarell"/>
                <a:ea typeface="Cantarell"/>
                <a:cs typeface="Cantarell"/>
                <a:sym typeface="Cantarell"/>
              </a:rPr>
              <a:t>Eric Muñoz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strike="noStrike">
                <a:solidFill>
                  <a:srgbClr val="FFFFD7"/>
                </a:solidFill>
                <a:latin typeface="Cantarell"/>
                <a:ea typeface="Cantarell"/>
                <a:cs typeface="Cantarell"/>
                <a:sym typeface="Cantarell"/>
              </a:rPr>
              <a:t>Aitor Hermosilla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2640" y="936000"/>
            <a:ext cx="5823360" cy="43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