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670550" cx="10080625"/>
  <p:notesSz cx="7772400" cy="10058400"/>
  <p:embeddedFontLst>
    <p:embeddedFont>
      <p:font typeface="Source Sans Pro SemiBold"/>
      <p:regular r:id="rId15"/>
      <p:bold r:id="rId16"/>
      <p:italic r:id="rId17"/>
      <p:boldItalic r:id="rId18"/>
    </p:embeddedFont>
    <p:embeddedFont>
      <p:font typeface="Source Sans Pro Black"/>
      <p:bold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Black-boldItalic.fntdata"/><Relationship Id="rId11" Type="http://schemas.openxmlformats.org/officeDocument/2006/relationships/slide" Target="slides/slide5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4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7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6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SourceSansProSemiBold-regular.fntdata"/><Relationship Id="rId14" Type="http://schemas.openxmlformats.org/officeDocument/2006/relationships/slide" Target="slides/slide8.xml"/><Relationship Id="rId17" Type="http://schemas.openxmlformats.org/officeDocument/2006/relationships/font" Target="fonts/SourceSansProSemiBold-italic.fntdata"/><Relationship Id="rId16" Type="http://schemas.openxmlformats.org/officeDocument/2006/relationships/font" Target="fonts/SourceSansProSemiBold-bold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SourceSansProBlack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Google Shape;57;p13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3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360000" y="226080"/>
            <a:ext cx="9360000" cy="333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26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6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Google Shape;124;p29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7" name="Google Shape;127;p30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Google Shape;130;p31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1" name="Google Shape;131;p31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/>
          <p:nvPr>
            <p:ph idx="1" type="subTitle"/>
          </p:nvPr>
        </p:nvSpPr>
        <p:spPr>
          <a:xfrm>
            <a:off x="360000" y="226080"/>
            <a:ext cx="9360000" cy="333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8" name="Google Shape;138;p34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9" name="Google Shape;139;p34"/>
          <p:cNvSpPr txBox="1"/>
          <p:nvPr>
            <p:ph idx="2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0" name="Google Shape;140;p34"/>
          <p:cNvSpPr txBox="1"/>
          <p:nvPr>
            <p:ph idx="3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Google Shape;143;p3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4" name="Google Shape;144;p35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5" name="Google Shape;145;p35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Google Shape;148;p36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9" name="Google Shape;149;p36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0" name="Google Shape;150;p36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Google Shape;153;p37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4" name="Google Shape;154;p37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8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7" name="Google Shape;157;p3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8" name="Google Shape;158;p38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9" name="Google Shape;159;p38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0" name="Google Shape;160;p38"/>
          <p:cNvSpPr txBox="1"/>
          <p:nvPr>
            <p:ph idx="4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3" name="Google Shape;163;p39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4" name="Google Shape;164;p39"/>
          <p:cNvSpPr txBox="1"/>
          <p:nvPr>
            <p:ph idx="2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5" name="Google Shape;165;p39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39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360000" y="226080"/>
            <a:ext cx="9360000" cy="333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36000" y="0"/>
            <a:ext cx="10185840" cy="56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3745440" y="1911240"/>
            <a:ext cx="2561760" cy="3339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504000" y="225720"/>
            <a:ext cx="403956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/>
          <p:nvPr/>
        </p:nvSpPr>
        <p:spPr>
          <a:xfrm>
            <a:off x="9270000" y="5170320"/>
            <a:ext cx="540000" cy="40500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9180000" y="5103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Google Shape;118;p27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Google Shape;119;p27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Google Shape;120;p27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/>
        </p:nvSpPr>
        <p:spPr>
          <a:xfrm>
            <a:off x="529560" y="1645920"/>
            <a:ext cx="9437400" cy="131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Modelo RAD</a:t>
            </a:r>
            <a:b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(rapid application development)</a:t>
            </a:r>
            <a:endParaRPr b="0" i="0" sz="248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1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4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¿Qué es?</a:t>
            </a:r>
            <a:endParaRPr b="1" i="0" sz="254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77" name="Google Shape;177;p41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RAD es un modelo de ciclo de vida que enfatiza un desarrollo extremadamente corto. 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 trata de una adaptación del modelo tradicional en cascada en el que se logra el desarrollo rápido utilizando una construcción basada en componentes.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2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4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¿Cual es su ciclo de vida?</a:t>
            </a:r>
            <a:endParaRPr b="1" i="0" sz="254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183" name="Google Shape;18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6400" y="1280160"/>
            <a:ext cx="5434560" cy="4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4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¿Cual es su ventaja?</a:t>
            </a:r>
            <a:endParaRPr b="1" i="0" sz="254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Permite que un equipo de desarrollo cree un producto completamente funcional 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Dentro de un periodo muy limitado de tiempo 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Sin reducir en lo más mínimo la calidad del mismo.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190" name="Google Shape;19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960" y="2103120"/>
            <a:ext cx="2266560" cy="240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4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¿Cuales son sus caracteristicas?</a:t>
            </a:r>
            <a:endParaRPr b="1" i="0" sz="254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96" name="Google Shape;196;p44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Combina técnicas y utilidades CASE (Computer Aided Software Engineering)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Construcción de prototipos centrados en el usuario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Seguimiento lineal y sistemático de objetivos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Utilización de un enfoque de desarrollo basado en componentes.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5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4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¿Cuales son sus fases?</a:t>
            </a:r>
            <a:endParaRPr b="1" i="0" sz="254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02" name="Google Shape;202;p45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 trabaja para volver a utilizar componentes de programas ya existentes (cuando es posible)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Crear componentes reutilizables (cuando sea necesario). 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 todos los casos se utilizan herramientas para facilitar la construcción de software.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6"/>
          <p:cNvSpPr txBox="1"/>
          <p:nvPr/>
        </p:nvSpPr>
        <p:spPr>
          <a:xfrm>
            <a:off x="548640" y="1371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 enfatiza la reutilización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Reduce el tiempo de prueba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Las limitaciones de tiempo previamente impuestas exigen que la aplicacion pueda modularse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Cada una de las funciones principales puede completarse en menos de tres meses.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216000" lvl="3" marL="1728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50"/>
              <a:buFont typeface="Noto Sans Symbols"/>
              <a:buChar char="−"/>
            </a:pPr>
            <a:r>
              <a:rPr b="1" i="0" lang="en-US" sz="1400" u="none" cap="none" strike="noStrike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endParaRPr b="0" i="0" sz="15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6000" lvl="3" marL="1728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50"/>
              <a:buFont typeface="Noto Sans Symbols"/>
              <a:buChar char="−"/>
            </a:pPr>
            <a:r>
              <a:rPr b="1" i="0" lang="en-US" sz="1400" u="none" cap="none" strike="noStrike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*</a:t>
            </a: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se deben probar todos los componentes nuevos y se deben ejercitar todas las interfaces a fondo.</a:t>
            </a:r>
            <a:endParaRPr b="0" i="0" sz="15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7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4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13" name="Google Shape;213;p47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Angel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Ander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Lucia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Julen O.Z.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Mikel S.</a:t>
            </a:r>
            <a:endParaRPr b="1" i="0" sz="24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