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>
        <p:scale>
          <a:sx n="75" d="100"/>
          <a:sy n="75" d="100"/>
        </p:scale>
        <p:origin x="1698" y="960"/>
      </p:cViewPr>
      <p:guideLst>
        <p:guide orient="horz" pos="1820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8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5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75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6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1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9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1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03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1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4494-7213-4625-8C1D-A19758A0CB61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04F0-6C0B-4490-A8F2-DFFAD8FED3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32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Modelitos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4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Tanques (I)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59399" y="2473339"/>
            <a:ext cx="2256876" cy="1447367"/>
            <a:chOff x="966383" y="1981633"/>
            <a:chExt cx="2256876" cy="1447367"/>
          </a:xfrm>
        </p:grpSpPr>
        <p:grpSp>
          <p:nvGrpSpPr>
            <p:cNvPr id="9" name="Grupo 8"/>
            <p:cNvGrpSpPr/>
            <p:nvPr/>
          </p:nvGrpSpPr>
          <p:grpSpPr>
            <a:xfrm>
              <a:off x="1769224" y="1981633"/>
              <a:ext cx="1454035" cy="1447367"/>
              <a:chOff x="1769224" y="1981633"/>
              <a:chExt cx="1454035" cy="1447367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1769224" y="1981633"/>
                <a:ext cx="1454035" cy="14473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" name="Conector recto 7"/>
              <p:cNvCxnSpPr/>
              <p:nvPr/>
            </p:nvCxnSpPr>
            <p:spPr>
              <a:xfrm>
                <a:off x="1774825" y="2276475"/>
                <a:ext cx="1448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ector recto de flecha 10"/>
            <p:cNvCxnSpPr/>
            <p:nvPr/>
          </p:nvCxnSpPr>
          <p:spPr>
            <a:xfrm>
              <a:off x="1631157" y="2276475"/>
              <a:ext cx="0" cy="11525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966383" y="2575738"/>
                  <a:ext cx="6237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83" y="2575738"/>
                  <a:ext cx="62376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738" t="-4348" b="-1087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ángulo 14"/>
          <p:cNvSpPr/>
          <p:nvPr/>
        </p:nvSpPr>
        <p:spPr>
          <a:xfrm>
            <a:off x="2424113" y="3920706"/>
            <a:ext cx="142875" cy="1159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 rot="16200000">
            <a:off x="3617120" y="3886992"/>
            <a:ext cx="142875" cy="2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4667252" y="1990725"/>
            <a:ext cx="142875" cy="2946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 rot="16200000">
            <a:off x="3474245" y="941748"/>
            <a:ext cx="142875" cy="2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424113" y="2135246"/>
            <a:ext cx="142875" cy="33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3497159" y="4915485"/>
                <a:ext cx="3827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𝑃𝑖𝑝𝑒𝑠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9" y="4915485"/>
                <a:ext cx="382797" cy="169277"/>
              </a:xfrm>
              <a:prstGeom prst="rect">
                <a:avLst/>
              </a:prstGeom>
              <a:blipFill>
                <a:blip r:embed="rId3"/>
                <a:stretch>
                  <a:fillRect l="-12903" r="-11290" b="-35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/>
              <p:cNvSpPr txBox="1"/>
              <p:nvPr/>
            </p:nvSpPr>
            <p:spPr>
              <a:xfrm>
                <a:off x="2310875" y="3171350"/>
                <a:ext cx="3567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𝑇𝑎𝑛𝑘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75" y="3171350"/>
                <a:ext cx="356764" cy="169277"/>
              </a:xfrm>
              <a:prstGeom prst="rect">
                <a:avLst/>
              </a:prstGeom>
              <a:blipFill>
                <a:blip r:embed="rId4"/>
                <a:stretch>
                  <a:fillRect l="-8475" r="-10169" b="-10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/>
              <p:cNvSpPr txBox="1"/>
              <p:nvPr/>
            </p:nvSpPr>
            <p:spPr>
              <a:xfrm>
                <a:off x="5159685" y="1952435"/>
                <a:ext cx="1951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85" y="1952435"/>
                <a:ext cx="1951496" cy="276999"/>
              </a:xfrm>
              <a:prstGeom prst="rect">
                <a:avLst/>
              </a:prstGeom>
              <a:blipFill>
                <a:blip r:embed="rId5"/>
                <a:stretch>
                  <a:fillRect l="-2181" t="-4348" r="-312" b="-10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/>
              <p:cNvSpPr txBox="1"/>
              <p:nvPr/>
            </p:nvSpPr>
            <p:spPr>
              <a:xfrm>
                <a:off x="5151119" y="2304292"/>
                <a:ext cx="108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19" y="2304292"/>
                <a:ext cx="1081771" cy="276999"/>
              </a:xfrm>
              <a:prstGeom prst="rect">
                <a:avLst/>
              </a:prstGeom>
              <a:blipFill>
                <a:blip r:embed="rId6"/>
                <a:stretch>
                  <a:fillRect l="-4520" t="-4444" r="-4520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/>
          <p:cNvSpPr txBox="1"/>
          <p:nvPr/>
        </p:nvSpPr>
        <p:spPr>
          <a:xfrm>
            <a:off x="921299" y="1282809"/>
            <a:ext cx="50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sin considerar celdas, ni electrodos ni nada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>
              <a:xfrm>
                <a:off x="5151119" y="2656149"/>
                <a:ext cx="4559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𝑣𝑜𝑙𝑢𝑚𝑒𝑛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𝑠𝑢𝑚𝑎𝑑𝑜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𝑡𝑢𝑏𝑒𝑟𝑖𝑎𝑠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19" y="2656149"/>
                <a:ext cx="4559966" cy="276999"/>
              </a:xfrm>
              <a:prstGeom prst="rect">
                <a:avLst/>
              </a:prstGeom>
              <a:blipFill>
                <a:blip r:embed="rId7"/>
                <a:stretch>
                  <a:fillRect l="-668" t="-4444" r="-802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/>
          <p:cNvGrpSpPr/>
          <p:nvPr/>
        </p:nvGrpSpPr>
        <p:grpSpPr>
          <a:xfrm>
            <a:off x="5081202" y="3232914"/>
            <a:ext cx="5126916" cy="665695"/>
            <a:chOff x="5058342" y="3355866"/>
            <a:chExt cx="5126916" cy="6656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ángulo 24"/>
                <p:cNvSpPr/>
                <p:nvPr/>
              </p:nvSpPr>
              <p:spPr>
                <a:xfrm>
                  <a:off x="5058342" y="3359863"/>
                  <a:ext cx="5126916" cy="646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25" name="Rectá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42" y="3359863"/>
                  <a:ext cx="5126916" cy="6464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5159685" y="3355866"/>
              <a:ext cx="5025573" cy="665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9880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Especies de vanadio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32135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Especies de vanadio que están disueltas: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836583" y="1690688"/>
                <a:ext cx="1003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el electrolito negativo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en el electrolito positivo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3" y="1690688"/>
                <a:ext cx="10031442" cy="369332"/>
              </a:xfrm>
              <a:prstGeom prst="rect">
                <a:avLst/>
              </a:prstGeom>
              <a:blipFill>
                <a:blip r:embed="rId2"/>
                <a:stretch>
                  <a:fillRect l="-486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2241724" y="2247774"/>
            <a:ext cx="7708553" cy="647844"/>
            <a:chOff x="1780277" y="2289338"/>
            <a:chExt cx="7708553" cy="647844"/>
          </a:xfrm>
        </p:grpSpPr>
        <p:grpSp>
          <p:nvGrpSpPr>
            <p:cNvPr id="12" name="Grupo 11"/>
            <p:cNvGrpSpPr/>
            <p:nvPr/>
          </p:nvGrpSpPr>
          <p:grpSpPr>
            <a:xfrm>
              <a:off x="1781175" y="2290852"/>
              <a:ext cx="7707655" cy="646330"/>
              <a:chOff x="1781175" y="2290852"/>
              <a:chExt cx="7707655" cy="6463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CuadroTexto 7"/>
                  <p:cNvSpPr txBox="1"/>
                  <p:nvPr/>
                </p:nvSpPr>
                <p:spPr>
                  <a:xfrm>
                    <a:off x="1781175" y="2290852"/>
                    <a:ext cx="25322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3+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=50.942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175" y="2290852"/>
                    <a:ext cx="253223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8" t="-175556" r="-11807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uadroTexto 8"/>
                  <p:cNvSpPr txBox="1"/>
                  <p:nvPr/>
                </p:nvSpPr>
                <p:spPr>
                  <a:xfrm>
                    <a:off x="1781175" y="2660183"/>
                    <a:ext cx="25322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=50.942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9" name="Cuadro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175" y="2660183"/>
                    <a:ext cx="253223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28" t="-175556" r="-11807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6800850" y="2290852"/>
                    <a:ext cx="2687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=66.941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10" name="Cuadro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850" y="2290852"/>
                    <a:ext cx="268798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87" t="-175556" r="-11338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6767512" y="2660182"/>
                    <a:ext cx="25597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=82.94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7512" y="2660182"/>
                    <a:ext cx="255974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75556" r="-9762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Rectángulo 12"/>
            <p:cNvSpPr/>
            <p:nvPr/>
          </p:nvSpPr>
          <p:spPr>
            <a:xfrm>
              <a:off x="1780277" y="2289338"/>
              <a:ext cx="7708553" cy="647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646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Artículos random usables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“</a:t>
            </a:r>
            <a:r>
              <a:rPr lang="en-US" dirty="0"/>
              <a:t>Stability of highly supersaturated vanadium electrolyte solution and characterization of precipitated phases for vanadium redox flow </a:t>
            </a:r>
            <a:r>
              <a:rPr lang="en-US" dirty="0" smtClean="0"/>
              <a:t>battery</a:t>
            </a:r>
            <a:r>
              <a:rPr lang="es-ES" dirty="0" smtClean="0"/>
              <a:t>”</a:t>
            </a:r>
          </a:p>
          <a:p>
            <a:pPr algn="just"/>
            <a:r>
              <a:rPr lang="es-ES" dirty="0" smtClean="0"/>
              <a:t>“</a:t>
            </a:r>
            <a:r>
              <a:rPr lang="en-US" dirty="0" smtClean="0"/>
              <a:t>The leaching of vanadium pentoxide using sulfuric acid and sulfite as a reducing agent</a:t>
            </a:r>
            <a:r>
              <a:rPr lang="es-ES" dirty="0" smtClean="0"/>
              <a:t>”</a:t>
            </a:r>
          </a:p>
          <a:p>
            <a:pPr algn="just"/>
            <a:r>
              <a:rPr lang="es-ES" dirty="0" smtClean="0"/>
              <a:t>“</a:t>
            </a:r>
            <a:r>
              <a:rPr lang="en-US" dirty="0" smtClean="0"/>
              <a:t>Solubility of </a:t>
            </a:r>
            <a:r>
              <a:rPr lang="en-US" dirty="0" err="1" smtClean="0"/>
              <a:t>vanadyl</a:t>
            </a:r>
            <a:r>
              <a:rPr lang="en-US" dirty="0" smtClean="0"/>
              <a:t> sulfate in concentrated sulfuric acid solutions</a:t>
            </a:r>
            <a:r>
              <a:rPr lang="es-ES" dirty="0" smtClean="0"/>
              <a:t>”</a:t>
            </a:r>
          </a:p>
          <a:p>
            <a:pPr algn="just"/>
            <a:r>
              <a:rPr lang="en-US" dirty="0" smtClean="0"/>
              <a:t>https://patentimages.storage.googleapis.com/7a/2b/86/b85d1a1b637adb/CN102198957A.pdf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https://patentimages.storage.googleapis.com/7a/2b/86/b85d1a1b637adb/CN102198957A.pdf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063"/>
            <a:ext cx="11277600" cy="1657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48725" cy="10953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38200" y="1690688"/>
            <a:ext cx="9055100" cy="1095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25500" y="2882900"/>
            <a:ext cx="11290300" cy="15605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093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Tema de Office</vt:lpstr>
      <vt:lpstr>Modelitos</vt:lpstr>
      <vt:lpstr>Tanques (I)</vt:lpstr>
      <vt:lpstr>Especies de vanadio</vt:lpstr>
      <vt:lpstr>Artículos random usables</vt:lpstr>
      <vt:lpstr>https://patentimages.storage.googleapis.com/7a/2b/86/b85d1a1b637adb/CN102198957A.pdf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Modelitos</dc:title>
  <dc:creator>AITOR ISPAS GIL</dc:creator>
  <cp:lastModifiedBy>AITOR ISPAS GIL</cp:lastModifiedBy>
  <cp:revision>12</cp:revision>
  <dcterms:created xsi:type="dcterms:W3CDTF">2024-10-25T07:39:04Z</dcterms:created>
  <dcterms:modified xsi:type="dcterms:W3CDTF">2024-10-25T11:45:46Z</dcterms:modified>
</cp:coreProperties>
</file>